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7" r:id="rId1"/>
  </p:sldMasterIdLst>
  <p:notesMasterIdLst>
    <p:notesMasterId r:id="rId18"/>
  </p:notesMasterIdLst>
  <p:handoutMasterIdLst>
    <p:handoutMasterId r:id="rId19"/>
  </p:handoutMasterIdLst>
  <p:sldIdLst>
    <p:sldId id="278" r:id="rId2"/>
    <p:sldId id="329" r:id="rId3"/>
    <p:sldId id="330" r:id="rId4"/>
    <p:sldId id="331" r:id="rId5"/>
    <p:sldId id="332" r:id="rId6"/>
    <p:sldId id="333" r:id="rId7"/>
    <p:sldId id="334" r:id="rId8"/>
    <p:sldId id="335" r:id="rId9"/>
    <p:sldId id="336" r:id="rId10"/>
    <p:sldId id="337" r:id="rId11"/>
    <p:sldId id="338" r:id="rId12"/>
    <p:sldId id="339" r:id="rId13"/>
    <p:sldId id="340" r:id="rId14"/>
    <p:sldId id="341" r:id="rId15"/>
    <p:sldId id="342" r:id="rId16"/>
    <p:sldId id="343" r:id="rId17"/>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Times New Roman" pitchFamily="18" charset="0"/>
        <a:ea typeface="+mn-ea"/>
        <a:cs typeface="+mn-cs"/>
      </a:defRPr>
    </a:lvl1pPr>
    <a:lvl2pPr marL="457200" algn="l" rtl="0" fontAlgn="base">
      <a:spcBef>
        <a:spcPct val="0"/>
      </a:spcBef>
      <a:spcAft>
        <a:spcPct val="0"/>
      </a:spcAft>
      <a:defRPr sz="1600" b="1" kern="1200">
        <a:solidFill>
          <a:schemeClr val="tx1"/>
        </a:solidFill>
        <a:latin typeface="Times New Roman" pitchFamily="18" charset="0"/>
        <a:ea typeface="+mn-ea"/>
        <a:cs typeface="+mn-cs"/>
      </a:defRPr>
    </a:lvl2pPr>
    <a:lvl3pPr marL="914400" algn="l" rtl="0" fontAlgn="base">
      <a:spcBef>
        <a:spcPct val="0"/>
      </a:spcBef>
      <a:spcAft>
        <a:spcPct val="0"/>
      </a:spcAft>
      <a:defRPr sz="1600" b="1" kern="1200">
        <a:solidFill>
          <a:schemeClr val="tx1"/>
        </a:solidFill>
        <a:latin typeface="Times New Roman" pitchFamily="18" charset="0"/>
        <a:ea typeface="+mn-ea"/>
        <a:cs typeface="+mn-cs"/>
      </a:defRPr>
    </a:lvl3pPr>
    <a:lvl4pPr marL="1371600" algn="l" rtl="0" fontAlgn="base">
      <a:spcBef>
        <a:spcPct val="0"/>
      </a:spcBef>
      <a:spcAft>
        <a:spcPct val="0"/>
      </a:spcAft>
      <a:defRPr sz="1600" b="1" kern="1200">
        <a:solidFill>
          <a:schemeClr val="tx1"/>
        </a:solidFill>
        <a:latin typeface="Times New Roman" pitchFamily="18" charset="0"/>
        <a:ea typeface="+mn-ea"/>
        <a:cs typeface="+mn-cs"/>
      </a:defRPr>
    </a:lvl4pPr>
    <a:lvl5pPr marL="1828800" algn="l" rtl="0" fontAlgn="base">
      <a:spcBef>
        <a:spcPct val="0"/>
      </a:spcBef>
      <a:spcAft>
        <a:spcPct val="0"/>
      </a:spcAft>
      <a:defRPr sz="1600" b="1" kern="1200">
        <a:solidFill>
          <a:schemeClr val="tx1"/>
        </a:solidFill>
        <a:latin typeface="Times New Roman" pitchFamily="18" charset="0"/>
        <a:ea typeface="+mn-ea"/>
        <a:cs typeface="+mn-cs"/>
      </a:defRPr>
    </a:lvl5pPr>
    <a:lvl6pPr marL="2286000" algn="l" defTabSz="914400" rtl="0" eaLnBrk="1" latinLnBrk="0" hangingPunct="1">
      <a:defRPr sz="1600" b="1" kern="1200">
        <a:solidFill>
          <a:schemeClr val="tx1"/>
        </a:solidFill>
        <a:latin typeface="Times New Roman" pitchFamily="18" charset="0"/>
        <a:ea typeface="+mn-ea"/>
        <a:cs typeface="+mn-cs"/>
      </a:defRPr>
    </a:lvl6pPr>
    <a:lvl7pPr marL="2743200" algn="l" defTabSz="914400" rtl="0" eaLnBrk="1" latinLnBrk="0" hangingPunct="1">
      <a:defRPr sz="1600" b="1" kern="1200">
        <a:solidFill>
          <a:schemeClr val="tx1"/>
        </a:solidFill>
        <a:latin typeface="Times New Roman" pitchFamily="18" charset="0"/>
        <a:ea typeface="+mn-ea"/>
        <a:cs typeface="+mn-cs"/>
      </a:defRPr>
    </a:lvl7pPr>
    <a:lvl8pPr marL="3200400" algn="l" defTabSz="914400" rtl="0" eaLnBrk="1" latinLnBrk="0" hangingPunct="1">
      <a:defRPr sz="1600" b="1" kern="1200">
        <a:solidFill>
          <a:schemeClr val="tx1"/>
        </a:solidFill>
        <a:latin typeface="Times New Roman" pitchFamily="18" charset="0"/>
        <a:ea typeface="+mn-ea"/>
        <a:cs typeface="+mn-cs"/>
      </a:defRPr>
    </a:lvl8pPr>
    <a:lvl9pPr marL="3657600" algn="l" defTabSz="914400" rtl="0" eaLnBrk="1" latinLnBrk="0" hangingPunct="1">
      <a:defRPr sz="16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990033"/>
    <a:srgbClr val="0000CC"/>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Orta Stil 2 - Vurgu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A107856-5554-42FB-B03E-39F5DBC370BA}" styleName="Orta Stil 4 - Vurgu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8FB837D-C827-4EFA-A057-4D05807E0F7C}" styleName="Tema Uygulanmış Stil 1 - Vurgu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ema Uygulanmış Stil 1 - Vurgu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61" autoAdjust="0"/>
    <p:restoredTop sz="94660"/>
  </p:normalViewPr>
  <p:slideViewPr>
    <p:cSldViewPr>
      <p:cViewPr varScale="1">
        <p:scale>
          <a:sx n="119" d="100"/>
          <a:sy n="119" d="100"/>
        </p:scale>
        <p:origin x="142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178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189288"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defTabSz="954088" eaLnBrk="0" hangingPunct="0">
              <a:defRPr sz="1300" b="0">
                <a:latin typeface="Helvetica" pitchFamily="34" charset="0"/>
              </a:defRPr>
            </a:lvl1pPr>
          </a:lstStyle>
          <a:p>
            <a:endParaRPr lang="en-US"/>
          </a:p>
        </p:txBody>
      </p:sp>
      <p:sp>
        <p:nvSpPr>
          <p:cNvPr id="62467" name="Rectangle 3"/>
          <p:cNvSpPr>
            <a:spLocks noGrp="1" noChangeArrowheads="1"/>
          </p:cNvSpPr>
          <p:nvPr>
            <p:ph type="dt" sz="quarter" idx="1"/>
          </p:nvPr>
        </p:nvSpPr>
        <p:spPr bwMode="auto">
          <a:xfrm>
            <a:off x="4148138" y="0"/>
            <a:ext cx="3186112"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algn="r" defTabSz="954088" eaLnBrk="0" hangingPunct="0">
              <a:defRPr sz="1300" b="0">
                <a:latin typeface="Helvetica" pitchFamily="34" charset="0"/>
              </a:defRPr>
            </a:lvl1pPr>
          </a:lstStyle>
          <a:p>
            <a:endParaRPr lang="en-US"/>
          </a:p>
        </p:txBody>
      </p:sp>
      <p:sp>
        <p:nvSpPr>
          <p:cNvPr id="62468" name="Rectangle 4"/>
          <p:cNvSpPr>
            <a:spLocks noGrp="1" noChangeArrowheads="1"/>
          </p:cNvSpPr>
          <p:nvPr>
            <p:ph type="ftr" sz="quarter" idx="2"/>
          </p:nvPr>
        </p:nvSpPr>
        <p:spPr bwMode="auto">
          <a:xfrm>
            <a:off x="0" y="9145588"/>
            <a:ext cx="3189288"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defTabSz="954088" eaLnBrk="0" hangingPunct="0">
              <a:defRPr sz="1300" b="0">
                <a:latin typeface="Helvetica" pitchFamily="34" charset="0"/>
              </a:defRPr>
            </a:lvl1pPr>
          </a:lstStyle>
          <a:p>
            <a:endParaRPr lang="en-US"/>
          </a:p>
        </p:txBody>
      </p:sp>
      <p:sp>
        <p:nvSpPr>
          <p:cNvPr id="62469" name="Rectangle 5"/>
          <p:cNvSpPr>
            <a:spLocks noGrp="1" noChangeArrowheads="1"/>
          </p:cNvSpPr>
          <p:nvPr>
            <p:ph type="sldNum" sz="quarter" idx="3"/>
          </p:nvPr>
        </p:nvSpPr>
        <p:spPr bwMode="auto">
          <a:xfrm>
            <a:off x="4148138" y="9145588"/>
            <a:ext cx="3186112"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algn="r" defTabSz="954088" eaLnBrk="0" hangingPunct="0">
              <a:defRPr sz="1300" b="0">
                <a:latin typeface="Helvetica" pitchFamily="34" charset="0"/>
              </a:defRPr>
            </a:lvl1pPr>
          </a:lstStyle>
          <a:p>
            <a:fld id="{BE181369-8D69-4B6C-94E0-7A8C59CE4B80}"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7063"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defTabSz="969963" eaLnBrk="0" hangingPunct="0">
              <a:defRPr sz="1300" b="0"/>
            </a:lvl1pPr>
          </a:lstStyle>
          <a:p>
            <a:endParaRPr lang="en-US"/>
          </a:p>
        </p:txBody>
      </p:sp>
      <p:sp>
        <p:nvSpPr>
          <p:cNvPr id="6147" name="Rectangle 3"/>
          <p:cNvSpPr>
            <a:spLocks noGrp="1" noChangeArrowheads="1"/>
          </p:cNvSpPr>
          <p:nvPr>
            <p:ph type="dt" idx="1"/>
          </p:nvPr>
        </p:nvSpPr>
        <p:spPr bwMode="auto">
          <a:xfrm>
            <a:off x="4148138" y="0"/>
            <a:ext cx="3167062"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algn="r" defTabSz="969963" eaLnBrk="0" hangingPunct="0">
              <a:defRPr sz="1300" b="0"/>
            </a:lvl1pPr>
          </a:lstStyle>
          <a:p>
            <a:endParaRPr lang="en-US"/>
          </a:p>
        </p:txBody>
      </p:sp>
      <p:sp>
        <p:nvSpPr>
          <p:cNvPr id="6148" name="Rectangle 4"/>
          <p:cNvSpPr>
            <a:spLocks noGrp="1" noRot="1" noChangeAspect="1" noChangeArrowheads="1" noTextEdit="1"/>
          </p:cNvSpPr>
          <p:nvPr>
            <p:ph type="sldImg" idx="2"/>
          </p:nvPr>
        </p:nvSpPr>
        <p:spPr bwMode="auto">
          <a:xfrm>
            <a:off x="1257300" y="720725"/>
            <a:ext cx="4802188" cy="3602038"/>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9123363"/>
            <a:ext cx="3167063"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defTabSz="969963" eaLnBrk="0" hangingPunct="0">
              <a:defRPr sz="1300" b="0"/>
            </a:lvl1pPr>
          </a:lstStyle>
          <a:p>
            <a:endParaRPr lang="en-US"/>
          </a:p>
        </p:txBody>
      </p:sp>
      <p:sp>
        <p:nvSpPr>
          <p:cNvPr id="6151" name="Rectangle 7"/>
          <p:cNvSpPr>
            <a:spLocks noGrp="1" noChangeArrowheads="1"/>
          </p:cNvSpPr>
          <p:nvPr>
            <p:ph type="sldNum" sz="quarter" idx="5"/>
          </p:nvPr>
        </p:nvSpPr>
        <p:spPr bwMode="auto">
          <a:xfrm>
            <a:off x="4148138" y="9123363"/>
            <a:ext cx="3167062"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algn="r" defTabSz="969963" eaLnBrk="0" hangingPunct="0">
              <a:defRPr sz="1300" b="0"/>
            </a:lvl1pPr>
          </a:lstStyle>
          <a:p>
            <a:fld id="{04D1BD84-BBDE-4306-A091-F3E45CC7E6C4}"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50530" name="Rectangle 2"/>
          <p:cNvSpPr>
            <a:spLocks noGrp="1" noChangeArrowheads="1"/>
          </p:cNvSpPr>
          <p:nvPr>
            <p:ph type="ctrTitle"/>
          </p:nvPr>
        </p:nvSpPr>
        <p:spPr>
          <a:xfrm>
            <a:off x="685800" y="817563"/>
            <a:ext cx="7772400" cy="1614487"/>
          </a:xfrm>
        </p:spPr>
        <p:txBody>
          <a:bodyPr/>
          <a:lstStyle>
            <a:lvl1pPr>
              <a:defRPr sz="4400"/>
            </a:lvl1pPr>
          </a:lstStyle>
          <a:p>
            <a:r>
              <a:rPr lang="en-US"/>
              <a:t>Click to edit Master title style</a:t>
            </a:r>
          </a:p>
        </p:txBody>
      </p:sp>
      <p:sp>
        <p:nvSpPr>
          <p:cNvPr id="150531" name="Rectangle 3"/>
          <p:cNvSpPr>
            <a:spLocks noGrp="1" noChangeArrowheads="1"/>
          </p:cNvSpPr>
          <p:nvPr>
            <p:ph type="subTitle" idx="1"/>
          </p:nvPr>
        </p:nvSpPr>
        <p:spPr>
          <a:xfrm>
            <a:off x="1371600" y="3938588"/>
            <a:ext cx="6400800" cy="1752600"/>
          </a:xfrm>
        </p:spPr>
        <p:txBody>
          <a:bodyPr/>
          <a:lstStyle>
            <a:lvl1pPr marL="0" indent="0" algn="ctr">
              <a:spcBef>
                <a:spcPct val="0"/>
              </a:spcBef>
              <a:buFontTx/>
              <a:buNone/>
              <a:defRPr sz="28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56388" y="76200"/>
            <a:ext cx="2093912" cy="61436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374650" y="76200"/>
            <a:ext cx="6129338" cy="61436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374650"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38675"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Altbilgi Yer Tutucusu"/>
          <p:cNvSpPr>
            <a:spLocks noGrp="1"/>
          </p:cNvSpPr>
          <p:nvPr>
            <p:ph type="ftr" sz="quarter" idx="10"/>
          </p:nvPr>
        </p:nvSpPr>
        <p:spPr>
          <a:xfrm>
            <a:off x="2774950" y="6400800"/>
            <a:ext cx="3276600" cy="457200"/>
          </a:xfrm>
          <a:prstGeom prst="rect">
            <a:avLst/>
          </a:prstGeom>
        </p:spPr>
        <p:txBody>
          <a:bodyPr/>
          <a:lstStyle>
            <a:lvl1pPr>
              <a:defRPr/>
            </a:lvl1pPr>
          </a:lstStyle>
          <a:p>
            <a:r>
              <a:rPr lang="tr-TR" dirty="0" smtClean="0"/>
              <a:t>Bilgisayar Organizasyonu</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Altbilgi Yer Tutucusu"/>
          <p:cNvSpPr>
            <a:spLocks noGrp="1"/>
          </p:cNvSpPr>
          <p:nvPr>
            <p:ph type="ftr" sz="quarter" idx="10"/>
          </p:nvPr>
        </p:nvSpPr>
        <p:spPr>
          <a:xfrm>
            <a:off x="2774950" y="6400800"/>
            <a:ext cx="3276600" cy="457200"/>
          </a:xfrm>
          <a:prstGeom prst="rect">
            <a:avLst/>
          </a:prstGeom>
        </p:spPr>
        <p:txBody>
          <a:bodyPr/>
          <a:lstStyle>
            <a:lvl1pPr>
              <a:defRPr/>
            </a:lvl1pPr>
          </a:lstStyle>
          <a:p>
            <a:r>
              <a:rPr lang="tr-TR" dirty="0" smtClean="0"/>
              <a:t>Bilgisayar Organizasyonu</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Altbilgi Yer Tutucusu"/>
          <p:cNvSpPr>
            <a:spLocks noGrp="1"/>
          </p:cNvSpPr>
          <p:nvPr>
            <p:ph type="ftr" sz="quarter" idx="10"/>
          </p:nvPr>
        </p:nvSpPr>
        <p:spPr>
          <a:xfrm>
            <a:off x="2774950" y="6400800"/>
            <a:ext cx="3276600" cy="457200"/>
          </a:xfrm>
          <a:prstGeom prst="rect">
            <a:avLst/>
          </a:prstGeom>
        </p:spPr>
        <p:txBody>
          <a:bodyPr/>
          <a:lstStyle>
            <a:lvl1pPr>
              <a:defRPr/>
            </a:lvl1pPr>
          </a:lstStyle>
          <a:p>
            <a:r>
              <a:rPr lang="tr-TR" dirty="0" smtClean="0"/>
              <a:t>Bilgisayar Organizasyonu</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bwMode="auto">
          <a:xfrm>
            <a:off x="682625" y="76200"/>
            <a:ext cx="7772400" cy="7905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9507" name="Rectangle 3"/>
          <p:cNvSpPr>
            <a:spLocks noGrp="1" noChangeArrowheads="1"/>
          </p:cNvSpPr>
          <p:nvPr>
            <p:ph type="body" idx="1"/>
          </p:nvPr>
        </p:nvSpPr>
        <p:spPr bwMode="auto">
          <a:xfrm>
            <a:off x="374650" y="1141413"/>
            <a:ext cx="8375650" cy="5078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49510" name="Line 6"/>
          <p:cNvSpPr>
            <a:spLocks noChangeShapeType="1"/>
          </p:cNvSpPr>
          <p:nvPr/>
        </p:nvSpPr>
        <p:spPr bwMode="auto">
          <a:xfrm>
            <a:off x="454025" y="881063"/>
            <a:ext cx="8229600" cy="0"/>
          </a:xfrm>
          <a:prstGeom prst="line">
            <a:avLst/>
          </a:prstGeom>
          <a:noFill/>
          <a:ln w="57150" cmpd="thinThick">
            <a:solidFill>
              <a:srgbClr val="000080"/>
            </a:solidFill>
            <a:round/>
            <a:headEnd/>
            <a:tailEnd/>
          </a:ln>
          <a:effectLst/>
        </p:spPr>
        <p:txBody>
          <a:bodyPr wrap="none" anchor="ctr"/>
          <a:lstStyle/>
          <a:p>
            <a:endParaRPr lang="tr-TR" dirty="0"/>
          </a:p>
        </p:txBody>
      </p:sp>
      <p:sp>
        <p:nvSpPr>
          <p:cNvPr id="149511" name="Text Box 7"/>
          <p:cNvSpPr txBox="1">
            <a:spLocks noChangeArrowheads="1"/>
          </p:cNvSpPr>
          <p:nvPr/>
        </p:nvSpPr>
        <p:spPr bwMode="auto">
          <a:xfrm>
            <a:off x="8320088" y="6480175"/>
            <a:ext cx="430212" cy="274638"/>
          </a:xfrm>
          <a:prstGeom prst="rect">
            <a:avLst/>
          </a:prstGeom>
          <a:noFill/>
          <a:ln w="57150" cmpd="thinThick">
            <a:noFill/>
            <a:miter lim="800000"/>
            <a:headEnd/>
            <a:tailEnd/>
          </a:ln>
          <a:effectLst/>
        </p:spPr>
        <p:txBody>
          <a:bodyPr lIns="45720" rIns="45720" anchor="ctr" anchorCtr="1"/>
          <a:lstStyle/>
          <a:p>
            <a:fld id="{0ECC5A7E-81A0-4E71-975F-AE9BD1532A01}" type="slidenum">
              <a:rPr lang="en-US" sz="1200" b="0">
                <a:latin typeface="Comic Sans MS" pitchFamily="66" charset="0"/>
              </a:rPr>
              <a:pPr/>
              <a:t>‹#›</a:t>
            </a:fld>
            <a:endParaRPr lang="en-US" sz="1200" b="0" dirty="0">
              <a:latin typeface="Comic Sans MS" pitchFamily="66" charset="0"/>
            </a:endParaRPr>
          </a:p>
        </p:txBody>
      </p:sp>
      <p:sp>
        <p:nvSpPr>
          <p:cNvPr id="149512" name="Rectangle 8"/>
          <p:cNvSpPr>
            <a:spLocks noChangeArrowheads="1"/>
          </p:cNvSpPr>
          <p:nvPr/>
        </p:nvSpPr>
        <p:spPr bwMode="auto">
          <a:xfrm>
            <a:off x="-879475" y="6400800"/>
            <a:ext cx="3276600" cy="457200"/>
          </a:xfrm>
          <a:prstGeom prst="rect">
            <a:avLst/>
          </a:prstGeom>
          <a:noFill/>
          <a:ln w="9525">
            <a:noFill/>
            <a:miter lim="800000"/>
            <a:headEnd/>
            <a:tailEnd/>
          </a:ln>
          <a:effectLst/>
        </p:spPr>
        <p:txBody>
          <a:bodyPr lIns="45720" rIns="45720" anchor="ctr" anchorCtr="1"/>
          <a:lstStyle/>
          <a:p>
            <a:pPr algn="ctr"/>
            <a:r>
              <a:rPr lang="tr-TR" sz="1200" b="0" i="1" dirty="0">
                <a:latin typeface="Comic Sans MS" pitchFamily="66" charset="0"/>
              </a:rPr>
              <a:t>Ali </a:t>
            </a:r>
            <a:r>
              <a:rPr lang="tr-TR" sz="1200" b="0" i="1" dirty="0" err="1">
                <a:latin typeface="Comic Sans MS" pitchFamily="66" charset="0"/>
              </a:rPr>
              <a:t>Gülbağ</a:t>
            </a:r>
            <a:endParaRPr lang="en-US" sz="1200" b="0" i="1" dirty="0">
              <a:latin typeface="Comic Sans MS" pitchFamily="66" charset="0"/>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sldNum="0" hdr="0" dt="0"/>
  <p:txStyles>
    <p:titleStyle>
      <a:lvl1pPr algn="ctr" rtl="0" eaLnBrk="0" fontAlgn="base" hangingPunct="0">
        <a:spcBef>
          <a:spcPct val="0"/>
        </a:spcBef>
        <a:spcAft>
          <a:spcPct val="0"/>
        </a:spcAft>
        <a:defRPr sz="40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Times New Roman" pitchFamily="18" charset="0"/>
        </a:defRPr>
      </a:lvl2pPr>
      <a:lvl3pPr algn="ctr" rtl="0" eaLnBrk="0" fontAlgn="base" hangingPunct="0">
        <a:spcBef>
          <a:spcPct val="0"/>
        </a:spcBef>
        <a:spcAft>
          <a:spcPct val="0"/>
        </a:spcAft>
        <a:defRPr sz="4000">
          <a:solidFill>
            <a:srgbClr val="000099"/>
          </a:solidFill>
          <a:latin typeface="Times New Roman" pitchFamily="18" charset="0"/>
        </a:defRPr>
      </a:lvl3pPr>
      <a:lvl4pPr algn="ctr" rtl="0" eaLnBrk="0" fontAlgn="base" hangingPunct="0">
        <a:spcBef>
          <a:spcPct val="0"/>
        </a:spcBef>
        <a:spcAft>
          <a:spcPct val="0"/>
        </a:spcAft>
        <a:defRPr sz="4000">
          <a:solidFill>
            <a:srgbClr val="000099"/>
          </a:solidFill>
          <a:latin typeface="Times New Roman" pitchFamily="18" charset="0"/>
        </a:defRPr>
      </a:lvl4pPr>
      <a:lvl5pPr algn="ctr" rtl="0" eaLnBrk="0" fontAlgn="base" hangingPunct="0">
        <a:spcBef>
          <a:spcPct val="0"/>
        </a:spcBef>
        <a:spcAft>
          <a:spcPct val="0"/>
        </a:spcAft>
        <a:defRPr sz="4000">
          <a:solidFill>
            <a:srgbClr val="000099"/>
          </a:solidFill>
          <a:latin typeface="Times New Roman" pitchFamily="18" charset="0"/>
        </a:defRPr>
      </a:lvl5pPr>
      <a:lvl6pPr marL="457200" algn="ctr" rtl="0" eaLnBrk="0" fontAlgn="base" hangingPunct="0">
        <a:spcBef>
          <a:spcPct val="0"/>
        </a:spcBef>
        <a:spcAft>
          <a:spcPct val="0"/>
        </a:spcAft>
        <a:defRPr sz="4000">
          <a:solidFill>
            <a:srgbClr val="000099"/>
          </a:solidFill>
          <a:latin typeface="Times New Roman" pitchFamily="18" charset="0"/>
        </a:defRPr>
      </a:lvl6pPr>
      <a:lvl7pPr marL="914400" algn="ctr" rtl="0" eaLnBrk="0" fontAlgn="base" hangingPunct="0">
        <a:spcBef>
          <a:spcPct val="0"/>
        </a:spcBef>
        <a:spcAft>
          <a:spcPct val="0"/>
        </a:spcAft>
        <a:defRPr sz="4000">
          <a:solidFill>
            <a:srgbClr val="000099"/>
          </a:solidFill>
          <a:latin typeface="Times New Roman" pitchFamily="18" charset="0"/>
        </a:defRPr>
      </a:lvl7pPr>
      <a:lvl8pPr marL="1371600" algn="ctr" rtl="0" eaLnBrk="0" fontAlgn="base" hangingPunct="0">
        <a:spcBef>
          <a:spcPct val="0"/>
        </a:spcBef>
        <a:spcAft>
          <a:spcPct val="0"/>
        </a:spcAft>
        <a:defRPr sz="4000">
          <a:solidFill>
            <a:srgbClr val="000099"/>
          </a:solidFill>
          <a:latin typeface="Times New Roman" pitchFamily="18" charset="0"/>
        </a:defRPr>
      </a:lvl8pPr>
      <a:lvl9pPr marL="1828800" algn="ctr" rtl="0" eaLnBrk="0" fontAlgn="base" hangingPunct="0">
        <a:spcBef>
          <a:spcPct val="0"/>
        </a:spcBef>
        <a:spcAft>
          <a:spcPct val="0"/>
        </a:spcAft>
        <a:defRPr sz="4000">
          <a:solidFill>
            <a:srgbClr val="000099"/>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CC"/>
          </a:solidFill>
          <a:latin typeface="Comic Sans MS" pitchFamily="66" charset="0"/>
        </a:defRPr>
      </a:lvl2pPr>
      <a:lvl3pPr marL="1143000" indent="-228600" algn="l" rtl="0" eaLnBrk="0" fontAlgn="base" hangingPunct="0">
        <a:spcBef>
          <a:spcPct val="20000"/>
        </a:spcBef>
        <a:spcAft>
          <a:spcPct val="0"/>
        </a:spcAft>
        <a:buChar char="•"/>
        <a:defRPr sz="2400">
          <a:solidFill>
            <a:srgbClr val="990000"/>
          </a:solidFill>
          <a:latin typeface="Comic Sans MS" pitchFamily="66" charset="0"/>
        </a:defRPr>
      </a:lvl3pPr>
      <a:lvl4pPr marL="1600200" indent="-228600" algn="l" rtl="0" eaLnBrk="0" fontAlgn="base" hangingPunct="0">
        <a:spcBef>
          <a:spcPct val="20000"/>
        </a:spcBef>
        <a:spcAft>
          <a:spcPct val="0"/>
        </a:spcAft>
        <a:buChar char="–"/>
        <a:defRPr sz="2000">
          <a:solidFill>
            <a:srgbClr val="006600"/>
          </a:solidFill>
          <a:latin typeface="Comic Sans MS" pitchFamily="66" charset="0"/>
        </a:defRPr>
      </a:lvl4pPr>
      <a:lvl5pPr marL="2057400" indent="-228600" algn="l" rtl="0" eaLnBrk="0" fontAlgn="base" hangingPunct="0">
        <a:spcBef>
          <a:spcPct val="20000"/>
        </a:spcBef>
        <a:spcAft>
          <a:spcPct val="0"/>
        </a:spcAft>
        <a:buChar char="»"/>
        <a:defRPr sz="2000">
          <a:solidFill>
            <a:srgbClr val="663300"/>
          </a:solidFill>
          <a:latin typeface="Comic Sans MS" pitchFamily="66" charset="0"/>
        </a:defRPr>
      </a:lvl5pPr>
      <a:lvl6pPr marL="2514600" indent="-228600" algn="l" rtl="0" eaLnBrk="0" fontAlgn="base" hangingPunct="0">
        <a:spcBef>
          <a:spcPct val="20000"/>
        </a:spcBef>
        <a:spcAft>
          <a:spcPct val="0"/>
        </a:spcAft>
        <a:buChar char="»"/>
        <a:defRPr sz="2000">
          <a:solidFill>
            <a:srgbClr val="663300"/>
          </a:solidFill>
          <a:latin typeface="Comic Sans MS" pitchFamily="66" charset="0"/>
        </a:defRPr>
      </a:lvl6pPr>
      <a:lvl7pPr marL="2971800" indent="-228600" algn="l" rtl="0" eaLnBrk="0" fontAlgn="base" hangingPunct="0">
        <a:spcBef>
          <a:spcPct val="20000"/>
        </a:spcBef>
        <a:spcAft>
          <a:spcPct val="0"/>
        </a:spcAft>
        <a:buChar char="»"/>
        <a:defRPr sz="2000">
          <a:solidFill>
            <a:srgbClr val="663300"/>
          </a:solidFill>
          <a:latin typeface="Comic Sans MS" pitchFamily="66" charset="0"/>
        </a:defRPr>
      </a:lvl7pPr>
      <a:lvl8pPr marL="3429000" indent="-228600" algn="l" rtl="0" eaLnBrk="0" fontAlgn="base" hangingPunct="0">
        <a:spcBef>
          <a:spcPct val="20000"/>
        </a:spcBef>
        <a:spcAft>
          <a:spcPct val="0"/>
        </a:spcAft>
        <a:buChar char="»"/>
        <a:defRPr sz="2000">
          <a:solidFill>
            <a:srgbClr val="663300"/>
          </a:solidFill>
          <a:latin typeface="Comic Sans MS" pitchFamily="66" charset="0"/>
        </a:defRPr>
      </a:lvl8pPr>
      <a:lvl9pPr marL="3886200" indent="-228600" algn="l" rtl="0" eaLnBrk="0" fontAlgn="base" hangingPunct="0">
        <a:spcBef>
          <a:spcPct val="20000"/>
        </a:spcBef>
        <a:spcAft>
          <a:spcPct val="0"/>
        </a:spcAft>
        <a:buChar char="»"/>
        <a:defRPr sz="2000">
          <a:solidFill>
            <a:srgbClr val="663300"/>
          </a:solidFill>
          <a:latin typeface="Comic Sans MS" pitchFamily="66"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a:xfrm>
            <a:off x="77900" y="324846"/>
            <a:ext cx="8496642" cy="2370137"/>
          </a:xfrm>
        </p:spPr>
        <p:txBody>
          <a:bodyPr/>
          <a:lstStyle/>
          <a:p>
            <a:r>
              <a:rPr lang="tr-TR" sz="2800" b="1" cap="all" dirty="0" smtClean="0"/>
              <a:t/>
            </a:r>
            <a:br>
              <a:rPr lang="tr-TR" sz="2800" b="1" cap="all" dirty="0" smtClean="0"/>
            </a:br>
            <a:r>
              <a:rPr lang="tr-TR" sz="2800" b="1" cap="all" dirty="0" smtClean="0"/>
              <a:t/>
            </a:r>
            <a:br>
              <a:rPr lang="tr-TR" sz="2800" b="1" cap="all" dirty="0" smtClean="0"/>
            </a:br>
            <a:r>
              <a:rPr lang="tr-TR" sz="2800" b="1" cap="all" dirty="0" smtClean="0"/>
              <a:t>Bölüm 5. Komut SETİ </a:t>
            </a:r>
            <a:r>
              <a:rPr lang="tr-TR" sz="2800" b="1" cap="all" dirty="0" err="1" smtClean="0"/>
              <a:t>Mİmarİsİ</a:t>
            </a:r>
            <a:r>
              <a:rPr lang="tr-TR" sz="2800" dirty="0" smtClean="0"/>
              <a:t/>
            </a:r>
            <a:br>
              <a:rPr lang="tr-TR" sz="2800" dirty="0" smtClean="0"/>
            </a:br>
            <a:r>
              <a:rPr lang="tr-TR" sz="2800" dirty="0">
                <a:solidFill>
                  <a:srgbClr val="0000CC"/>
                </a:solidFill>
              </a:rPr>
              <a:t/>
            </a:r>
            <a:br>
              <a:rPr lang="tr-TR" sz="2800" dirty="0">
                <a:solidFill>
                  <a:srgbClr val="0000CC"/>
                </a:solidFill>
              </a:rPr>
            </a:br>
            <a:endParaRPr lang="en-US" sz="2800" i="1" dirty="0">
              <a:solidFill>
                <a:srgbClr val="0000CC"/>
              </a:solidFill>
            </a:endParaRPr>
          </a:p>
        </p:txBody>
      </p:sp>
      <p:sp>
        <p:nvSpPr>
          <p:cNvPr id="71684" name="Rectangle 4"/>
          <p:cNvSpPr>
            <a:spLocks noGrp="1" noChangeArrowheads="1"/>
          </p:cNvSpPr>
          <p:nvPr>
            <p:ph type="subTitle" idx="1"/>
          </p:nvPr>
        </p:nvSpPr>
        <p:spPr>
          <a:xfrm>
            <a:off x="309491" y="1278340"/>
            <a:ext cx="8496885" cy="4278386"/>
          </a:xfrm>
        </p:spPr>
        <p:txBody>
          <a:bodyPr/>
          <a:lstStyle/>
          <a:p>
            <a:pPr algn="l">
              <a:lnSpc>
                <a:spcPct val="90000"/>
              </a:lnSpc>
            </a:pPr>
            <a:endParaRPr lang="tr-TR" sz="2000" b="1" dirty="0" smtClean="0"/>
          </a:p>
          <a:p>
            <a:pPr algn="l">
              <a:lnSpc>
                <a:spcPct val="90000"/>
              </a:lnSpc>
            </a:pPr>
            <a:endParaRPr lang="tr-TR" sz="2000" b="1" dirty="0" smtClean="0"/>
          </a:p>
          <a:p>
            <a:pPr algn="l">
              <a:lnSpc>
                <a:spcPct val="90000"/>
              </a:lnSpc>
            </a:pPr>
            <a:endParaRPr lang="tr-TR" sz="2000" b="1" dirty="0" smtClean="0"/>
          </a:p>
          <a:p>
            <a:pPr algn="l">
              <a:lnSpc>
                <a:spcPct val="90000"/>
              </a:lnSpc>
              <a:buFont typeface="Wingdings" pitchFamily="2" charset="2"/>
              <a:buChar char="v"/>
            </a:pPr>
            <a:r>
              <a:rPr lang="tr-TR" sz="2000" b="1" dirty="0" smtClean="0"/>
              <a:t> Aritmetik Mantık Ünitesi (ALU)</a:t>
            </a:r>
          </a:p>
          <a:p>
            <a:pPr algn="l">
              <a:lnSpc>
                <a:spcPct val="90000"/>
              </a:lnSpc>
            </a:pPr>
            <a:r>
              <a:rPr lang="tr-TR" sz="2000" b="1" dirty="0" smtClean="0"/>
              <a:t>	</a:t>
            </a:r>
            <a:r>
              <a:rPr lang="tr-TR" sz="2000" dirty="0" smtClean="0"/>
              <a:t>Aritmetik İşlemler Kısmı</a:t>
            </a:r>
          </a:p>
          <a:p>
            <a:pPr algn="l">
              <a:lnSpc>
                <a:spcPct val="90000"/>
              </a:lnSpc>
            </a:pPr>
            <a:r>
              <a:rPr lang="tr-TR" sz="2000" dirty="0" smtClean="0"/>
              <a:t>	Mantıksal İşlemler Kısmı</a:t>
            </a:r>
          </a:p>
          <a:p>
            <a:pPr algn="l">
              <a:lnSpc>
                <a:spcPct val="90000"/>
              </a:lnSpc>
            </a:pPr>
            <a:r>
              <a:rPr lang="tr-TR" sz="2000" dirty="0" smtClean="0"/>
              <a:t>	Çarpma Kısmı</a:t>
            </a:r>
          </a:p>
          <a:p>
            <a:pPr algn="l">
              <a:lnSpc>
                <a:spcPct val="90000"/>
              </a:lnSpc>
            </a:pPr>
            <a:r>
              <a:rPr lang="tr-TR" sz="2000" dirty="0" smtClean="0"/>
              <a:t>	Bölme Kısmı	</a:t>
            </a:r>
          </a:p>
          <a:p>
            <a:pPr algn="l">
              <a:lnSpc>
                <a:spcPct val="90000"/>
              </a:lnSpc>
            </a:pPr>
            <a:r>
              <a:rPr lang="tr-TR" sz="2000" b="1" dirty="0" smtClean="0"/>
              <a:t>	</a:t>
            </a:r>
          </a:p>
          <a:p>
            <a:pPr algn="l">
              <a:lnSpc>
                <a:spcPct val="150000"/>
              </a:lnSpc>
              <a:buFont typeface="Wingdings" pitchFamily="2" charset="2"/>
              <a:buChar char="v"/>
            </a:pPr>
            <a:r>
              <a:rPr lang="tr-TR" sz="2000" b="1" dirty="0" smtClean="0"/>
              <a:t> Temel Bilgisayar Sistemimiz için Örnek Bir Uygulama</a:t>
            </a:r>
            <a:endParaRPr lang="tr-TR" sz="2400" dirty="0" smtClean="0"/>
          </a:p>
          <a:p>
            <a:pPr algn="l">
              <a:lnSpc>
                <a:spcPct val="90000"/>
              </a:lnSpc>
            </a:pP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25632" y="171200"/>
            <a:ext cx="8562110" cy="790575"/>
          </a:xfrm>
        </p:spPr>
        <p:txBody>
          <a:bodyPr/>
          <a:lstStyle/>
          <a:p>
            <a:r>
              <a:rPr lang="tr-TR" sz="2400" b="1" dirty="0" smtClean="0"/>
              <a:t>Örnek:  </a:t>
            </a:r>
            <a:r>
              <a:rPr lang="tr-TR" sz="2400" dirty="0" smtClean="0"/>
              <a:t>1001 </a:t>
            </a:r>
            <a:r>
              <a:rPr lang="en-US" sz="2400" dirty="0" smtClean="0"/>
              <a:t>×</a:t>
            </a:r>
            <a:r>
              <a:rPr lang="tr-TR" sz="2400" dirty="0" smtClean="0"/>
              <a:t> 0011 İşlemi için Algoritmanın Gerçekleştirilmesi</a:t>
            </a:r>
            <a:endParaRPr lang="tr-TR" sz="2400" dirty="0"/>
          </a:p>
        </p:txBody>
      </p:sp>
      <p:sp>
        <p:nvSpPr>
          <p:cNvPr id="3" name="2 İçerik Yer Tutucusu"/>
          <p:cNvSpPr>
            <a:spLocks noGrp="1"/>
          </p:cNvSpPr>
          <p:nvPr>
            <p:ph idx="1"/>
          </p:nvPr>
        </p:nvSpPr>
        <p:spPr>
          <a:xfrm>
            <a:off x="374650" y="892038"/>
            <a:ext cx="8375650" cy="1863037"/>
          </a:xfrm>
        </p:spPr>
        <p:txBody>
          <a:bodyPr/>
          <a:lstStyle/>
          <a:p>
            <a:pPr>
              <a:buNone/>
            </a:pPr>
            <a:r>
              <a:rPr lang="tr-TR" sz="2000" dirty="0" smtClean="0"/>
              <a:t>- M kaydedicisine çarpılanın, Q kaydedicisine çarpanın değeri konulur.</a:t>
            </a:r>
          </a:p>
          <a:p>
            <a:pPr>
              <a:buNone/>
            </a:pPr>
            <a:r>
              <a:rPr lang="tr-TR" sz="2000" dirty="0" smtClean="0"/>
              <a:t>- A kaydedicisi ve elde biti (c) sıfırlanır, sayıcıya 4 değeri atanır.</a:t>
            </a:r>
          </a:p>
          <a:p>
            <a:pPr>
              <a:buNone/>
            </a:pPr>
            <a:r>
              <a:rPr lang="tr-TR" sz="2000" dirty="0" smtClean="0"/>
              <a:t>- Çarpan’ın Q</a:t>
            </a:r>
            <a:r>
              <a:rPr lang="tr-TR" sz="2000" baseline="-25000" dirty="0" smtClean="0"/>
              <a:t>0</a:t>
            </a:r>
            <a:r>
              <a:rPr lang="tr-TR" sz="2000" dirty="0" smtClean="0"/>
              <a:t> bitine bakılarak kısmi çarpımlar toplamı elde edilir. </a:t>
            </a:r>
          </a:p>
          <a:p>
            <a:pPr marL="0" indent="0">
              <a:buNone/>
            </a:pPr>
            <a:r>
              <a:rPr lang="tr-TR" sz="2000" dirty="0" smtClean="0"/>
              <a:t>- İşlemin sonucunun yüksek anlamlı kısmı A, düşük anlamlı kısmı Q kaydedicisindedir.</a:t>
            </a:r>
          </a:p>
          <a:p>
            <a:pPr>
              <a:buNone/>
            </a:pPr>
            <a:endParaRPr lang="tr-TR" sz="2000" dirty="0"/>
          </a:p>
        </p:txBody>
      </p:sp>
      <p:graphicFrame>
        <p:nvGraphicFramePr>
          <p:cNvPr id="4" name="3 Tablo"/>
          <p:cNvGraphicFramePr>
            <a:graphicFrameLocks noGrp="1"/>
          </p:cNvGraphicFramePr>
          <p:nvPr/>
        </p:nvGraphicFramePr>
        <p:xfrm>
          <a:off x="527337" y="2886876"/>
          <a:ext cx="4792807" cy="2687828"/>
        </p:xfrm>
        <a:graphic>
          <a:graphicData uri="http://schemas.openxmlformats.org/drawingml/2006/table">
            <a:tbl>
              <a:tblPr/>
              <a:tblGrid>
                <a:gridCol w="969544">
                  <a:extLst>
                    <a:ext uri="{9D8B030D-6E8A-4147-A177-3AD203B41FA5}">
                      <a16:colId xmlns:a16="http://schemas.microsoft.com/office/drawing/2014/main" val="20000"/>
                    </a:ext>
                  </a:extLst>
                </a:gridCol>
                <a:gridCol w="857470">
                  <a:extLst>
                    <a:ext uri="{9D8B030D-6E8A-4147-A177-3AD203B41FA5}">
                      <a16:colId xmlns:a16="http://schemas.microsoft.com/office/drawing/2014/main" val="20001"/>
                    </a:ext>
                  </a:extLst>
                </a:gridCol>
                <a:gridCol w="873265">
                  <a:extLst>
                    <a:ext uri="{9D8B030D-6E8A-4147-A177-3AD203B41FA5}">
                      <a16:colId xmlns:a16="http://schemas.microsoft.com/office/drawing/2014/main" val="20002"/>
                    </a:ext>
                  </a:extLst>
                </a:gridCol>
                <a:gridCol w="1046264">
                  <a:extLst>
                    <a:ext uri="{9D8B030D-6E8A-4147-A177-3AD203B41FA5}">
                      <a16:colId xmlns:a16="http://schemas.microsoft.com/office/drawing/2014/main" val="20003"/>
                    </a:ext>
                  </a:extLst>
                </a:gridCol>
                <a:gridCol w="1046264">
                  <a:extLst>
                    <a:ext uri="{9D8B030D-6E8A-4147-A177-3AD203B41FA5}">
                      <a16:colId xmlns:a16="http://schemas.microsoft.com/office/drawing/2014/main" val="20004"/>
                    </a:ext>
                  </a:extLst>
                </a:gridCol>
              </a:tblGrid>
              <a:tr h="306705">
                <a:tc>
                  <a:txBody>
                    <a:bodyPr/>
                    <a:lstStyle/>
                    <a:p>
                      <a:pPr algn="ctr">
                        <a:lnSpc>
                          <a:spcPct val="115000"/>
                        </a:lnSpc>
                        <a:spcAft>
                          <a:spcPts val="0"/>
                        </a:spcAft>
                        <a:tabLst>
                          <a:tab pos="823595" algn="l"/>
                        </a:tabLst>
                      </a:pPr>
                      <a:r>
                        <a:rPr lang="tr-TR" sz="1600" b="1" dirty="0">
                          <a:latin typeface="Calibri"/>
                          <a:ea typeface="Times New Roman"/>
                        </a:rPr>
                        <a:t>Başlangıç</a:t>
                      </a:r>
                      <a:endParaRPr lang="tr-TR" sz="1600" dirty="0">
                        <a:latin typeface="Times New Roman"/>
                        <a:ea typeface="Times New Roman"/>
                      </a:endParaRPr>
                    </a:p>
                    <a:p>
                      <a:pPr algn="ctr">
                        <a:lnSpc>
                          <a:spcPct val="115000"/>
                        </a:lnSpc>
                        <a:spcAft>
                          <a:spcPts val="0"/>
                        </a:spcAft>
                        <a:tabLst>
                          <a:tab pos="823595" algn="l"/>
                        </a:tabLst>
                      </a:pPr>
                      <a:r>
                        <a:rPr lang="tr-TR" sz="1600" b="1" dirty="0">
                          <a:latin typeface="Calibri"/>
                          <a:ea typeface="Times New Roman"/>
                        </a:rPr>
                        <a:t>Değerleri</a:t>
                      </a:r>
                      <a:endParaRPr lang="tr-TR" sz="1600" dirty="0">
                        <a:latin typeface="Times New Roman"/>
                        <a:ea typeface="Times New Roman"/>
                      </a:endParaRPr>
                    </a:p>
                  </a:txBody>
                  <a:tcPr marL="17780" marT="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23595" algn="l"/>
                        </a:tabLst>
                      </a:pPr>
                      <a:r>
                        <a:rPr lang="tr-TR" sz="1600" b="1">
                          <a:latin typeface="Calibri"/>
                          <a:ea typeface="Times New Roman"/>
                        </a:rPr>
                        <a:t>C(0)</a:t>
                      </a:r>
                      <a:endParaRPr lang="tr-TR" sz="1600">
                        <a:latin typeface="Times New Roman"/>
                        <a:ea typeface="Times New Roman"/>
                      </a:endParaRPr>
                    </a:p>
                  </a:txBody>
                  <a:tcPr marL="17780" marT="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23595" algn="l"/>
                        </a:tabLst>
                      </a:pPr>
                      <a:r>
                        <a:rPr lang="tr-TR" sz="1600" b="1">
                          <a:latin typeface="Calibri"/>
                          <a:ea typeface="Times New Roman"/>
                        </a:rPr>
                        <a:t>A (0000)</a:t>
                      </a:r>
                      <a:endParaRPr lang="tr-TR" sz="1600">
                        <a:latin typeface="Times New Roman"/>
                        <a:ea typeface="Times New Roman"/>
                      </a:endParaRPr>
                    </a:p>
                  </a:txBody>
                  <a:tcPr marL="17780" marT="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tabLst>
                          <a:tab pos="823595" algn="l"/>
                        </a:tabLst>
                      </a:pPr>
                      <a:r>
                        <a:rPr lang="tr-TR" sz="1600" b="1" dirty="0">
                          <a:latin typeface="Calibri"/>
                          <a:ea typeface="Times New Roman"/>
                        </a:rPr>
                        <a:t>Q (001</a:t>
                      </a:r>
                      <a:r>
                        <a:rPr lang="tr-TR" sz="1600" b="1" dirty="0">
                          <a:solidFill>
                            <a:srgbClr val="FF0000"/>
                          </a:solidFill>
                          <a:latin typeface="Calibri"/>
                          <a:ea typeface="Times New Roman"/>
                        </a:rPr>
                        <a:t>1</a:t>
                      </a:r>
                      <a:r>
                        <a:rPr lang="tr-TR" sz="1600" b="1" dirty="0">
                          <a:latin typeface="Calibri"/>
                          <a:ea typeface="Times New Roman"/>
                        </a:rPr>
                        <a:t>)</a:t>
                      </a:r>
                      <a:endParaRPr lang="tr-TR" sz="1600" dirty="0">
                        <a:latin typeface="Times New Roman"/>
                        <a:ea typeface="Times New Roman"/>
                      </a:endParaRPr>
                    </a:p>
                    <a:p>
                      <a:pPr algn="l">
                        <a:lnSpc>
                          <a:spcPct val="115000"/>
                        </a:lnSpc>
                        <a:spcAft>
                          <a:spcPts val="0"/>
                        </a:spcAft>
                        <a:tabLst>
                          <a:tab pos="823595" algn="l"/>
                        </a:tabLst>
                      </a:pPr>
                      <a:r>
                        <a:rPr lang="tr-TR" sz="1600" b="1" dirty="0">
                          <a:latin typeface="Calibri"/>
                          <a:ea typeface="Times New Roman"/>
                        </a:rPr>
                        <a:t>           </a:t>
                      </a:r>
                      <a:r>
                        <a:rPr lang="tr-TR" sz="1600" b="1" dirty="0" smtClean="0">
                          <a:latin typeface="Calibri"/>
                          <a:ea typeface="Times New Roman"/>
                        </a:rPr>
                        <a:t> Q0</a:t>
                      </a:r>
                      <a:endParaRPr lang="tr-TR" sz="1600" dirty="0">
                        <a:latin typeface="Times New Roman"/>
                        <a:ea typeface="Times New Roman"/>
                      </a:endParaRPr>
                    </a:p>
                  </a:txBody>
                  <a:tcPr marL="17780" marT="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23595" algn="l"/>
                        </a:tabLst>
                      </a:pPr>
                      <a:r>
                        <a:rPr lang="tr-TR" sz="1600" b="1">
                          <a:latin typeface="Calibri"/>
                          <a:ea typeface="Times New Roman"/>
                        </a:rPr>
                        <a:t>İşlem</a:t>
                      </a:r>
                      <a:endParaRPr lang="tr-TR" sz="1600">
                        <a:latin typeface="Times New Roman"/>
                        <a:ea typeface="Times New Roman"/>
                      </a:endParaRPr>
                    </a:p>
                  </a:txBody>
                  <a:tcPr marL="17780" marT="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39700">
                <a:tc rowSpan="2">
                  <a:txBody>
                    <a:bodyPr/>
                    <a:lstStyle/>
                    <a:p>
                      <a:pPr algn="ctr">
                        <a:lnSpc>
                          <a:spcPct val="115000"/>
                        </a:lnSpc>
                        <a:spcAft>
                          <a:spcPts val="0"/>
                        </a:spcAft>
                        <a:tabLst>
                          <a:tab pos="823595" algn="l"/>
                        </a:tabLst>
                      </a:pPr>
                      <a:r>
                        <a:rPr lang="tr-TR" sz="1600" b="1">
                          <a:latin typeface="Calibri"/>
                          <a:ea typeface="Times New Roman"/>
                        </a:rPr>
                        <a:t>1.Adım</a:t>
                      </a:r>
                      <a:endParaRPr lang="tr-TR" sz="1600">
                        <a:latin typeface="Times New Roman"/>
                        <a:ea typeface="Times New Roman"/>
                      </a:endParaRPr>
                    </a:p>
                  </a:txBody>
                  <a:tcPr marL="17780" marT="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23595" algn="l"/>
                        </a:tabLst>
                      </a:pPr>
                      <a:r>
                        <a:rPr lang="tr-TR" sz="1600">
                          <a:latin typeface="Calibri"/>
                          <a:ea typeface="Times New Roman"/>
                        </a:rPr>
                        <a:t>0</a:t>
                      </a:r>
                      <a:endParaRPr lang="tr-TR" sz="1600">
                        <a:latin typeface="Times New Roman"/>
                        <a:ea typeface="Times New Roman"/>
                      </a:endParaRPr>
                    </a:p>
                  </a:txBody>
                  <a:tcPr marL="17780" marT="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23595" algn="l"/>
                        </a:tabLst>
                      </a:pPr>
                      <a:r>
                        <a:rPr lang="tr-TR" sz="1600">
                          <a:latin typeface="Calibri"/>
                          <a:ea typeface="Times New Roman"/>
                        </a:rPr>
                        <a:t>1001</a:t>
                      </a:r>
                      <a:endParaRPr lang="tr-TR" sz="1600">
                        <a:latin typeface="Times New Roman"/>
                        <a:ea typeface="Times New Roman"/>
                      </a:endParaRPr>
                    </a:p>
                  </a:txBody>
                  <a:tcPr marL="17780" marT="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23595" algn="l"/>
                        </a:tabLst>
                      </a:pPr>
                      <a:r>
                        <a:rPr lang="tr-TR" sz="1600">
                          <a:latin typeface="Calibri"/>
                          <a:ea typeface="Times New Roman"/>
                        </a:rPr>
                        <a:t>0011</a:t>
                      </a:r>
                      <a:endParaRPr lang="tr-TR" sz="1600">
                        <a:latin typeface="Times New Roman"/>
                        <a:ea typeface="Times New Roman"/>
                      </a:endParaRPr>
                    </a:p>
                  </a:txBody>
                  <a:tcPr marL="17780" marT="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tabLst>
                          <a:tab pos="823595" algn="l"/>
                        </a:tabLst>
                      </a:pPr>
                      <a:r>
                        <a:rPr lang="tr-TR" sz="1600" dirty="0" smtClean="0">
                          <a:latin typeface="Calibri"/>
                          <a:ea typeface="Times New Roman"/>
                        </a:rPr>
                        <a:t> Toplama</a:t>
                      </a:r>
                      <a:endParaRPr lang="tr-TR" sz="1600" dirty="0">
                        <a:latin typeface="Times New Roman"/>
                        <a:ea typeface="Times New Roman"/>
                      </a:endParaRPr>
                    </a:p>
                  </a:txBody>
                  <a:tcPr marL="17780" marT="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34620">
                <a:tc vMerge="1">
                  <a:txBody>
                    <a:bodyPr/>
                    <a:lstStyle/>
                    <a:p>
                      <a:endParaRPr lang="tr-TR"/>
                    </a:p>
                  </a:txBody>
                  <a:tcPr/>
                </a:tc>
                <a:tc>
                  <a:txBody>
                    <a:bodyPr/>
                    <a:lstStyle/>
                    <a:p>
                      <a:pPr algn="ctr">
                        <a:lnSpc>
                          <a:spcPct val="115000"/>
                        </a:lnSpc>
                        <a:spcAft>
                          <a:spcPts val="0"/>
                        </a:spcAft>
                        <a:tabLst>
                          <a:tab pos="823595" algn="l"/>
                        </a:tabLst>
                      </a:pPr>
                      <a:r>
                        <a:rPr lang="tr-TR" sz="1600">
                          <a:latin typeface="Calibri"/>
                          <a:ea typeface="Times New Roman"/>
                        </a:rPr>
                        <a:t>0</a:t>
                      </a:r>
                      <a:endParaRPr lang="tr-TR" sz="1600">
                        <a:latin typeface="Times New Roman"/>
                        <a:ea typeface="Times New Roman"/>
                      </a:endParaRPr>
                    </a:p>
                  </a:txBody>
                  <a:tcPr marL="17780" marT="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23595" algn="l"/>
                        </a:tabLst>
                      </a:pPr>
                      <a:r>
                        <a:rPr lang="tr-TR" sz="1600">
                          <a:latin typeface="Calibri"/>
                          <a:ea typeface="Times New Roman"/>
                        </a:rPr>
                        <a:t>0100</a:t>
                      </a:r>
                      <a:endParaRPr lang="tr-TR" sz="1600">
                        <a:latin typeface="Times New Roman"/>
                        <a:ea typeface="Times New Roman"/>
                      </a:endParaRPr>
                    </a:p>
                  </a:txBody>
                  <a:tcPr marL="17780" marT="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23595" algn="l"/>
                        </a:tabLst>
                      </a:pPr>
                      <a:r>
                        <a:rPr lang="tr-TR" sz="1600">
                          <a:latin typeface="Calibri"/>
                          <a:ea typeface="Times New Roman"/>
                        </a:rPr>
                        <a:t>100</a:t>
                      </a:r>
                      <a:r>
                        <a:rPr lang="tr-TR" sz="1600" b="1">
                          <a:solidFill>
                            <a:srgbClr val="FF0000"/>
                          </a:solidFill>
                          <a:latin typeface="Calibri"/>
                          <a:ea typeface="Times New Roman"/>
                        </a:rPr>
                        <a:t>1</a:t>
                      </a:r>
                      <a:endParaRPr lang="tr-TR" sz="1600">
                        <a:latin typeface="Times New Roman"/>
                        <a:ea typeface="Times New Roman"/>
                      </a:endParaRPr>
                    </a:p>
                  </a:txBody>
                  <a:tcPr marL="17780" marT="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tabLst>
                          <a:tab pos="823595" algn="l"/>
                        </a:tabLst>
                      </a:pPr>
                      <a:r>
                        <a:rPr lang="tr-TR" sz="1600" dirty="0" smtClean="0">
                          <a:latin typeface="Calibri"/>
                          <a:ea typeface="Times New Roman"/>
                        </a:rPr>
                        <a:t> Kaydırma</a:t>
                      </a:r>
                      <a:endParaRPr lang="tr-TR" sz="1600" dirty="0">
                        <a:latin typeface="Times New Roman"/>
                        <a:ea typeface="Times New Roman"/>
                      </a:endParaRPr>
                    </a:p>
                  </a:txBody>
                  <a:tcPr marL="17780" marT="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rowSpan="2">
                  <a:txBody>
                    <a:bodyPr/>
                    <a:lstStyle/>
                    <a:p>
                      <a:pPr algn="ctr">
                        <a:lnSpc>
                          <a:spcPct val="115000"/>
                        </a:lnSpc>
                        <a:spcAft>
                          <a:spcPts val="0"/>
                        </a:spcAft>
                        <a:tabLst>
                          <a:tab pos="823595" algn="l"/>
                        </a:tabLst>
                      </a:pPr>
                      <a:r>
                        <a:rPr lang="tr-TR" sz="1600" b="1">
                          <a:latin typeface="Calibri"/>
                          <a:ea typeface="Times New Roman"/>
                        </a:rPr>
                        <a:t>2.Adım</a:t>
                      </a:r>
                      <a:endParaRPr lang="tr-TR" sz="1600">
                        <a:latin typeface="Times New Roman"/>
                        <a:ea typeface="Times New Roman"/>
                      </a:endParaRPr>
                    </a:p>
                  </a:txBody>
                  <a:tcPr marL="17780" marT="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23595" algn="l"/>
                        </a:tabLst>
                      </a:pPr>
                      <a:r>
                        <a:rPr lang="tr-TR" sz="1600">
                          <a:latin typeface="Calibri"/>
                          <a:ea typeface="Times New Roman"/>
                        </a:rPr>
                        <a:t>0</a:t>
                      </a:r>
                      <a:endParaRPr lang="tr-TR" sz="1600">
                        <a:latin typeface="Times New Roman"/>
                        <a:ea typeface="Times New Roman"/>
                      </a:endParaRPr>
                    </a:p>
                  </a:txBody>
                  <a:tcPr marL="17780" marT="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23595" algn="l"/>
                        </a:tabLst>
                      </a:pPr>
                      <a:r>
                        <a:rPr lang="tr-TR" sz="1600">
                          <a:latin typeface="Calibri"/>
                          <a:ea typeface="Times New Roman"/>
                        </a:rPr>
                        <a:t>1101</a:t>
                      </a:r>
                      <a:endParaRPr lang="tr-TR" sz="1600">
                        <a:latin typeface="Times New Roman"/>
                        <a:ea typeface="Times New Roman"/>
                      </a:endParaRPr>
                    </a:p>
                  </a:txBody>
                  <a:tcPr marL="17780" marT="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23595" algn="l"/>
                        </a:tabLst>
                      </a:pPr>
                      <a:r>
                        <a:rPr lang="tr-TR" sz="1600">
                          <a:latin typeface="Calibri"/>
                          <a:ea typeface="Times New Roman"/>
                        </a:rPr>
                        <a:t>1001</a:t>
                      </a:r>
                      <a:endParaRPr lang="tr-TR" sz="1600">
                        <a:latin typeface="Times New Roman"/>
                        <a:ea typeface="Times New Roman"/>
                      </a:endParaRPr>
                    </a:p>
                  </a:txBody>
                  <a:tcPr marL="17780" marT="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tabLst>
                          <a:tab pos="823595" algn="l"/>
                        </a:tabLst>
                      </a:pPr>
                      <a:r>
                        <a:rPr lang="tr-TR" sz="1600" dirty="0" smtClean="0">
                          <a:latin typeface="Calibri"/>
                          <a:ea typeface="Times New Roman"/>
                        </a:rPr>
                        <a:t> Toplama</a:t>
                      </a:r>
                      <a:endParaRPr lang="tr-TR" sz="1600" dirty="0">
                        <a:latin typeface="Times New Roman"/>
                        <a:ea typeface="Times New Roman"/>
                      </a:endParaRPr>
                    </a:p>
                  </a:txBody>
                  <a:tcPr marL="17780" marT="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vMerge="1">
                  <a:txBody>
                    <a:bodyPr/>
                    <a:lstStyle/>
                    <a:p>
                      <a:endParaRPr lang="tr-TR"/>
                    </a:p>
                  </a:txBody>
                  <a:tcPr/>
                </a:tc>
                <a:tc>
                  <a:txBody>
                    <a:bodyPr/>
                    <a:lstStyle/>
                    <a:p>
                      <a:pPr algn="ctr">
                        <a:lnSpc>
                          <a:spcPct val="115000"/>
                        </a:lnSpc>
                        <a:spcAft>
                          <a:spcPts val="0"/>
                        </a:spcAft>
                        <a:tabLst>
                          <a:tab pos="823595" algn="l"/>
                        </a:tabLst>
                      </a:pPr>
                      <a:r>
                        <a:rPr lang="tr-TR" sz="1600">
                          <a:latin typeface="Calibri"/>
                          <a:ea typeface="Times New Roman"/>
                        </a:rPr>
                        <a:t>0</a:t>
                      </a:r>
                      <a:endParaRPr lang="tr-TR" sz="1600">
                        <a:latin typeface="Times New Roman"/>
                        <a:ea typeface="Times New Roman"/>
                      </a:endParaRPr>
                    </a:p>
                  </a:txBody>
                  <a:tcPr marL="17780" marT="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23595" algn="l"/>
                        </a:tabLst>
                      </a:pPr>
                      <a:r>
                        <a:rPr lang="tr-TR" sz="1600">
                          <a:latin typeface="Calibri"/>
                          <a:ea typeface="Times New Roman"/>
                        </a:rPr>
                        <a:t>0110</a:t>
                      </a:r>
                      <a:endParaRPr lang="tr-TR" sz="1600">
                        <a:latin typeface="Times New Roman"/>
                        <a:ea typeface="Times New Roman"/>
                      </a:endParaRPr>
                    </a:p>
                  </a:txBody>
                  <a:tcPr marL="17780" marT="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23595" algn="l"/>
                        </a:tabLst>
                      </a:pPr>
                      <a:r>
                        <a:rPr lang="tr-TR" sz="1600">
                          <a:latin typeface="Calibri"/>
                          <a:ea typeface="Times New Roman"/>
                        </a:rPr>
                        <a:t>110</a:t>
                      </a:r>
                      <a:r>
                        <a:rPr lang="tr-TR" sz="1600" b="1">
                          <a:solidFill>
                            <a:srgbClr val="FF0000"/>
                          </a:solidFill>
                          <a:latin typeface="Calibri"/>
                          <a:ea typeface="Times New Roman"/>
                        </a:rPr>
                        <a:t>0</a:t>
                      </a:r>
                      <a:endParaRPr lang="tr-TR" sz="1600">
                        <a:latin typeface="Times New Roman"/>
                        <a:ea typeface="Times New Roman"/>
                      </a:endParaRPr>
                    </a:p>
                  </a:txBody>
                  <a:tcPr marL="17780" marT="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tabLst>
                          <a:tab pos="823595" algn="l"/>
                        </a:tabLst>
                      </a:pPr>
                      <a:r>
                        <a:rPr lang="tr-TR" sz="1600" dirty="0" smtClean="0">
                          <a:latin typeface="Calibri"/>
                          <a:ea typeface="Times New Roman"/>
                        </a:rPr>
                        <a:t> Kaydırma</a:t>
                      </a:r>
                      <a:endParaRPr lang="tr-TR" sz="1600" dirty="0">
                        <a:latin typeface="Times New Roman"/>
                        <a:ea typeface="Times New Roman"/>
                      </a:endParaRPr>
                    </a:p>
                  </a:txBody>
                  <a:tcPr marL="17780" marT="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ctr">
                        <a:lnSpc>
                          <a:spcPct val="115000"/>
                        </a:lnSpc>
                        <a:spcAft>
                          <a:spcPts val="0"/>
                        </a:spcAft>
                        <a:tabLst>
                          <a:tab pos="823595" algn="l"/>
                        </a:tabLst>
                      </a:pPr>
                      <a:r>
                        <a:rPr lang="tr-TR" sz="1600" b="1">
                          <a:latin typeface="Calibri"/>
                          <a:ea typeface="Times New Roman"/>
                        </a:rPr>
                        <a:t>3.Adım</a:t>
                      </a:r>
                      <a:endParaRPr lang="tr-TR" sz="1600">
                        <a:latin typeface="Times New Roman"/>
                        <a:ea typeface="Times New Roman"/>
                      </a:endParaRPr>
                    </a:p>
                  </a:txBody>
                  <a:tcPr marL="17780" marT="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23595" algn="l"/>
                        </a:tabLst>
                      </a:pPr>
                      <a:r>
                        <a:rPr lang="tr-TR" sz="1600">
                          <a:latin typeface="Calibri"/>
                          <a:ea typeface="Times New Roman"/>
                        </a:rPr>
                        <a:t>0</a:t>
                      </a:r>
                      <a:endParaRPr lang="tr-TR" sz="1600">
                        <a:latin typeface="Times New Roman"/>
                        <a:ea typeface="Times New Roman"/>
                      </a:endParaRPr>
                    </a:p>
                  </a:txBody>
                  <a:tcPr marL="17780" marT="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23595" algn="l"/>
                        </a:tabLst>
                      </a:pPr>
                      <a:r>
                        <a:rPr lang="tr-TR" sz="1600">
                          <a:latin typeface="Calibri"/>
                          <a:ea typeface="Times New Roman"/>
                        </a:rPr>
                        <a:t>0011</a:t>
                      </a:r>
                      <a:endParaRPr lang="tr-TR" sz="1600">
                        <a:latin typeface="Times New Roman"/>
                        <a:ea typeface="Times New Roman"/>
                      </a:endParaRPr>
                    </a:p>
                  </a:txBody>
                  <a:tcPr marL="17780" marT="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23595" algn="l"/>
                        </a:tabLst>
                      </a:pPr>
                      <a:r>
                        <a:rPr lang="tr-TR" sz="1600">
                          <a:latin typeface="Calibri"/>
                          <a:ea typeface="Times New Roman"/>
                        </a:rPr>
                        <a:t>011</a:t>
                      </a:r>
                      <a:r>
                        <a:rPr lang="tr-TR" sz="1600" b="1">
                          <a:solidFill>
                            <a:srgbClr val="FF0000"/>
                          </a:solidFill>
                          <a:latin typeface="Calibri"/>
                          <a:ea typeface="Times New Roman"/>
                        </a:rPr>
                        <a:t>0</a:t>
                      </a:r>
                      <a:endParaRPr lang="tr-TR" sz="1600">
                        <a:latin typeface="Times New Roman"/>
                        <a:ea typeface="Times New Roman"/>
                      </a:endParaRPr>
                    </a:p>
                  </a:txBody>
                  <a:tcPr marL="17780" marT="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tabLst>
                          <a:tab pos="823595" algn="l"/>
                        </a:tabLst>
                      </a:pPr>
                      <a:r>
                        <a:rPr lang="tr-TR" sz="1600" dirty="0" smtClean="0">
                          <a:latin typeface="Calibri"/>
                          <a:ea typeface="Times New Roman"/>
                        </a:rPr>
                        <a:t> Kaydırma</a:t>
                      </a:r>
                      <a:endParaRPr lang="tr-TR" sz="1600" dirty="0">
                        <a:latin typeface="Times New Roman"/>
                        <a:ea typeface="Times New Roman"/>
                      </a:endParaRPr>
                    </a:p>
                  </a:txBody>
                  <a:tcPr marL="17780" marT="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algn="ctr">
                        <a:lnSpc>
                          <a:spcPct val="115000"/>
                        </a:lnSpc>
                        <a:spcAft>
                          <a:spcPts val="0"/>
                        </a:spcAft>
                        <a:tabLst>
                          <a:tab pos="823595" algn="l"/>
                        </a:tabLst>
                      </a:pPr>
                      <a:r>
                        <a:rPr lang="tr-TR" sz="1600" b="1">
                          <a:latin typeface="Calibri"/>
                          <a:ea typeface="Times New Roman"/>
                        </a:rPr>
                        <a:t>4.Adım</a:t>
                      </a:r>
                      <a:endParaRPr lang="tr-TR" sz="1600">
                        <a:latin typeface="Times New Roman"/>
                        <a:ea typeface="Times New Roman"/>
                      </a:endParaRPr>
                    </a:p>
                  </a:txBody>
                  <a:tcPr marL="17780" marT="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23595" algn="l"/>
                        </a:tabLst>
                      </a:pPr>
                      <a:r>
                        <a:rPr lang="tr-TR" sz="1600">
                          <a:latin typeface="Calibri"/>
                          <a:ea typeface="Times New Roman"/>
                        </a:rPr>
                        <a:t>0</a:t>
                      </a:r>
                      <a:endParaRPr lang="tr-TR" sz="1600">
                        <a:latin typeface="Times New Roman"/>
                        <a:ea typeface="Times New Roman"/>
                      </a:endParaRPr>
                    </a:p>
                  </a:txBody>
                  <a:tcPr marL="17780" marT="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23595" algn="l"/>
                        </a:tabLst>
                      </a:pPr>
                      <a:r>
                        <a:rPr lang="tr-TR" sz="1600">
                          <a:latin typeface="Calibri"/>
                          <a:ea typeface="Times New Roman"/>
                        </a:rPr>
                        <a:t>0001</a:t>
                      </a:r>
                      <a:endParaRPr lang="tr-TR" sz="1600">
                        <a:latin typeface="Times New Roman"/>
                        <a:ea typeface="Times New Roman"/>
                      </a:endParaRPr>
                    </a:p>
                  </a:txBody>
                  <a:tcPr marL="17780" marT="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23595" algn="l"/>
                        </a:tabLst>
                      </a:pPr>
                      <a:r>
                        <a:rPr lang="tr-TR" sz="1600">
                          <a:latin typeface="Calibri"/>
                          <a:ea typeface="Times New Roman"/>
                        </a:rPr>
                        <a:t>1011</a:t>
                      </a:r>
                      <a:endParaRPr lang="tr-TR" sz="1600">
                        <a:latin typeface="Times New Roman"/>
                        <a:ea typeface="Times New Roman"/>
                      </a:endParaRPr>
                    </a:p>
                  </a:txBody>
                  <a:tcPr marL="17780" marT="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tabLst>
                          <a:tab pos="823595" algn="l"/>
                        </a:tabLst>
                      </a:pPr>
                      <a:r>
                        <a:rPr lang="tr-TR" sz="1600" dirty="0" smtClean="0">
                          <a:latin typeface="Calibri"/>
                          <a:ea typeface="Times New Roman"/>
                        </a:rPr>
                        <a:t> Kaydırma</a:t>
                      </a:r>
                      <a:endParaRPr lang="tr-TR" sz="1600" dirty="0">
                        <a:latin typeface="Times New Roman"/>
                        <a:ea typeface="Times New Roman"/>
                      </a:endParaRPr>
                    </a:p>
                  </a:txBody>
                  <a:tcPr marL="17780" marT="177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21505" name="Rectangle 1"/>
          <p:cNvSpPr>
            <a:spLocks noChangeArrowheads="1"/>
          </p:cNvSpPr>
          <p:nvPr/>
        </p:nvSpPr>
        <p:spPr bwMode="auto">
          <a:xfrm>
            <a:off x="5605153" y="2790658"/>
            <a:ext cx="1211283"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823913" algn="l"/>
              </a:tabLst>
            </a:pPr>
            <a:r>
              <a:rPr kumimoji="0" lang="tr-TR" b="1" i="0" u="none" strike="noStrike" cap="none" normalizeH="0" baseline="0" dirty="0" smtClean="0">
                <a:ln>
                  <a:noFill/>
                </a:ln>
                <a:solidFill>
                  <a:schemeClr val="tx1"/>
                </a:solidFill>
                <a:effectLst/>
                <a:latin typeface="Calibri" pitchFamily="34" charset="0"/>
              </a:rPr>
              <a:t>M = 1001</a:t>
            </a:r>
            <a:endParaRPr kumimoji="0" lang="tr-TR" b="0" i="0" u="none" strike="noStrike" cap="none" normalizeH="0" baseline="0" dirty="0" smtClean="0">
              <a:ln>
                <a:noFill/>
              </a:ln>
              <a:solidFill>
                <a:schemeClr val="tx1"/>
              </a:solidFill>
              <a:effectLst/>
              <a:latin typeface="Arial" pitchFamily="34" charset="0"/>
            </a:endParaRPr>
          </a:p>
        </p:txBody>
      </p:sp>
      <p:sp>
        <p:nvSpPr>
          <p:cNvPr id="6" name="5 Dikdörtgen"/>
          <p:cNvSpPr/>
          <p:nvPr/>
        </p:nvSpPr>
        <p:spPr>
          <a:xfrm>
            <a:off x="433452" y="5666057"/>
            <a:ext cx="4572000" cy="584775"/>
          </a:xfrm>
          <a:prstGeom prst="rect">
            <a:avLst/>
          </a:prstGeom>
        </p:spPr>
        <p:txBody>
          <a:bodyPr>
            <a:spAutoFit/>
          </a:bodyPr>
          <a:lstStyle/>
          <a:p>
            <a:r>
              <a:rPr lang="tr-TR" dirty="0" smtClean="0"/>
              <a:t>Çarpım=A Q = 0001 1011 = 1B</a:t>
            </a:r>
            <a:r>
              <a:rPr lang="tr-TR" baseline="-25000" dirty="0" smtClean="0"/>
              <a:t>h </a:t>
            </a:r>
            <a:r>
              <a:rPr lang="tr-TR" dirty="0" smtClean="0"/>
              <a:t>= 27</a:t>
            </a:r>
            <a:br>
              <a:rPr lang="tr-TR" dirty="0" smtClean="0"/>
            </a:br>
            <a:endParaRPr lang="tr-T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Bölme Kısmı</a:t>
            </a:r>
            <a:endParaRPr lang="tr-TR" sz="2400" dirty="0"/>
          </a:p>
        </p:txBody>
      </p:sp>
      <p:sp>
        <p:nvSpPr>
          <p:cNvPr id="3" name="2 İçerik Yer Tutucusu"/>
          <p:cNvSpPr>
            <a:spLocks noGrp="1"/>
          </p:cNvSpPr>
          <p:nvPr>
            <p:ph idx="1"/>
          </p:nvPr>
        </p:nvSpPr>
        <p:spPr>
          <a:xfrm>
            <a:off x="374650" y="963288"/>
            <a:ext cx="8375650" cy="5078412"/>
          </a:xfrm>
        </p:spPr>
        <p:txBody>
          <a:bodyPr/>
          <a:lstStyle/>
          <a:p>
            <a:pPr algn="just"/>
            <a:r>
              <a:rPr lang="tr-TR" sz="2000" dirty="0" smtClean="0"/>
              <a:t>İki adet ikili sayının bölme işlemi, karşılaştırma, kaydırma ve çıkarma işlemleri gerektirir. İkili bölme, ondalık bölmeden daha basittir; işleme giren sayıların basamaklarında sadece 0 veya 1 vardır. Ayrıca bölenin, bölünen veya kalan içinde kaç defa olduğunu bulmak kolaydır. </a:t>
            </a:r>
          </a:p>
          <a:p>
            <a:pPr algn="just">
              <a:buNone/>
            </a:pPr>
            <a:r>
              <a:rPr lang="tr-TR" sz="2000" dirty="0" smtClean="0"/>
              <a:t> </a:t>
            </a:r>
          </a:p>
          <a:p>
            <a:pPr algn="just"/>
            <a:r>
              <a:rPr lang="tr-TR" sz="2000" dirty="0" smtClean="0"/>
              <a:t>Sayısal bir bilgisayarda bölme işlemini donanımsal olarak gerçekleştirmek istersek, işlemler biraz değişecektir. Bölünen veya kısmi kalan bir sola kaydırılır. Bölünende bölen varsa gerekli çıkarma işlemi, bölünene bölenin 2‘ye göre tümleyenin eklenmesiyle yapılır. </a:t>
            </a:r>
          </a:p>
          <a:p>
            <a:pPr algn="just">
              <a:buNone/>
            </a:pPr>
            <a:endParaRPr lang="tr-TR"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Bölme Kısmının Algoritması</a:t>
            </a:r>
            <a:endParaRPr lang="tr-TR" sz="2400" b="1" dirty="0"/>
          </a:p>
        </p:txBody>
      </p:sp>
      <p:sp>
        <p:nvSpPr>
          <p:cNvPr id="3" name="2 İçerik Yer Tutucusu"/>
          <p:cNvSpPr>
            <a:spLocks noGrp="1"/>
          </p:cNvSpPr>
          <p:nvPr>
            <p:ph idx="1"/>
          </p:nvPr>
        </p:nvSpPr>
        <p:spPr>
          <a:xfrm>
            <a:off x="362775" y="880163"/>
            <a:ext cx="8375650" cy="5078412"/>
          </a:xfrm>
        </p:spPr>
        <p:txBody>
          <a:bodyPr/>
          <a:lstStyle/>
          <a:p>
            <a:pPr marL="0" indent="0" algn="just">
              <a:buNone/>
            </a:pPr>
            <a:r>
              <a:rPr lang="tr-TR" sz="2000" dirty="0" smtClean="0"/>
              <a:t>Bölen M ve bölünen Q kaydedicilerine konulur. </a:t>
            </a:r>
          </a:p>
          <a:p>
            <a:pPr marL="0" indent="0" algn="just">
              <a:buNone/>
            </a:pPr>
            <a:endParaRPr lang="tr-TR" sz="1000" dirty="0" smtClean="0"/>
          </a:p>
          <a:p>
            <a:pPr marL="0" indent="0" algn="just">
              <a:buNone/>
            </a:pPr>
            <a:r>
              <a:rPr lang="tr-TR" sz="2000" dirty="0" smtClean="0"/>
              <a:t>Sıra sayıcıya başlangıçta bölünenin bit sayısı atanır. </a:t>
            </a:r>
          </a:p>
          <a:p>
            <a:pPr marL="0" indent="0" algn="just">
              <a:buNone/>
            </a:pPr>
            <a:endParaRPr lang="tr-TR" sz="1000" dirty="0" smtClean="0"/>
          </a:p>
          <a:p>
            <a:pPr marL="0" indent="0" algn="just">
              <a:buNone/>
            </a:pPr>
            <a:r>
              <a:rPr lang="tr-TR" sz="2000" dirty="0" smtClean="0"/>
              <a:t>Bölünen, sola 1 kaydırılarak bölünenin en anlamlı kısmı A kaydedicisine aktarılır (Başlangıçta A=0’dır) ve bölenin 2’ye göre tümleyeni </a:t>
            </a:r>
            <a:r>
              <a:rPr lang="tr-TR" sz="2000" dirty="0" err="1" smtClean="0"/>
              <a:t>A’ya</a:t>
            </a:r>
            <a:r>
              <a:rPr lang="tr-TR" sz="2000" dirty="0" smtClean="0"/>
              <a:t> eklenir. Bu işlemin sonucu pozitifse bölüm hanesine 1 yazılır (</a:t>
            </a:r>
            <a:r>
              <a:rPr lang="tr-TR" sz="2000" dirty="0" err="1" smtClean="0"/>
              <a:t>Q’nun</a:t>
            </a:r>
            <a:r>
              <a:rPr lang="tr-TR" sz="2000" dirty="0" smtClean="0"/>
              <a:t> en düşük anlamlı kısmına 1 konulur) ve sıra sayıcı 1 azaltılır. Şayet kalan negatifse bölünende bölen yok demektir (</a:t>
            </a:r>
            <a:r>
              <a:rPr lang="tr-TR" sz="2000" dirty="0" err="1" smtClean="0"/>
              <a:t>Q’nun</a:t>
            </a:r>
            <a:r>
              <a:rPr lang="tr-TR" sz="2000" dirty="0" smtClean="0"/>
              <a:t> en düşük anlamlı kısmına 0 konulur). Bölünen 1 sola kaydırılır ve kısmi kalana bölen eklenerek eski haline getirilir. Yine bölünen de bölenin olup olmadığı araştırılır. Bu işlemler, sayıcı sıfırlanana kadar devam eder.  </a:t>
            </a:r>
          </a:p>
          <a:p>
            <a:pPr algn="just">
              <a:buNone/>
            </a:pPr>
            <a:endParaRPr lang="tr-TR"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32510" y="123700"/>
            <a:ext cx="8550234" cy="790575"/>
          </a:xfrm>
        </p:spPr>
        <p:txBody>
          <a:bodyPr/>
          <a:lstStyle/>
          <a:p>
            <a:pPr algn="l"/>
            <a:r>
              <a:rPr lang="tr-TR" sz="2400" b="1" dirty="0" smtClean="0"/>
              <a:t>Örnek:</a:t>
            </a:r>
            <a:r>
              <a:rPr lang="tr-TR" sz="2400" dirty="0" smtClean="0"/>
              <a:t> 010110/000011 İşlemi için Algoritmanın Gerçekleştirilmesi</a:t>
            </a:r>
            <a:endParaRPr lang="tr-TR" sz="2400" dirty="0"/>
          </a:p>
        </p:txBody>
      </p:sp>
      <p:sp>
        <p:nvSpPr>
          <p:cNvPr id="3" name="2 İçerik Yer Tutucusu"/>
          <p:cNvSpPr>
            <a:spLocks noGrp="1"/>
          </p:cNvSpPr>
          <p:nvPr>
            <p:ph idx="1"/>
          </p:nvPr>
        </p:nvSpPr>
        <p:spPr>
          <a:xfrm>
            <a:off x="374650" y="880163"/>
            <a:ext cx="8375650" cy="1815536"/>
          </a:xfrm>
        </p:spPr>
        <p:txBody>
          <a:bodyPr/>
          <a:lstStyle/>
          <a:p>
            <a:pPr algn="just">
              <a:buNone/>
            </a:pPr>
            <a:r>
              <a:rPr lang="tr-TR" sz="1800" dirty="0" smtClean="0"/>
              <a:t>-  M kaydedicisine bölenin, Q kaydedicisine bölünenin değeri konulur.</a:t>
            </a:r>
          </a:p>
          <a:p>
            <a:pPr marL="0" indent="0" algn="just">
              <a:buNone/>
            </a:pPr>
            <a:r>
              <a:rPr lang="tr-TR" sz="1800" dirty="0" smtClean="0"/>
              <a:t>- A kaydedicisi, bölme işlemi sonucu oluşan kalanı tutar ve başlangıçta sıfır değeri atanır, sayıcıya da 6 değeri yüklenir.</a:t>
            </a:r>
          </a:p>
          <a:p>
            <a:pPr marL="0" indent="0" algn="just">
              <a:buNone/>
            </a:pPr>
            <a:r>
              <a:rPr lang="tr-TR" sz="1800" dirty="0" smtClean="0"/>
              <a:t>- Q kaydedicisi, A kaydedicisine doğru 1 sola kaydırılır, </a:t>
            </a:r>
            <a:r>
              <a:rPr lang="tr-TR" sz="1800" dirty="0" err="1" smtClean="0"/>
              <a:t>A’da</a:t>
            </a:r>
            <a:r>
              <a:rPr lang="tr-TR" sz="1800" dirty="0" smtClean="0"/>
              <a:t> bölen varsa </a:t>
            </a:r>
            <a:r>
              <a:rPr lang="tr-TR" sz="1800" dirty="0" err="1" smtClean="0"/>
              <a:t>Q’nun</a:t>
            </a:r>
            <a:r>
              <a:rPr lang="tr-TR" sz="1800" dirty="0" smtClean="0"/>
              <a:t> 0.bitine 1, yoksa 0 yüklenir. Bu işlemler 6 kere yapılır.</a:t>
            </a:r>
          </a:p>
          <a:p>
            <a:pPr>
              <a:buNone/>
            </a:pPr>
            <a:endParaRPr lang="tr-TR" sz="2000" dirty="0"/>
          </a:p>
        </p:txBody>
      </p:sp>
      <p:graphicFrame>
        <p:nvGraphicFramePr>
          <p:cNvPr id="4" name="3 Tablo"/>
          <p:cNvGraphicFramePr>
            <a:graphicFrameLocks noGrp="1"/>
          </p:cNvGraphicFramePr>
          <p:nvPr/>
        </p:nvGraphicFramePr>
        <p:xfrm>
          <a:off x="477553" y="2592606"/>
          <a:ext cx="4985125" cy="3084576"/>
        </p:xfrm>
        <a:graphic>
          <a:graphicData uri="http://schemas.openxmlformats.org/drawingml/2006/table">
            <a:tbl>
              <a:tblPr/>
              <a:tblGrid>
                <a:gridCol w="1308468">
                  <a:extLst>
                    <a:ext uri="{9D8B030D-6E8A-4147-A177-3AD203B41FA5}">
                      <a16:colId xmlns:a16="http://schemas.microsoft.com/office/drawing/2014/main" val="20000"/>
                    </a:ext>
                  </a:extLst>
                </a:gridCol>
                <a:gridCol w="1311243">
                  <a:extLst>
                    <a:ext uri="{9D8B030D-6E8A-4147-A177-3AD203B41FA5}">
                      <a16:colId xmlns:a16="http://schemas.microsoft.com/office/drawing/2014/main" val="20001"/>
                    </a:ext>
                  </a:extLst>
                </a:gridCol>
                <a:gridCol w="1311243">
                  <a:extLst>
                    <a:ext uri="{9D8B030D-6E8A-4147-A177-3AD203B41FA5}">
                      <a16:colId xmlns:a16="http://schemas.microsoft.com/office/drawing/2014/main" val="20002"/>
                    </a:ext>
                  </a:extLst>
                </a:gridCol>
                <a:gridCol w="1054171">
                  <a:extLst>
                    <a:ext uri="{9D8B030D-6E8A-4147-A177-3AD203B41FA5}">
                      <a16:colId xmlns:a16="http://schemas.microsoft.com/office/drawing/2014/main" val="20003"/>
                    </a:ext>
                  </a:extLst>
                </a:gridCol>
              </a:tblGrid>
              <a:tr h="548481">
                <a:tc>
                  <a:txBody>
                    <a:bodyPr/>
                    <a:lstStyle/>
                    <a:p>
                      <a:pPr algn="ctr">
                        <a:lnSpc>
                          <a:spcPct val="115000"/>
                        </a:lnSpc>
                        <a:spcAft>
                          <a:spcPts val="0"/>
                        </a:spcAft>
                        <a:tabLst>
                          <a:tab pos="823595" algn="l"/>
                        </a:tabLst>
                      </a:pPr>
                      <a:r>
                        <a:rPr lang="tr-TR" sz="1600" b="1" dirty="0">
                          <a:latin typeface="Calibri"/>
                          <a:ea typeface="Times New Roman"/>
                        </a:rPr>
                        <a:t>Başlangıç</a:t>
                      </a:r>
                      <a:endParaRPr lang="tr-TR" sz="1600" dirty="0">
                        <a:latin typeface="Times New Roman"/>
                        <a:ea typeface="Times New Roman"/>
                      </a:endParaRPr>
                    </a:p>
                    <a:p>
                      <a:pPr algn="ctr">
                        <a:lnSpc>
                          <a:spcPct val="115000"/>
                        </a:lnSpc>
                        <a:spcAft>
                          <a:spcPts val="0"/>
                        </a:spcAft>
                        <a:tabLst>
                          <a:tab pos="823595" algn="l"/>
                        </a:tabLst>
                      </a:pPr>
                      <a:r>
                        <a:rPr lang="tr-TR" sz="1600" b="1" dirty="0">
                          <a:latin typeface="Calibri"/>
                          <a:ea typeface="Times New Roman"/>
                        </a:rPr>
                        <a:t>Değerleri</a:t>
                      </a:r>
                      <a:endParaRPr lang="tr-TR" sz="1600" dirty="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23595" algn="l"/>
                        </a:tabLst>
                      </a:pPr>
                      <a:r>
                        <a:rPr lang="tr-TR" sz="1600" b="1">
                          <a:latin typeface="Calibri"/>
                          <a:ea typeface="Times New Roman"/>
                        </a:rPr>
                        <a:t>A (000000)</a:t>
                      </a:r>
                      <a:endParaRPr lang="tr-TR" sz="160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23595" algn="l"/>
                        </a:tabLst>
                      </a:pPr>
                      <a:r>
                        <a:rPr lang="tr-TR" sz="1600" b="1">
                          <a:latin typeface="Calibri"/>
                          <a:ea typeface="Times New Roman"/>
                        </a:rPr>
                        <a:t>Q (010110)</a:t>
                      </a:r>
                      <a:endParaRPr lang="tr-TR" sz="1600">
                        <a:latin typeface="Times New Roman"/>
                        <a:ea typeface="Times New Roman"/>
                      </a:endParaRPr>
                    </a:p>
                    <a:p>
                      <a:pPr algn="ctr">
                        <a:lnSpc>
                          <a:spcPct val="115000"/>
                        </a:lnSpc>
                        <a:spcAft>
                          <a:spcPts val="0"/>
                        </a:spcAft>
                        <a:tabLst>
                          <a:tab pos="823595" algn="l"/>
                        </a:tabLst>
                      </a:pPr>
                      <a:r>
                        <a:rPr lang="tr-TR" sz="1600" b="1">
                          <a:latin typeface="Calibri"/>
                          <a:ea typeface="Times New Roman"/>
                        </a:rPr>
                        <a:t>                Q0</a:t>
                      </a:r>
                      <a:endParaRPr lang="tr-TR" sz="160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23595" algn="l"/>
                        </a:tabLst>
                      </a:pPr>
                      <a:r>
                        <a:rPr lang="tr-TR" sz="1600" b="1">
                          <a:latin typeface="Calibri"/>
                          <a:ea typeface="Times New Roman"/>
                        </a:rPr>
                        <a:t>İşlem</a:t>
                      </a:r>
                      <a:endParaRPr lang="tr-TR" sz="160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83999">
                <a:tc>
                  <a:txBody>
                    <a:bodyPr/>
                    <a:lstStyle/>
                    <a:p>
                      <a:pPr algn="ctr">
                        <a:lnSpc>
                          <a:spcPct val="115000"/>
                        </a:lnSpc>
                        <a:spcAft>
                          <a:spcPts val="0"/>
                        </a:spcAft>
                        <a:tabLst>
                          <a:tab pos="823595" algn="l"/>
                        </a:tabLst>
                      </a:pPr>
                      <a:r>
                        <a:rPr lang="tr-TR" sz="1600" b="1">
                          <a:latin typeface="Calibri"/>
                          <a:ea typeface="Times New Roman"/>
                        </a:rPr>
                        <a:t>1.adım</a:t>
                      </a:r>
                      <a:endParaRPr lang="tr-TR" sz="160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23595" algn="l"/>
                        </a:tabLst>
                      </a:pPr>
                      <a:r>
                        <a:rPr lang="tr-TR" sz="1600">
                          <a:latin typeface="Calibri"/>
                          <a:ea typeface="Times New Roman"/>
                        </a:rPr>
                        <a:t>000000</a:t>
                      </a:r>
                      <a:endParaRPr lang="tr-TR" sz="160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23595" algn="l"/>
                        </a:tabLst>
                      </a:pPr>
                      <a:r>
                        <a:rPr lang="tr-TR" sz="1600">
                          <a:latin typeface="Calibri"/>
                          <a:ea typeface="Times New Roman"/>
                        </a:rPr>
                        <a:t>10110</a:t>
                      </a:r>
                      <a:r>
                        <a:rPr lang="tr-TR" sz="1600" b="1">
                          <a:solidFill>
                            <a:srgbClr val="FF0000"/>
                          </a:solidFill>
                          <a:latin typeface="Calibri"/>
                          <a:ea typeface="Times New Roman"/>
                        </a:rPr>
                        <a:t>0</a:t>
                      </a:r>
                      <a:endParaRPr lang="tr-TR" sz="160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23595" algn="l"/>
                        </a:tabLst>
                      </a:pPr>
                      <a:r>
                        <a:rPr lang="tr-TR" sz="1600">
                          <a:latin typeface="Calibri"/>
                          <a:ea typeface="Times New Roman"/>
                        </a:rPr>
                        <a:t>Kaydırma</a:t>
                      </a:r>
                      <a:endParaRPr lang="tr-TR" sz="160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1075">
                <a:tc>
                  <a:txBody>
                    <a:bodyPr/>
                    <a:lstStyle/>
                    <a:p>
                      <a:pPr algn="ctr">
                        <a:lnSpc>
                          <a:spcPct val="115000"/>
                        </a:lnSpc>
                        <a:spcAft>
                          <a:spcPts val="0"/>
                        </a:spcAft>
                        <a:tabLst>
                          <a:tab pos="823595" algn="l"/>
                        </a:tabLst>
                      </a:pPr>
                      <a:r>
                        <a:rPr lang="tr-TR" sz="1600" b="1">
                          <a:latin typeface="Calibri"/>
                          <a:ea typeface="Times New Roman"/>
                        </a:rPr>
                        <a:t>2.Adım</a:t>
                      </a:r>
                      <a:endParaRPr lang="tr-TR" sz="160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23595" algn="l"/>
                        </a:tabLst>
                      </a:pPr>
                      <a:r>
                        <a:rPr lang="tr-TR" sz="1600">
                          <a:latin typeface="Calibri"/>
                          <a:ea typeface="Times New Roman"/>
                        </a:rPr>
                        <a:t>000001</a:t>
                      </a:r>
                      <a:endParaRPr lang="tr-TR" sz="160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23595" algn="l"/>
                        </a:tabLst>
                      </a:pPr>
                      <a:r>
                        <a:rPr lang="tr-TR" sz="1600">
                          <a:latin typeface="Calibri"/>
                          <a:ea typeface="Times New Roman"/>
                        </a:rPr>
                        <a:t>01100</a:t>
                      </a:r>
                      <a:r>
                        <a:rPr lang="tr-TR" sz="1600" b="1">
                          <a:solidFill>
                            <a:srgbClr val="FF0000"/>
                          </a:solidFill>
                          <a:latin typeface="Calibri"/>
                          <a:ea typeface="Times New Roman"/>
                        </a:rPr>
                        <a:t>0</a:t>
                      </a:r>
                      <a:endParaRPr lang="tr-TR" sz="160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23595" algn="l"/>
                        </a:tabLst>
                      </a:pPr>
                      <a:r>
                        <a:rPr lang="tr-TR" sz="1600">
                          <a:latin typeface="Calibri"/>
                          <a:ea typeface="Times New Roman"/>
                        </a:rPr>
                        <a:t>Kaydırma</a:t>
                      </a:r>
                      <a:endParaRPr lang="tr-TR" sz="160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49382">
                <a:tc>
                  <a:txBody>
                    <a:bodyPr/>
                    <a:lstStyle/>
                    <a:p>
                      <a:pPr algn="ctr">
                        <a:lnSpc>
                          <a:spcPct val="115000"/>
                        </a:lnSpc>
                        <a:spcAft>
                          <a:spcPts val="0"/>
                        </a:spcAft>
                        <a:tabLst>
                          <a:tab pos="823595" algn="l"/>
                        </a:tabLst>
                      </a:pPr>
                      <a:r>
                        <a:rPr lang="tr-TR" sz="1600" b="1">
                          <a:latin typeface="Calibri"/>
                          <a:ea typeface="Times New Roman"/>
                        </a:rPr>
                        <a:t>3.adım</a:t>
                      </a:r>
                      <a:endParaRPr lang="tr-TR" sz="160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23595" algn="l"/>
                        </a:tabLst>
                      </a:pPr>
                      <a:r>
                        <a:rPr lang="tr-TR" sz="1600">
                          <a:latin typeface="Calibri"/>
                          <a:ea typeface="Times New Roman"/>
                        </a:rPr>
                        <a:t>000010</a:t>
                      </a:r>
                      <a:endParaRPr lang="tr-TR" sz="160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23595" algn="l"/>
                        </a:tabLst>
                      </a:pPr>
                      <a:r>
                        <a:rPr lang="tr-TR" sz="1600">
                          <a:latin typeface="Calibri"/>
                          <a:ea typeface="Times New Roman"/>
                        </a:rPr>
                        <a:t>11000</a:t>
                      </a:r>
                      <a:r>
                        <a:rPr lang="tr-TR" sz="1600" b="1">
                          <a:solidFill>
                            <a:srgbClr val="FF0000"/>
                          </a:solidFill>
                          <a:latin typeface="Calibri"/>
                          <a:ea typeface="Times New Roman"/>
                        </a:rPr>
                        <a:t>0</a:t>
                      </a:r>
                      <a:endParaRPr lang="tr-TR" sz="160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23595" algn="l"/>
                        </a:tabLst>
                      </a:pPr>
                      <a:r>
                        <a:rPr lang="tr-TR" sz="1600">
                          <a:latin typeface="Calibri"/>
                          <a:ea typeface="Times New Roman"/>
                        </a:rPr>
                        <a:t>Kaydırma</a:t>
                      </a:r>
                      <a:endParaRPr lang="tr-TR" sz="160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13756">
                <a:tc rowSpan="2">
                  <a:txBody>
                    <a:bodyPr/>
                    <a:lstStyle/>
                    <a:p>
                      <a:pPr algn="ctr">
                        <a:lnSpc>
                          <a:spcPct val="115000"/>
                        </a:lnSpc>
                        <a:spcAft>
                          <a:spcPts val="0"/>
                        </a:spcAft>
                        <a:tabLst>
                          <a:tab pos="823595" algn="l"/>
                        </a:tabLst>
                      </a:pPr>
                      <a:r>
                        <a:rPr lang="tr-TR" sz="1600" b="1">
                          <a:latin typeface="Calibri"/>
                          <a:ea typeface="Times New Roman"/>
                        </a:rPr>
                        <a:t>4.adım</a:t>
                      </a:r>
                      <a:endParaRPr lang="tr-TR" sz="160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23595" algn="l"/>
                        </a:tabLst>
                      </a:pPr>
                      <a:r>
                        <a:rPr lang="tr-TR" sz="1600">
                          <a:latin typeface="Calibri"/>
                          <a:ea typeface="Times New Roman"/>
                        </a:rPr>
                        <a:t>000101</a:t>
                      </a:r>
                      <a:endParaRPr lang="tr-TR" sz="160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23595" algn="l"/>
                        </a:tabLst>
                      </a:pPr>
                      <a:r>
                        <a:rPr lang="tr-TR" sz="1600">
                          <a:latin typeface="Calibri"/>
                          <a:ea typeface="Times New Roman"/>
                        </a:rPr>
                        <a:t>100000</a:t>
                      </a:r>
                      <a:endParaRPr lang="tr-TR" sz="160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23595" algn="l"/>
                        </a:tabLst>
                      </a:pPr>
                      <a:r>
                        <a:rPr lang="tr-TR" sz="1600">
                          <a:latin typeface="Calibri"/>
                          <a:ea typeface="Times New Roman"/>
                        </a:rPr>
                        <a:t>Kaydırma</a:t>
                      </a:r>
                      <a:endParaRPr lang="tr-TR" sz="160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33331">
                <a:tc vMerge="1">
                  <a:txBody>
                    <a:bodyPr/>
                    <a:lstStyle/>
                    <a:p>
                      <a:endParaRPr lang="tr-TR"/>
                    </a:p>
                  </a:txBody>
                  <a:tcPr/>
                </a:tc>
                <a:tc>
                  <a:txBody>
                    <a:bodyPr/>
                    <a:lstStyle/>
                    <a:p>
                      <a:pPr algn="ctr">
                        <a:lnSpc>
                          <a:spcPct val="115000"/>
                        </a:lnSpc>
                        <a:spcAft>
                          <a:spcPts val="0"/>
                        </a:spcAft>
                        <a:tabLst>
                          <a:tab pos="823595" algn="l"/>
                        </a:tabLst>
                      </a:pPr>
                      <a:r>
                        <a:rPr lang="tr-TR" sz="1600">
                          <a:latin typeface="Calibri"/>
                          <a:ea typeface="Times New Roman"/>
                        </a:rPr>
                        <a:t>000010</a:t>
                      </a:r>
                      <a:endParaRPr lang="tr-TR" sz="160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23595" algn="l"/>
                        </a:tabLst>
                      </a:pPr>
                      <a:r>
                        <a:rPr lang="tr-TR" sz="1600">
                          <a:latin typeface="Calibri"/>
                          <a:ea typeface="Times New Roman"/>
                        </a:rPr>
                        <a:t>10000</a:t>
                      </a:r>
                      <a:r>
                        <a:rPr lang="tr-TR" sz="1600" b="1">
                          <a:solidFill>
                            <a:srgbClr val="FF0000"/>
                          </a:solidFill>
                          <a:latin typeface="Calibri"/>
                          <a:ea typeface="Times New Roman"/>
                        </a:rPr>
                        <a:t>1</a:t>
                      </a:r>
                      <a:endParaRPr lang="tr-TR" sz="160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23595" algn="l"/>
                        </a:tabLst>
                      </a:pPr>
                      <a:r>
                        <a:rPr lang="tr-TR" sz="1600">
                          <a:latin typeface="Calibri"/>
                          <a:ea typeface="Times New Roman"/>
                        </a:rPr>
                        <a:t>Çıkartma</a:t>
                      </a:r>
                      <a:endParaRPr lang="tr-TR" sz="160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13755">
                <a:tc rowSpan="2">
                  <a:txBody>
                    <a:bodyPr/>
                    <a:lstStyle/>
                    <a:p>
                      <a:pPr algn="ctr">
                        <a:lnSpc>
                          <a:spcPct val="115000"/>
                        </a:lnSpc>
                        <a:spcAft>
                          <a:spcPts val="0"/>
                        </a:spcAft>
                        <a:tabLst>
                          <a:tab pos="823595" algn="l"/>
                        </a:tabLst>
                      </a:pPr>
                      <a:r>
                        <a:rPr lang="tr-TR" sz="1600" b="1">
                          <a:latin typeface="Calibri"/>
                          <a:ea typeface="Times New Roman"/>
                        </a:rPr>
                        <a:t>5.adım</a:t>
                      </a:r>
                      <a:endParaRPr lang="tr-TR" sz="160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23595" algn="l"/>
                        </a:tabLst>
                      </a:pPr>
                      <a:r>
                        <a:rPr lang="tr-TR" sz="1600">
                          <a:latin typeface="Calibri"/>
                          <a:ea typeface="Times New Roman"/>
                        </a:rPr>
                        <a:t>000101</a:t>
                      </a:r>
                      <a:endParaRPr lang="tr-TR" sz="160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23595" algn="l"/>
                        </a:tabLst>
                      </a:pPr>
                      <a:r>
                        <a:rPr lang="tr-TR" sz="1600">
                          <a:latin typeface="Calibri"/>
                          <a:ea typeface="Times New Roman"/>
                        </a:rPr>
                        <a:t>000010</a:t>
                      </a:r>
                      <a:endParaRPr lang="tr-TR" sz="160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23595" algn="l"/>
                        </a:tabLst>
                      </a:pPr>
                      <a:r>
                        <a:rPr lang="tr-TR" sz="1600">
                          <a:latin typeface="Calibri"/>
                          <a:ea typeface="Times New Roman"/>
                        </a:rPr>
                        <a:t>Kaydırma</a:t>
                      </a:r>
                      <a:endParaRPr lang="tr-TR" sz="160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09580">
                <a:tc vMerge="1">
                  <a:txBody>
                    <a:bodyPr/>
                    <a:lstStyle/>
                    <a:p>
                      <a:endParaRPr lang="tr-TR"/>
                    </a:p>
                  </a:txBody>
                  <a:tcPr/>
                </a:tc>
                <a:tc>
                  <a:txBody>
                    <a:bodyPr/>
                    <a:lstStyle/>
                    <a:p>
                      <a:pPr algn="ctr">
                        <a:lnSpc>
                          <a:spcPct val="115000"/>
                        </a:lnSpc>
                        <a:spcAft>
                          <a:spcPts val="0"/>
                        </a:spcAft>
                        <a:tabLst>
                          <a:tab pos="823595" algn="l"/>
                        </a:tabLst>
                      </a:pPr>
                      <a:r>
                        <a:rPr lang="tr-TR" sz="1600">
                          <a:latin typeface="Calibri"/>
                          <a:ea typeface="Times New Roman"/>
                        </a:rPr>
                        <a:t>000010</a:t>
                      </a:r>
                      <a:endParaRPr lang="tr-TR" sz="160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23595" algn="l"/>
                        </a:tabLst>
                      </a:pPr>
                      <a:r>
                        <a:rPr lang="tr-TR" sz="1600">
                          <a:latin typeface="Calibri"/>
                          <a:ea typeface="Times New Roman"/>
                        </a:rPr>
                        <a:t>00001</a:t>
                      </a:r>
                      <a:r>
                        <a:rPr lang="tr-TR" sz="1600" b="1">
                          <a:solidFill>
                            <a:srgbClr val="FF0000"/>
                          </a:solidFill>
                          <a:latin typeface="Calibri"/>
                          <a:ea typeface="Times New Roman"/>
                        </a:rPr>
                        <a:t>1</a:t>
                      </a:r>
                      <a:endParaRPr lang="tr-TR" sz="160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23595" algn="l"/>
                        </a:tabLst>
                      </a:pPr>
                      <a:r>
                        <a:rPr lang="tr-TR" sz="1600">
                          <a:latin typeface="Calibri"/>
                          <a:ea typeface="Times New Roman"/>
                        </a:rPr>
                        <a:t>Çıkartma</a:t>
                      </a:r>
                      <a:endParaRPr lang="tr-TR" sz="160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17279">
                <a:tc rowSpan="2">
                  <a:txBody>
                    <a:bodyPr/>
                    <a:lstStyle/>
                    <a:p>
                      <a:pPr algn="ctr">
                        <a:lnSpc>
                          <a:spcPct val="115000"/>
                        </a:lnSpc>
                        <a:spcAft>
                          <a:spcPts val="0"/>
                        </a:spcAft>
                        <a:tabLst>
                          <a:tab pos="823595" algn="l"/>
                        </a:tabLst>
                      </a:pPr>
                      <a:r>
                        <a:rPr lang="tr-TR" sz="1600" b="1" dirty="0">
                          <a:latin typeface="Calibri"/>
                          <a:ea typeface="Times New Roman"/>
                        </a:rPr>
                        <a:t>6.adım</a:t>
                      </a:r>
                      <a:endParaRPr lang="tr-TR" sz="1600" dirty="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23595" algn="l"/>
                        </a:tabLst>
                      </a:pPr>
                      <a:r>
                        <a:rPr lang="tr-TR" sz="1600">
                          <a:latin typeface="Calibri"/>
                          <a:ea typeface="Times New Roman"/>
                        </a:rPr>
                        <a:t>000100</a:t>
                      </a:r>
                      <a:endParaRPr lang="tr-TR" sz="160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23595" algn="l"/>
                        </a:tabLst>
                      </a:pPr>
                      <a:r>
                        <a:rPr lang="tr-TR" sz="1600">
                          <a:latin typeface="Calibri"/>
                          <a:ea typeface="Times New Roman"/>
                        </a:rPr>
                        <a:t>000110</a:t>
                      </a:r>
                      <a:endParaRPr lang="tr-TR" sz="160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23595" algn="l"/>
                        </a:tabLst>
                      </a:pPr>
                      <a:r>
                        <a:rPr lang="tr-TR" sz="1600">
                          <a:latin typeface="Calibri"/>
                          <a:ea typeface="Times New Roman"/>
                        </a:rPr>
                        <a:t>Kaydırma</a:t>
                      </a:r>
                      <a:endParaRPr lang="tr-TR" sz="160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22523">
                <a:tc vMerge="1">
                  <a:txBody>
                    <a:bodyPr/>
                    <a:lstStyle/>
                    <a:p>
                      <a:endParaRPr lang="tr-TR"/>
                    </a:p>
                  </a:txBody>
                  <a:tcPr/>
                </a:tc>
                <a:tc>
                  <a:txBody>
                    <a:bodyPr/>
                    <a:lstStyle/>
                    <a:p>
                      <a:pPr algn="ctr">
                        <a:lnSpc>
                          <a:spcPct val="115000"/>
                        </a:lnSpc>
                        <a:spcAft>
                          <a:spcPts val="0"/>
                        </a:spcAft>
                        <a:tabLst>
                          <a:tab pos="823595" algn="l"/>
                        </a:tabLst>
                      </a:pPr>
                      <a:r>
                        <a:rPr lang="tr-TR" sz="1600">
                          <a:latin typeface="Calibri"/>
                          <a:ea typeface="Times New Roman"/>
                        </a:rPr>
                        <a:t>000001</a:t>
                      </a:r>
                      <a:endParaRPr lang="tr-TR" sz="160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23595" algn="l"/>
                        </a:tabLst>
                      </a:pPr>
                      <a:r>
                        <a:rPr lang="tr-TR" sz="1600">
                          <a:latin typeface="Calibri"/>
                          <a:ea typeface="Times New Roman"/>
                        </a:rPr>
                        <a:t>00011</a:t>
                      </a:r>
                      <a:r>
                        <a:rPr lang="tr-TR" sz="1600" b="1">
                          <a:solidFill>
                            <a:srgbClr val="FF0000"/>
                          </a:solidFill>
                          <a:latin typeface="Calibri"/>
                          <a:ea typeface="Times New Roman"/>
                        </a:rPr>
                        <a:t>1</a:t>
                      </a:r>
                      <a:endParaRPr lang="tr-TR" sz="160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823595" algn="l"/>
                        </a:tabLst>
                      </a:pPr>
                      <a:r>
                        <a:rPr lang="tr-TR" sz="1600" dirty="0">
                          <a:latin typeface="Calibri"/>
                          <a:ea typeface="Times New Roman"/>
                        </a:rPr>
                        <a:t>Çıkartma</a:t>
                      </a:r>
                      <a:endParaRPr lang="tr-TR" sz="1600" dirty="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24577" name="Rectangle 1"/>
          <p:cNvSpPr>
            <a:spLocks noChangeArrowheads="1"/>
          </p:cNvSpPr>
          <p:nvPr/>
        </p:nvSpPr>
        <p:spPr bwMode="auto">
          <a:xfrm>
            <a:off x="5581402" y="2521879"/>
            <a:ext cx="1128156"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823913" algn="l"/>
              </a:tabLst>
            </a:pPr>
            <a:r>
              <a:rPr kumimoji="0" lang="tr-TR" b="1" i="0" u="none" strike="noStrike" cap="none" normalizeH="0" baseline="0" dirty="0" smtClean="0">
                <a:ln>
                  <a:noFill/>
                </a:ln>
                <a:solidFill>
                  <a:schemeClr val="tx1"/>
                </a:solidFill>
                <a:effectLst/>
                <a:latin typeface="Calibri" pitchFamily="34" charset="0"/>
              </a:rPr>
              <a:t>M= 000011</a:t>
            </a:r>
            <a:endParaRPr kumimoji="0" lang="tr-TR" b="0" i="0" u="none" strike="noStrike" cap="none" normalizeH="0" baseline="0" dirty="0" smtClean="0">
              <a:ln>
                <a:noFill/>
              </a:ln>
              <a:solidFill>
                <a:schemeClr val="tx1"/>
              </a:solidFill>
              <a:effectLst/>
              <a:latin typeface="Arial" pitchFamily="34" charset="0"/>
            </a:endParaRPr>
          </a:p>
        </p:txBody>
      </p:sp>
      <p:sp>
        <p:nvSpPr>
          <p:cNvPr id="24578" name="Rectangle 2"/>
          <p:cNvSpPr>
            <a:spLocks noChangeArrowheads="1"/>
          </p:cNvSpPr>
          <p:nvPr/>
        </p:nvSpPr>
        <p:spPr bwMode="auto">
          <a:xfrm>
            <a:off x="380022" y="5691385"/>
            <a:ext cx="3253839"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823913" algn="l"/>
              </a:tabLst>
            </a:pPr>
            <a:r>
              <a:rPr kumimoji="0" lang="tr-TR" b="1" i="0" u="none" strike="noStrike" cap="none" normalizeH="0" baseline="0" dirty="0" smtClean="0">
                <a:ln>
                  <a:noFill/>
                </a:ln>
                <a:solidFill>
                  <a:schemeClr val="tx1"/>
                </a:solidFill>
                <a:effectLst/>
                <a:latin typeface="Calibri" pitchFamily="34" charset="0"/>
              </a:rPr>
              <a:t>Bölüm = Q = 000111</a:t>
            </a:r>
            <a:r>
              <a:rPr kumimoji="0" lang="tr-TR" b="1" i="0" u="none" strike="noStrike" cap="none" normalizeH="0" baseline="-30000" dirty="0" smtClean="0">
                <a:ln>
                  <a:noFill/>
                </a:ln>
                <a:solidFill>
                  <a:schemeClr val="tx1"/>
                </a:solidFill>
                <a:effectLst/>
                <a:latin typeface="Calibri" pitchFamily="34" charset="0"/>
              </a:rPr>
              <a:t>2 </a:t>
            </a:r>
            <a:r>
              <a:rPr kumimoji="0" lang="tr-TR" b="1" i="0" u="none" strike="noStrike" cap="none" normalizeH="0" baseline="0" dirty="0" smtClean="0">
                <a:ln>
                  <a:noFill/>
                </a:ln>
                <a:solidFill>
                  <a:schemeClr val="tx1"/>
                </a:solidFill>
                <a:effectLst/>
                <a:latin typeface="Calibri" pitchFamily="34" charset="0"/>
              </a:rPr>
              <a:t>= 7</a:t>
            </a:r>
            <a:endParaRPr kumimoji="0" lang="tr-TR"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823913" algn="l"/>
              </a:tabLst>
            </a:pPr>
            <a:r>
              <a:rPr kumimoji="0" lang="tr-TR"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Kalan = A = 000001</a:t>
            </a:r>
            <a:r>
              <a:rPr kumimoji="0" lang="tr-TR" b="1" i="0" u="none" strike="noStrike" cap="none" normalizeH="0" baseline="-30000" dirty="0" smtClean="0">
                <a:ln>
                  <a:noFill/>
                </a:ln>
                <a:solidFill>
                  <a:schemeClr val="tx1"/>
                </a:solidFill>
                <a:effectLst/>
                <a:latin typeface="Calibri" pitchFamily="34" charset="0"/>
                <a:ea typeface="Times New Roman" pitchFamily="18" charset="0"/>
                <a:cs typeface="Times New Roman" pitchFamily="18" charset="0"/>
              </a:rPr>
              <a:t>2</a:t>
            </a:r>
            <a:r>
              <a:rPr kumimoji="0" lang="tr-TR"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=1</a:t>
            </a:r>
            <a:br>
              <a:rPr kumimoji="0" lang="tr-TR"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endParaRPr kumimoji="0" lang="tr-TR"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Örnek Uygulama</a:t>
            </a:r>
            <a:endParaRPr lang="tr-TR" sz="2400" b="1" dirty="0"/>
          </a:p>
        </p:txBody>
      </p:sp>
      <p:sp>
        <p:nvSpPr>
          <p:cNvPr id="3" name="2 İçerik Yer Tutucusu"/>
          <p:cNvSpPr>
            <a:spLocks noGrp="1"/>
          </p:cNvSpPr>
          <p:nvPr>
            <p:ph idx="1"/>
          </p:nvPr>
        </p:nvSpPr>
        <p:spPr>
          <a:xfrm>
            <a:off x="362775" y="903913"/>
            <a:ext cx="8375650" cy="5078412"/>
          </a:xfrm>
        </p:spPr>
        <p:txBody>
          <a:bodyPr/>
          <a:lstStyle/>
          <a:p>
            <a:pPr marL="0" indent="0" algn="just">
              <a:buNone/>
            </a:pPr>
            <a:r>
              <a:rPr lang="tr-TR" sz="2000" dirty="0" smtClean="0"/>
              <a:t>Üst seviyeli bir dil ile yazılan aşağıdaki programın, temel bilgisayar sistemimize göre </a:t>
            </a:r>
            <a:r>
              <a:rPr lang="tr-TR" sz="2000" dirty="0" err="1" smtClean="0"/>
              <a:t>assembly</a:t>
            </a:r>
            <a:r>
              <a:rPr lang="tr-TR" sz="2000" dirty="0" smtClean="0"/>
              <a:t> ve makine dili karşılıklarının bulunması.</a:t>
            </a:r>
          </a:p>
          <a:p>
            <a:pPr>
              <a:buNone/>
            </a:pPr>
            <a:r>
              <a:rPr lang="tr-TR" sz="2000" dirty="0" smtClean="0"/>
              <a:t> </a:t>
            </a:r>
          </a:p>
          <a:p>
            <a:pPr>
              <a:buNone/>
            </a:pPr>
            <a:r>
              <a:rPr lang="tr-TR" sz="2000" dirty="0" smtClean="0"/>
              <a:t>a = 5;</a:t>
            </a:r>
          </a:p>
          <a:p>
            <a:pPr>
              <a:buNone/>
            </a:pPr>
            <a:r>
              <a:rPr lang="tr-TR" sz="2000" dirty="0" err="1" smtClean="0"/>
              <a:t>for</a:t>
            </a:r>
            <a:r>
              <a:rPr lang="tr-TR" sz="2000" dirty="0" smtClean="0"/>
              <a:t> i = 1 </a:t>
            </a:r>
            <a:r>
              <a:rPr lang="tr-TR" sz="2000" dirty="0" err="1" smtClean="0"/>
              <a:t>to</a:t>
            </a:r>
            <a:r>
              <a:rPr lang="tr-TR" sz="2000" dirty="0" smtClean="0"/>
              <a:t> 10</a:t>
            </a:r>
          </a:p>
          <a:p>
            <a:pPr>
              <a:buNone/>
            </a:pPr>
            <a:r>
              <a:rPr lang="en-US" sz="2000" dirty="0" smtClean="0"/>
              <a:t>{</a:t>
            </a:r>
            <a:endParaRPr lang="tr-TR" sz="2000" dirty="0" smtClean="0"/>
          </a:p>
          <a:p>
            <a:pPr>
              <a:buNone/>
            </a:pPr>
            <a:r>
              <a:rPr lang="tr-TR" sz="2000" dirty="0" smtClean="0"/>
              <a:t>     a = a+i;</a:t>
            </a:r>
          </a:p>
          <a:p>
            <a:pPr>
              <a:buNone/>
            </a:pPr>
            <a:r>
              <a:rPr lang="tr-TR" sz="2000" dirty="0" smtClean="0"/>
              <a:t>}</a:t>
            </a:r>
            <a:endParaRPr lang="tr-TR" sz="2000" dirty="0" smtClean="0"/>
          </a:p>
          <a:p>
            <a:pPr>
              <a:buNone/>
            </a:pPr>
            <a:endParaRPr lang="tr-TR" sz="2000" dirty="0" smtClean="0"/>
          </a:p>
          <a:p>
            <a:pPr>
              <a:buNone/>
            </a:pPr>
            <a:r>
              <a:rPr lang="tr-TR" sz="2000" dirty="0" smtClean="0"/>
              <a:t>Değişkenler 0030h adresinden itibaren belleğe konulmuştur;</a:t>
            </a:r>
          </a:p>
          <a:p>
            <a:pPr>
              <a:buNone/>
            </a:pPr>
            <a:endParaRPr lang="tr-TR" sz="1000" dirty="0" smtClean="0"/>
          </a:p>
          <a:p>
            <a:pPr>
              <a:buNone/>
            </a:pPr>
            <a:r>
              <a:rPr lang="tr-TR" sz="2000" dirty="0" smtClean="0"/>
              <a:t>0030h-0031h: a değişkeni</a:t>
            </a:r>
          </a:p>
          <a:p>
            <a:pPr>
              <a:buNone/>
            </a:pPr>
            <a:r>
              <a:rPr lang="tr-TR" sz="2000" dirty="0" smtClean="0"/>
              <a:t>0032h-0033h: i değişkeni</a:t>
            </a:r>
          </a:p>
          <a:p>
            <a:pPr>
              <a:buNone/>
            </a:pPr>
            <a:r>
              <a:rPr lang="tr-TR" sz="2000" dirty="0" smtClean="0"/>
              <a:t>0034h-0035h: i değişkeninin maksimum değeri </a:t>
            </a:r>
            <a:r>
              <a:rPr lang="en-US" sz="2000" dirty="0" smtClean="0"/>
              <a:t>(10)</a:t>
            </a:r>
            <a:endParaRPr lang="tr-TR" sz="2000" dirty="0" smtClean="0"/>
          </a:p>
          <a:p>
            <a:pPr>
              <a:buNone/>
            </a:pPr>
            <a:endParaRPr lang="tr-TR"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Programın </a:t>
            </a:r>
            <a:r>
              <a:rPr lang="tr-TR" sz="2400" b="1" dirty="0" err="1" smtClean="0"/>
              <a:t>Assembly</a:t>
            </a:r>
            <a:r>
              <a:rPr lang="tr-TR" sz="2400" b="1" dirty="0" smtClean="0"/>
              <a:t> Dili Karşılığının Bulunması</a:t>
            </a:r>
            <a:endParaRPr lang="tr-TR" sz="2400" b="1" dirty="0"/>
          </a:p>
        </p:txBody>
      </p:sp>
      <p:sp>
        <p:nvSpPr>
          <p:cNvPr id="3" name="2 İçerik Yer Tutucusu"/>
          <p:cNvSpPr>
            <a:spLocks noGrp="1"/>
          </p:cNvSpPr>
          <p:nvPr>
            <p:ph idx="1"/>
          </p:nvPr>
        </p:nvSpPr>
        <p:spPr>
          <a:xfrm>
            <a:off x="339024" y="915787"/>
            <a:ext cx="8567469" cy="5710641"/>
          </a:xfrm>
        </p:spPr>
        <p:txBody>
          <a:bodyPr/>
          <a:lstStyle/>
          <a:p>
            <a:pPr>
              <a:buNone/>
            </a:pPr>
            <a:r>
              <a:rPr lang="tr-TR" sz="1600" b="1" dirty="0" smtClean="0"/>
              <a:t>0000h: </a:t>
            </a:r>
            <a:r>
              <a:rPr lang="tr-TR" sz="1500" dirty="0" smtClean="0"/>
              <a:t>LDA  #0005h  / Akümülatöre, a değişkenine konulacak olan </a:t>
            </a:r>
            <a:r>
              <a:rPr lang="tr-TR" sz="1500" dirty="0" err="1" smtClean="0"/>
              <a:t>decimal</a:t>
            </a:r>
            <a:r>
              <a:rPr lang="tr-TR" sz="1500" dirty="0" smtClean="0"/>
              <a:t> 5 değeri atanıyor.</a:t>
            </a:r>
          </a:p>
          <a:p>
            <a:pPr>
              <a:buNone/>
            </a:pPr>
            <a:r>
              <a:rPr lang="tr-TR" sz="1600" b="1" dirty="0" smtClean="0"/>
              <a:t>0003h: </a:t>
            </a:r>
            <a:r>
              <a:rPr lang="tr-TR" sz="1500" dirty="0" smtClean="0"/>
              <a:t>STA 0030h     / a değişkeni için, belleğin 0030h ile 0031h adresleri tahsis edilmiştir. </a:t>
            </a:r>
          </a:p>
          <a:p>
            <a:pPr>
              <a:buNone/>
            </a:pPr>
            <a:r>
              <a:rPr lang="tr-TR" sz="1600" b="1" dirty="0" smtClean="0"/>
              <a:t>0006h: </a:t>
            </a:r>
            <a:r>
              <a:rPr lang="tr-TR" sz="1500" dirty="0" smtClean="0"/>
              <a:t>LDA #0001h  / Akümülatöre, i değişkenine konulacak olan </a:t>
            </a:r>
            <a:r>
              <a:rPr lang="tr-TR" sz="1500" dirty="0" err="1" smtClean="0"/>
              <a:t>decimal</a:t>
            </a:r>
            <a:r>
              <a:rPr lang="tr-TR" sz="1500" dirty="0" smtClean="0"/>
              <a:t> 1 değeri atanıyor.	</a:t>
            </a:r>
          </a:p>
          <a:p>
            <a:pPr>
              <a:buNone/>
            </a:pPr>
            <a:r>
              <a:rPr lang="tr-TR" sz="1600" b="1" dirty="0" smtClean="0"/>
              <a:t>0009h: </a:t>
            </a:r>
            <a:r>
              <a:rPr lang="tr-TR" sz="1500" dirty="0" smtClean="0"/>
              <a:t>STA 0032h    / i değişkeni için, belleğin 0032h ile 0033h adresleri tahsis edilmiştir.  </a:t>
            </a:r>
          </a:p>
          <a:p>
            <a:pPr>
              <a:buNone/>
            </a:pPr>
            <a:r>
              <a:rPr lang="tr-TR" sz="1600" b="1" dirty="0" smtClean="0"/>
              <a:t>000Ch: </a:t>
            </a:r>
            <a:r>
              <a:rPr lang="tr-TR" sz="1500" dirty="0" smtClean="0"/>
              <a:t>LDA #000Ah  / Akümülatöre i değişkeninin maksimum değeri olan </a:t>
            </a:r>
            <a:r>
              <a:rPr lang="tr-TR" sz="1500" dirty="0" err="1" smtClean="0"/>
              <a:t>decimal</a:t>
            </a:r>
            <a:r>
              <a:rPr lang="tr-TR" sz="1500" dirty="0" smtClean="0"/>
              <a:t> 10 atanıyor.</a:t>
            </a:r>
          </a:p>
          <a:p>
            <a:pPr>
              <a:buNone/>
            </a:pPr>
            <a:r>
              <a:rPr lang="tr-TR" sz="1600" b="1" dirty="0" smtClean="0"/>
              <a:t>000Fh: </a:t>
            </a:r>
            <a:r>
              <a:rPr lang="tr-TR" sz="1500" dirty="0" smtClean="0"/>
              <a:t>STA 0034h    / </a:t>
            </a:r>
            <a:r>
              <a:rPr lang="tr-TR" sz="1500" dirty="0" err="1" smtClean="0"/>
              <a:t>i’nin</a:t>
            </a:r>
            <a:r>
              <a:rPr lang="tr-TR" sz="1500" dirty="0" smtClean="0"/>
              <a:t> maksimum değeri için, belleğin 0034h ile 0035h adresleri tahsis edilmiştir. </a:t>
            </a:r>
          </a:p>
          <a:p>
            <a:pPr>
              <a:buNone/>
            </a:pPr>
            <a:r>
              <a:rPr lang="tr-TR" sz="1600" b="1" dirty="0" smtClean="0"/>
              <a:t>0012h: </a:t>
            </a:r>
            <a:r>
              <a:rPr lang="tr-TR" sz="1500" dirty="0" smtClean="0"/>
              <a:t>LDA 0030h    / a değişkeni bellekten alınıp akümülatöre konuluyor.</a:t>
            </a:r>
          </a:p>
          <a:p>
            <a:pPr>
              <a:buNone/>
            </a:pPr>
            <a:r>
              <a:rPr lang="tr-TR" sz="1600" b="1" dirty="0" smtClean="0"/>
              <a:t>0015h: </a:t>
            </a:r>
            <a:r>
              <a:rPr lang="tr-TR" sz="1500" dirty="0" smtClean="0"/>
              <a:t>ADD 0032h   / a değişkeni ile i değişkeni toplanıyor.</a:t>
            </a:r>
          </a:p>
          <a:p>
            <a:pPr>
              <a:buNone/>
            </a:pPr>
            <a:r>
              <a:rPr lang="tr-TR" sz="1600" b="1" dirty="0" smtClean="0"/>
              <a:t>0018h: </a:t>
            </a:r>
            <a:r>
              <a:rPr lang="tr-TR" sz="1500" dirty="0" smtClean="0"/>
              <a:t>STA 0030h    / toplam sonucu, a değişkeninin tutulduğu bellek bölgesine kaydediliyor</a:t>
            </a:r>
          </a:p>
          <a:p>
            <a:pPr>
              <a:buNone/>
            </a:pPr>
            <a:r>
              <a:rPr lang="tr-TR" sz="1600" b="1" dirty="0" smtClean="0"/>
              <a:t>001Bh: </a:t>
            </a:r>
            <a:r>
              <a:rPr lang="tr-TR" sz="1500" dirty="0" smtClean="0"/>
              <a:t>LDA 0032h   / i değişkeni bellekten alınıyor.</a:t>
            </a:r>
          </a:p>
          <a:p>
            <a:pPr>
              <a:buNone/>
            </a:pPr>
            <a:r>
              <a:rPr lang="tr-TR" sz="1600" b="1" dirty="0" smtClean="0"/>
              <a:t>001Eh: </a:t>
            </a:r>
            <a:r>
              <a:rPr lang="tr-TR" sz="1500" dirty="0" smtClean="0"/>
              <a:t>SUB 0034h   / </a:t>
            </a:r>
            <a:r>
              <a:rPr lang="tr-TR" sz="1500" dirty="0" err="1" smtClean="0"/>
              <a:t>i’nin</a:t>
            </a:r>
            <a:r>
              <a:rPr lang="tr-TR" sz="1500" dirty="0" smtClean="0"/>
              <a:t> maksimum değerinden (</a:t>
            </a:r>
            <a:r>
              <a:rPr lang="tr-TR" sz="1500" dirty="0" err="1" smtClean="0"/>
              <a:t>decimal</a:t>
            </a:r>
            <a:r>
              <a:rPr lang="tr-TR" sz="1500" dirty="0" smtClean="0"/>
              <a:t> 10) i çıkartılıyor</a:t>
            </a:r>
          </a:p>
          <a:p>
            <a:pPr>
              <a:buNone/>
            </a:pPr>
            <a:r>
              <a:rPr lang="tr-TR" sz="1600" b="1" dirty="0" smtClean="0"/>
              <a:t>0021h: </a:t>
            </a:r>
            <a:r>
              <a:rPr lang="tr-TR" sz="1500" dirty="0" smtClean="0"/>
              <a:t>BZR ~09h      / Eğer i değişkeni </a:t>
            </a:r>
            <a:r>
              <a:rPr lang="tr-TR" sz="1500" dirty="0" err="1" smtClean="0"/>
              <a:t>decimal</a:t>
            </a:r>
            <a:r>
              <a:rPr lang="tr-TR" sz="1500" dirty="0" smtClean="0"/>
              <a:t> 10 değerine ulaşmışsa, 002Ch adresine dallanılıyor</a:t>
            </a:r>
          </a:p>
          <a:p>
            <a:pPr>
              <a:buNone/>
            </a:pPr>
            <a:r>
              <a:rPr lang="tr-TR" sz="1600" b="1" dirty="0" smtClean="0"/>
              <a:t>0023h: </a:t>
            </a:r>
            <a:r>
              <a:rPr lang="tr-TR" sz="1500" dirty="0" smtClean="0"/>
              <a:t>LDA 0032h   / i değişkeni bellekten alınıyor</a:t>
            </a:r>
          </a:p>
          <a:p>
            <a:pPr>
              <a:buNone/>
            </a:pPr>
            <a:r>
              <a:rPr lang="tr-TR" sz="1600" b="1" dirty="0" smtClean="0"/>
              <a:t>0026h: </a:t>
            </a:r>
            <a:r>
              <a:rPr lang="tr-TR" sz="1500" dirty="0" smtClean="0"/>
              <a:t>INCR             / i değişkeninin değerinin aktarıldığı akümülatör, 1 artırılıyor</a:t>
            </a:r>
          </a:p>
          <a:p>
            <a:pPr>
              <a:buNone/>
            </a:pPr>
            <a:r>
              <a:rPr lang="tr-TR" sz="1600" b="1" dirty="0" smtClean="0"/>
              <a:t>0027h: </a:t>
            </a:r>
            <a:r>
              <a:rPr lang="tr-TR" sz="1500" dirty="0" smtClean="0"/>
              <a:t>STA 0032h    / i değişkeni belleğe kaydediliyor </a:t>
            </a:r>
          </a:p>
          <a:p>
            <a:pPr>
              <a:buNone/>
            </a:pPr>
            <a:r>
              <a:rPr lang="tr-TR" sz="1600" b="1" dirty="0" smtClean="0"/>
              <a:t>002Ah: </a:t>
            </a:r>
            <a:r>
              <a:rPr lang="tr-TR" sz="1500" dirty="0" smtClean="0"/>
              <a:t>BRA ~E6h    / 0012h adresine dallanılıyor</a:t>
            </a:r>
          </a:p>
          <a:p>
            <a:pPr>
              <a:buNone/>
            </a:pPr>
            <a:r>
              <a:rPr lang="tr-TR" sz="1600" b="1" dirty="0" smtClean="0"/>
              <a:t>002Ch: </a:t>
            </a:r>
            <a:r>
              <a:rPr lang="tr-TR" sz="1500" dirty="0" smtClean="0"/>
              <a:t>LDA 0030h   / toplam sonucu akümülatöre aktarılıyor (Sonucu görebilmek için)</a:t>
            </a:r>
          </a:p>
          <a:p>
            <a:pPr>
              <a:buNone/>
            </a:pPr>
            <a:r>
              <a:rPr lang="tr-TR" sz="1600" b="1" dirty="0" smtClean="0"/>
              <a:t>002Fh: </a:t>
            </a:r>
            <a:r>
              <a:rPr lang="tr-TR" sz="1500" dirty="0" smtClean="0"/>
              <a:t>HLT              / Program sonlandırılıyor.</a:t>
            </a:r>
          </a:p>
          <a:p>
            <a:pPr>
              <a:buNone/>
            </a:pPr>
            <a:endParaRPr lang="tr-TR" sz="15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Programın Makine Dili Karşılığının Bulunması</a:t>
            </a:r>
            <a:endParaRPr lang="tr-TR" sz="2400" b="1" dirty="0"/>
          </a:p>
        </p:txBody>
      </p:sp>
      <p:graphicFrame>
        <p:nvGraphicFramePr>
          <p:cNvPr id="5" name="4 Tablo"/>
          <p:cNvGraphicFramePr>
            <a:graphicFrameLocks noGrp="1"/>
          </p:cNvGraphicFramePr>
          <p:nvPr/>
        </p:nvGraphicFramePr>
        <p:xfrm>
          <a:off x="484853" y="968021"/>
          <a:ext cx="3766519" cy="4837176"/>
        </p:xfrm>
        <a:graphic>
          <a:graphicData uri="http://schemas.openxmlformats.org/drawingml/2006/table">
            <a:tbl>
              <a:tblPr/>
              <a:tblGrid>
                <a:gridCol w="941806">
                  <a:extLst>
                    <a:ext uri="{9D8B030D-6E8A-4147-A177-3AD203B41FA5}">
                      <a16:colId xmlns:a16="http://schemas.microsoft.com/office/drawing/2014/main" val="20000"/>
                    </a:ext>
                  </a:extLst>
                </a:gridCol>
                <a:gridCol w="1166179">
                  <a:extLst>
                    <a:ext uri="{9D8B030D-6E8A-4147-A177-3AD203B41FA5}">
                      <a16:colId xmlns:a16="http://schemas.microsoft.com/office/drawing/2014/main" val="20001"/>
                    </a:ext>
                  </a:extLst>
                </a:gridCol>
                <a:gridCol w="1658534">
                  <a:extLst>
                    <a:ext uri="{9D8B030D-6E8A-4147-A177-3AD203B41FA5}">
                      <a16:colId xmlns:a16="http://schemas.microsoft.com/office/drawing/2014/main" val="20002"/>
                    </a:ext>
                  </a:extLst>
                </a:gridCol>
              </a:tblGrid>
              <a:tr h="144145">
                <a:tc>
                  <a:txBody>
                    <a:bodyPr/>
                    <a:lstStyle/>
                    <a:p>
                      <a:pPr algn="ctr">
                        <a:lnSpc>
                          <a:spcPct val="115000"/>
                        </a:lnSpc>
                        <a:spcAft>
                          <a:spcPts val="0"/>
                        </a:spcAft>
                      </a:pPr>
                      <a:r>
                        <a:rPr lang="tr-TR" sz="1200" b="1">
                          <a:solidFill>
                            <a:srgbClr val="000000"/>
                          </a:solidFill>
                          <a:latin typeface="Calibri"/>
                          <a:ea typeface="Times New Roman"/>
                        </a:rPr>
                        <a:t>BELLEK</a:t>
                      </a:r>
                      <a:endParaRPr lang="tr-TR" sz="1200">
                        <a:latin typeface="Times New Roman"/>
                        <a:ea typeface="Times New Roman"/>
                      </a:endParaRPr>
                    </a:p>
                    <a:p>
                      <a:pPr algn="ctr">
                        <a:lnSpc>
                          <a:spcPct val="115000"/>
                        </a:lnSpc>
                        <a:spcAft>
                          <a:spcPts val="0"/>
                        </a:spcAft>
                      </a:pPr>
                      <a:r>
                        <a:rPr lang="tr-TR" sz="1200" b="1">
                          <a:solidFill>
                            <a:srgbClr val="000000"/>
                          </a:solidFill>
                          <a:latin typeface="Calibri"/>
                          <a:ea typeface="Times New Roman"/>
                        </a:rPr>
                        <a:t>ADRESLERİ</a:t>
                      </a:r>
                      <a:endParaRPr lang="tr-TR" sz="12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b="1">
                          <a:solidFill>
                            <a:srgbClr val="000000"/>
                          </a:solidFill>
                          <a:latin typeface="Calibri"/>
                          <a:ea typeface="Times New Roman"/>
                        </a:rPr>
                        <a:t>MAKİNE</a:t>
                      </a:r>
                      <a:endParaRPr lang="tr-TR" sz="1200">
                        <a:latin typeface="Times New Roman"/>
                        <a:ea typeface="Times New Roman"/>
                      </a:endParaRPr>
                    </a:p>
                    <a:p>
                      <a:pPr algn="ctr">
                        <a:lnSpc>
                          <a:spcPct val="115000"/>
                        </a:lnSpc>
                        <a:spcAft>
                          <a:spcPts val="0"/>
                        </a:spcAft>
                      </a:pPr>
                      <a:r>
                        <a:rPr lang="tr-TR" sz="1200" b="1">
                          <a:solidFill>
                            <a:srgbClr val="000000"/>
                          </a:solidFill>
                          <a:latin typeface="Calibri"/>
                          <a:ea typeface="Times New Roman"/>
                        </a:rPr>
                        <a:t> DİLİ</a:t>
                      </a:r>
                      <a:endParaRPr lang="tr-TR" sz="1200">
                        <a:latin typeface="Times New Roman"/>
                        <a:ea typeface="Times New Roman"/>
                      </a:endParaRPr>
                    </a:p>
                  </a:txBody>
                  <a:tcPr marL="0" marR="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b="1">
                          <a:solidFill>
                            <a:srgbClr val="000000"/>
                          </a:solidFill>
                          <a:latin typeface="Calibri"/>
                          <a:ea typeface="Times New Roman"/>
                        </a:rPr>
                        <a:t>ASSEMBLY</a:t>
                      </a:r>
                      <a:endParaRPr lang="tr-TR" sz="1200">
                        <a:latin typeface="Times New Roman"/>
                        <a:ea typeface="Times New Roman"/>
                      </a:endParaRPr>
                    </a:p>
                    <a:p>
                      <a:pPr algn="ctr">
                        <a:lnSpc>
                          <a:spcPct val="115000"/>
                        </a:lnSpc>
                        <a:spcAft>
                          <a:spcPts val="0"/>
                        </a:spcAft>
                      </a:pPr>
                      <a:r>
                        <a:rPr lang="tr-TR" sz="1200" b="1">
                          <a:solidFill>
                            <a:srgbClr val="000000"/>
                          </a:solidFill>
                          <a:latin typeface="Calibri"/>
                          <a:ea typeface="Times New Roman"/>
                        </a:rPr>
                        <a:t> DİLİ</a:t>
                      </a:r>
                      <a:endParaRPr lang="tr-TR" sz="1200">
                        <a:latin typeface="Times New Roman"/>
                        <a:ea typeface="Times New Roman"/>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44145">
                <a:tc>
                  <a:txBody>
                    <a:bodyPr/>
                    <a:lstStyle/>
                    <a:p>
                      <a:pPr algn="ctr">
                        <a:lnSpc>
                          <a:spcPct val="115000"/>
                        </a:lnSpc>
                        <a:spcAft>
                          <a:spcPts val="0"/>
                        </a:spcAft>
                      </a:pPr>
                      <a:r>
                        <a:rPr lang="tr-TR" sz="1200">
                          <a:solidFill>
                            <a:srgbClr val="000000"/>
                          </a:solidFill>
                          <a:latin typeface="Calibri"/>
                          <a:ea typeface="Times New Roman"/>
                        </a:rPr>
                        <a:t>0000</a:t>
                      </a:r>
                      <a:endParaRPr lang="tr-TR" sz="12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Calibri"/>
                          <a:ea typeface="Times New Roman"/>
                        </a:rPr>
                        <a:t>1A</a:t>
                      </a:r>
                      <a:endParaRPr lang="tr-TR" sz="1200">
                        <a:latin typeface="Times New Roman"/>
                        <a:ea typeface="Times New Roman"/>
                      </a:endParaRPr>
                    </a:p>
                  </a:txBody>
                  <a:tcPr marL="0" marR="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15000"/>
                        </a:lnSpc>
                        <a:spcAft>
                          <a:spcPts val="0"/>
                        </a:spcAft>
                      </a:pPr>
                      <a:r>
                        <a:rPr lang="tr-TR" sz="1200" dirty="0">
                          <a:latin typeface="Calibri"/>
                          <a:ea typeface="Times New Roman"/>
                          <a:cs typeface="Arial"/>
                        </a:rPr>
                        <a:t>LDA  #0005h</a:t>
                      </a:r>
                      <a:endParaRPr lang="tr-TR" sz="1200" dirty="0">
                        <a:latin typeface="Times New Roman"/>
                        <a:ea typeface="Times New Roman"/>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44145">
                <a:tc>
                  <a:txBody>
                    <a:bodyPr/>
                    <a:lstStyle/>
                    <a:p>
                      <a:pPr algn="ctr">
                        <a:lnSpc>
                          <a:spcPct val="115000"/>
                        </a:lnSpc>
                        <a:spcAft>
                          <a:spcPts val="0"/>
                        </a:spcAft>
                      </a:pPr>
                      <a:r>
                        <a:rPr lang="tr-TR" sz="1200">
                          <a:solidFill>
                            <a:srgbClr val="000000"/>
                          </a:solidFill>
                          <a:latin typeface="Calibri"/>
                          <a:ea typeface="Times New Roman"/>
                        </a:rPr>
                        <a:t>0001</a:t>
                      </a:r>
                      <a:endParaRPr lang="tr-TR" sz="12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Calibri"/>
                          <a:ea typeface="Times New Roman"/>
                        </a:rPr>
                        <a:t>00</a:t>
                      </a:r>
                      <a:endParaRPr lang="tr-TR" sz="1200">
                        <a:latin typeface="Times New Roman"/>
                        <a:ea typeface="Times New Roman"/>
                      </a:endParaRPr>
                    </a:p>
                  </a:txBody>
                  <a:tcPr marL="0" marR="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tr-TR"/>
                    </a:p>
                  </a:txBody>
                  <a:tcPr/>
                </a:tc>
                <a:extLst>
                  <a:ext uri="{0D108BD9-81ED-4DB2-BD59-A6C34878D82A}">
                    <a16:rowId xmlns:a16="http://schemas.microsoft.com/office/drawing/2014/main" val="10002"/>
                  </a:ext>
                </a:extLst>
              </a:tr>
              <a:tr h="144145">
                <a:tc>
                  <a:txBody>
                    <a:bodyPr/>
                    <a:lstStyle/>
                    <a:p>
                      <a:pPr algn="ctr">
                        <a:lnSpc>
                          <a:spcPct val="115000"/>
                        </a:lnSpc>
                        <a:spcAft>
                          <a:spcPts val="0"/>
                        </a:spcAft>
                      </a:pPr>
                      <a:r>
                        <a:rPr lang="tr-TR" sz="1200">
                          <a:solidFill>
                            <a:srgbClr val="000000"/>
                          </a:solidFill>
                          <a:latin typeface="Calibri"/>
                          <a:ea typeface="Times New Roman"/>
                        </a:rPr>
                        <a:t>0002</a:t>
                      </a:r>
                      <a:endParaRPr lang="tr-TR" sz="12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Calibri"/>
                          <a:ea typeface="Times New Roman"/>
                        </a:rPr>
                        <a:t>05</a:t>
                      </a:r>
                      <a:endParaRPr lang="tr-TR" sz="1200">
                        <a:latin typeface="Times New Roman"/>
                        <a:ea typeface="Times New Roman"/>
                      </a:endParaRPr>
                    </a:p>
                  </a:txBody>
                  <a:tcPr marL="0" marR="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vMerge="1">
                  <a:txBody>
                    <a:bodyPr/>
                    <a:lstStyle/>
                    <a:p>
                      <a:endParaRPr lang="tr-TR"/>
                    </a:p>
                  </a:txBody>
                  <a:tcPr/>
                </a:tc>
                <a:extLst>
                  <a:ext uri="{0D108BD9-81ED-4DB2-BD59-A6C34878D82A}">
                    <a16:rowId xmlns:a16="http://schemas.microsoft.com/office/drawing/2014/main" val="10003"/>
                  </a:ext>
                </a:extLst>
              </a:tr>
              <a:tr h="144145">
                <a:tc>
                  <a:txBody>
                    <a:bodyPr/>
                    <a:lstStyle/>
                    <a:p>
                      <a:pPr algn="ctr">
                        <a:lnSpc>
                          <a:spcPct val="115000"/>
                        </a:lnSpc>
                        <a:spcAft>
                          <a:spcPts val="0"/>
                        </a:spcAft>
                      </a:pPr>
                      <a:r>
                        <a:rPr lang="tr-TR" sz="1200">
                          <a:solidFill>
                            <a:srgbClr val="000000"/>
                          </a:solidFill>
                          <a:latin typeface="Calibri"/>
                          <a:ea typeface="Times New Roman"/>
                        </a:rPr>
                        <a:t>0003</a:t>
                      </a:r>
                      <a:endParaRPr lang="tr-TR" sz="12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Calibri"/>
                          <a:ea typeface="Times New Roman"/>
                        </a:rPr>
                        <a:t>A0</a:t>
                      </a:r>
                      <a:endParaRPr lang="tr-TR" sz="1200">
                        <a:latin typeface="Times New Roman"/>
                        <a:ea typeface="Times New Roman"/>
                      </a:endParaRPr>
                    </a:p>
                  </a:txBody>
                  <a:tcPr marL="0" marR="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15000"/>
                        </a:lnSpc>
                        <a:spcAft>
                          <a:spcPts val="0"/>
                        </a:spcAft>
                      </a:pPr>
                      <a:r>
                        <a:rPr lang="tr-TR" sz="1200">
                          <a:latin typeface="Calibri"/>
                          <a:ea typeface="Times New Roman"/>
                          <a:cs typeface="Arial"/>
                        </a:rPr>
                        <a:t>STA 0030h</a:t>
                      </a:r>
                      <a:endParaRPr lang="tr-TR" sz="1200">
                        <a:latin typeface="Times New Roman"/>
                        <a:ea typeface="Times New Roman"/>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44145">
                <a:tc>
                  <a:txBody>
                    <a:bodyPr/>
                    <a:lstStyle/>
                    <a:p>
                      <a:pPr algn="ctr">
                        <a:lnSpc>
                          <a:spcPct val="115000"/>
                        </a:lnSpc>
                        <a:spcAft>
                          <a:spcPts val="0"/>
                        </a:spcAft>
                      </a:pPr>
                      <a:r>
                        <a:rPr lang="tr-TR" sz="1200">
                          <a:solidFill>
                            <a:srgbClr val="000000"/>
                          </a:solidFill>
                          <a:latin typeface="Calibri"/>
                          <a:ea typeface="Times New Roman"/>
                        </a:rPr>
                        <a:t>0004</a:t>
                      </a:r>
                      <a:endParaRPr lang="tr-TR" sz="12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Calibri"/>
                          <a:ea typeface="Times New Roman"/>
                        </a:rPr>
                        <a:t>00</a:t>
                      </a:r>
                      <a:endParaRPr lang="tr-TR" sz="1200">
                        <a:latin typeface="Times New Roman"/>
                        <a:ea typeface="Times New Roman"/>
                      </a:endParaRPr>
                    </a:p>
                  </a:txBody>
                  <a:tcPr marL="0" marR="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tr-TR"/>
                    </a:p>
                  </a:txBody>
                  <a:tcPr/>
                </a:tc>
                <a:extLst>
                  <a:ext uri="{0D108BD9-81ED-4DB2-BD59-A6C34878D82A}">
                    <a16:rowId xmlns:a16="http://schemas.microsoft.com/office/drawing/2014/main" val="10005"/>
                  </a:ext>
                </a:extLst>
              </a:tr>
              <a:tr h="144145">
                <a:tc>
                  <a:txBody>
                    <a:bodyPr/>
                    <a:lstStyle/>
                    <a:p>
                      <a:pPr algn="ctr">
                        <a:lnSpc>
                          <a:spcPct val="115000"/>
                        </a:lnSpc>
                        <a:spcAft>
                          <a:spcPts val="0"/>
                        </a:spcAft>
                      </a:pPr>
                      <a:r>
                        <a:rPr lang="tr-TR" sz="1200">
                          <a:solidFill>
                            <a:srgbClr val="000000"/>
                          </a:solidFill>
                          <a:latin typeface="Calibri"/>
                          <a:ea typeface="Times New Roman"/>
                        </a:rPr>
                        <a:t>0005</a:t>
                      </a:r>
                      <a:endParaRPr lang="tr-TR" sz="12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Calibri"/>
                          <a:ea typeface="Times New Roman"/>
                        </a:rPr>
                        <a:t>30</a:t>
                      </a:r>
                      <a:endParaRPr lang="tr-TR" sz="1200">
                        <a:latin typeface="Times New Roman"/>
                        <a:ea typeface="Times New Roman"/>
                      </a:endParaRPr>
                    </a:p>
                  </a:txBody>
                  <a:tcPr marL="0" marR="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vMerge="1">
                  <a:txBody>
                    <a:bodyPr/>
                    <a:lstStyle/>
                    <a:p>
                      <a:endParaRPr lang="tr-TR"/>
                    </a:p>
                  </a:txBody>
                  <a:tcPr/>
                </a:tc>
                <a:extLst>
                  <a:ext uri="{0D108BD9-81ED-4DB2-BD59-A6C34878D82A}">
                    <a16:rowId xmlns:a16="http://schemas.microsoft.com/office/drawing/2014/main" val="10006"/>
                  </a:ext>
                </a:extLst>
              </a:tr>
              <a:tr h="144145">
                <a:tc>
                  <a:txBody>
                    <a:bodyPr/>
                    <a:lstStyle/>
                    <a:p>
                      <a:pPr algn="ctr">
                        <a:lnSpc>
                          <a:spcPct val="115000"/>
                        </a:lnSpc>
                        <a:spcAft>
                          <a:spcPts val="0"/>
                        </a:spcAft>
                      </a:pPr>
                      <a:r>
                        <a:rPr lang="tr-TR" sz="1200">
                          <a:solidFill>
                            <a:srgbClr val="000000"/>
                          </a:solidFill>
                          <a:latin typeface="Calibri"/>
                          <a:ea typeface="Times New Roman"/>
                        </a:rPr>
                        <a:t>0006</a:t>
                      </a:r>
                      <a:endParaRPr lang="tr-TR" sz="12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Calibri"/>
                          <a:ea typeface="Times New Roman"/>
                        </a:rPr>
                        <a:t>1A</a:t>
                      </a:r>
                      <a:endParaRPr lang="tr-TR" sz="1200">
                        <a:latin typeface="Times New Roman"/>
                        <a:ea typeface="Times New Roman"/>
                      </a:endParaRPr>
                    </a:p>
                  </a:txBody>
                  <a:tcPr marL="0" marR="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15000"/>
                        </a:lnSpc>
                        <a:spcAft>
                          <a:spcPts val="0"/>
                        </a:spcAft>
                      </a:pPr>
                      <a:r>
                        <a:rPr lang="tr-TR" sz="1200">
                          <a:latin typeface="Calibri"/>
                          <a:ea typeface="Times New Roman"/>
                          <a:cs typeface="Arial"/>
                        </a:rPr>
                        <a:t>LDA #0001h</a:t>
                      </a:r>
                      <a:endParaRPr lang="tr-TR" sz="1200">
                        <a:latin typeface="Times New Roman"/>
                        <a:ea typeface="Times New Roman"/>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44145">
                <a:tc>
                  <a:txBody>
                    <a:bodyPr/>
                    <a:lstStyle/>
                    <a:p>
                      <a:pPr algn="ctr">
                        <a:lnSpc>
                          <a:spcPct val="115000"/>
                        </a:lnSpc>
                        <a:spcAft>
                          <a:spcPts val="0"/>
                        </a:spcAft>
                      </a:pPr>
                      <a:r>
                        <a:rPr lang="tr-TR" sz="1200">
                          <a:solidFill>
                            <a:srgbClr val="000000"/>
                          </a:solidFill>
                          <a:latin typeface="Calibri"/>
                          <a:ea typeface="Times New Roman"/>
                        </a:rPr>
                        <a:t>0007</a:t>
                      </a:r>
                      <a:endParaRPr lang="tr-TR" sz="12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Calibri"/>
                          <a:ea typeface="Times New Roman"/>
                        </a:rPr>
                        <a:t>00</a:t>
                      </a:r>
                      <a:endParaRPr lang="tr-TR" sz="1200">
                        <a:latin typeface="Times New Roman"/>
                        <a:ea typeface="Times New Roman"/>
                      </a:endParaRPr>
                    </a:p>
                  </a:txBody>
                  <a:tcPr marL="0" marR="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tr-TR"/>
                    </a:p>
                  </a:txBody>
                  <a:tcPr/>
                </a:tc>
                <a:extLst>
                  <a:ext uri="{0D108BD9-81ED-4DB2-BD59-A6C34878D82A}">
                    <a16:rowId xmlns:a16="http://schemas.microsoft.com/office/drawing/2014/main" val="10008"/>
                  </a:ext>
                </a:extLst>
              </a:tr>
              <a:tr h="144145">
                <a:tc>
                  <a:txBody>
                    <a:bodyPr/>
                    <a:lstStyle/>
                    <a:p>
                      <a:pPr algn="ctr">
                        <a:lnSpc>
                          <a:spcPct val="115000"/>
                        </a:lnSpc>
                        <a:spcAft>
                          <a:spcPts val="0"/>
                        </a:spcAft>
                      </a:pPr>
                      <a:r>
                        <a:rPr lang="tr-TR" sz="1200">
                          <a:solidFill>
                            <a:srgbClr val="000000"/>
                          </a:solidFill>
                          <a:latin typeface="Calibri"/>
                          <a:ea typeface="Times New Roman"/>
                        </a:rPr>
                        <a:t>0008</a:t>
                      </a:r>
                      <a:endParaRPr lang="tr-TR" sz="12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Calibri"/>
                          <a:ea typeface="Times New Roman"/>
                        </a:rPr>
                        <a:t>01</a:t>
                      </a:r>
                      <a:endParaRPr lang="tr-TR" sz="1200">
                        <a:latin typeface="Times New Roman"/>
                        <a:ea typeface="Times New Roman"/>
                      </a:endParaRPr>
                    </a:p>
                  </a:txBody>
                  <a:tcPr marL="0" marR="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vMerge="1">
                  <a:txBody>
                    <a:bodyPr/>
                    <a:lstStyle/>
                    <a:p>
                      <a:endParaRPr lang="tr-TR"/>
                    </a:p>
                  </a:txBody>
                  <a:tcPr/>
                </a:tc>
                <a:extLst>
                  <a:ext uri="{0D108BD9-81ED-4DB2-BD59-A6C34878D82A}">
                    <a16:rowId xmlns:a16="http://schemas.microsoft.com/office/drawing/2014/main" val="10009"/>
                  </a:ext>
                </a:extLst>
              </a:tr>
              <a:tr h="144145">
                <a:tc>
                  <a:txBody>
                    <a:bodyPr/>
                    <a:lstStyle/>
                    <a:p>
                      <a:pPr algn="ctr">
                        <a:lnSpc>
                          <a:spcPct val="115000"/>
                        </a:lnSpc>
                        <a:spcAft>
                          <a:spcPts val="0"/>
                        </a:spcAft>
                      </a:pPr>
                      <a:r>
                        <a:rPr lang="tr-TR" sz="1200">
                          <a:solidFill>
                            <a:srgbClr val="000000"/>
                          </a:solidFill>
                          <a:latin typeface="Calibri"/>
                          <a:ea typeface="Times New Roman"/>
                        </a:rPr>
                        <a:t>0009</a:t>
                      </a:r>
                      <a:endParaRPr lang="tr-TR" sz="12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Calibri"/>
                          <a:ea typeface="Times New Roman"/>
                        </a:rPr>
                        <a:t>A0</a:t>
                      </a:r>
                      <a:endParaRPr lang="tr-TR" sz="1200">
                        <a:latin typeface="Times New Roman"/>
                        <a:ea typeface="Times New Roman"/>
                      </a:endParaRPr>
                    </a:p>
                  </a:txBody>
                  <a:tcPr marL="0" marR="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15000"/>
                        </a:lnSpc>
                        <a:spcAft>
                          <a:spcPts val="0"/>
                        </a:spcAft>
                      </a:pPr>
                      <a:r>
                        <a:rPr lang="tr-TR" sz="1200">
                          <a:latin typeface="Calibri"/>
                          <a:ea typeface="Times New Roman"/>
                          <a:cs typeface="Arial"/>
                        </a:rPr>
                        <a:t>STA 0032h</a:t>
                      </a:r>
                      <a:endParaRPr lang="tr-TR" sz="1200">
                        <a:latin typeface="Times New Roman"/>
                        <a:ea typeface="Times New Roman"/>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44145">
                <a:tc>
                  <a:txBody>
                    <a:bodyPr/>
                    <a:lstStyle/>
                    <a:p>
                      <a:pPr algn="ctr">
                        <a:lnSpc>
                          <a:spcPct val="115000"/>
                        </a:lnSpc>
                        <a:spcAft>
                          <a:spcPts val="0"/>
                        </a:spcAft>
                      </a:pPr>
                      <a:r>
                        <a:rPr lang="tr-TR" sz="1200">
                          <a:solidFill>
                            <a:srgbClr val="000000"/>
                          </a:solidFill>
                          <a:latin typeface="Calibri"/>
                          <a:ea typeface="Times New Roman"/>
                        </a:rPr>
                        <a:t>000A</a:t>
                      </a:r>
                      <a:endParaRPr lang="tr-TR" sz="12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Calibri"/>
                          <a:ea typeface="Times New Roman"/>
                        </a:rPr>
                        <a:t>00</a:t>
                      </a:r>
                      <a:endParaRPr lang="tr-TR" sz="1200">
                        <a:latin typeface="Times New Roman"/>
                        <a:ea typeface="Times New Roman"/>
                      </a:endParaRPr>
                    </a:p>
                  </a:txBody>
                  <a:tcPr marL="0" marR="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tr-TR"/>
                    </a:p>
                  </a:txBody>
                  <a:tcPr/>
                </a:tc>
                <a:extLst>
                  <a:ext uri="{0D108BD9-81ED-4DB2-BD59-A6C34878D82A}">
                    <a16:rowId xmlns:a16="http://schemas.microsoft.com/office/drawing/2014/main" val="10011"/>
                  </a:ext>
                </a:extLst>
              </a:tr>
              <a:tr h="144145">
                <a:tc>
                  <a:txBody>
                    <a:bodyPr/>
                    <a:lstStyle/>
                    <a:p>
                      <a:pPr algn="ctr">
                        <a:lnSpc>
                          <a:spcPct val="115000"/>
                        </a:lnSpc>
                        <a:spcAft>
                          <a:spcPts val="0"/>
                        </a:spcAft>
                      </a:pPr>
                      <a:r>
                        <a:rPr lang="tr-TR" sz="1200">
                          <a:solidFill>
                            <a:srgbClr val="000000"/>
                          </a:solidFill>
                          <a:latin typeface="Calibri"/>
                          <a:ea typeface="Times New Roman"/>
                        </a:rPr>
                        <a:t>000B</a:t>
                      </a:r>
                      <a:endParaRPr lang="tr-TR" sz="12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Calibri"/>
                          <a:ea typeface="Times New Roman"/>
                        </a:rPr>
                        <a:t>32</a:t>
                      </a:r>
                      <a:endParaRPr lang="tr-TR" sz="1200">
                        <a:latin typeface="Times New Roman"/>
                        <a:ea typeface="Times New Roman"/>
                      </a:endParaRPr>
                    </a:p>
                  </a:txBody>
                  <a:tcPr marL="0" marR="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vMerge="1">
                  <a:txBody>
                    <a:bodyPr/>
                    <a:lstStyle/>
                    <a:p>
                      <a:endParaRPr lang="tr-TR"/>
                    </a:p>
                  </a:txBody>
                  <a:tcPr/>
                </a:tc>
                <a:extLst>
                  <a:ext uri="{0D108BD9-81ED-4DB2-BD59-A6C34878D82A}">
                    <a16:rowId xmlns:a16="http://schemas.microsoft.com/office/drawing/2014/main" val="10012"/>
                  </a:ext>
                </a:extLst>
              </a:tr>
              <a:tr h="144145">
                <a:tc>
                  <a:txBody>
                    <a:bodyPr/>
                    <a:lstStyle/>
                    <a:p>
                      <a:pPr algn="ctr">
                        <a:lnSpc>
                          <a:spcPct val="115000"/>
                        </a:lnSpc>
                        <a:spcAft>
                          <a:spcPts val="0"/>
                        </a:spcAft>
                      </a:pPr>
                      <a:r>
                        <a:rPr lang="tr-TR" sz="1200">
                          <a:solidFill>
                            <a:srgbClr val="000000"/>
                          </a:solidFill>
                          <a:latin typeface="Calibri"/>
                          <a:ea typeface="Times New Roman"/>
                        </a:rPr>
                        <a:t>000C</a:t>
                      </a:r>
                      <a:endParaRPr lang="tr-TR" sz="12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Calibri"/>
                          <a:ea typeface="Times New Roman"/>
                        </a:rPr>
                        <a:t>1A</a:t>
                      </a:r>
                      <a:endParaRPr lang="tr-TR" sz="1200">
                        <a:latin typeface="Times New Roman"/>
                        <a:ea typeface="Times New Roman"/>
                      </a:endParaRPr>
                    </a:p>
                  </a:txBody>
                  <a:tcPr marL="0" marR="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15000"/>
                        </a:lnSpc>
                        <a:spcAft>
                          <a:spcPts val="0"/>
                        </a:spcAft>
                      </a:pPr>
                      <a:r>
                        <a:rPr lang="tr-TR" sz="1200">
                          <a:latin typeface="Calibri"/>
                          <a:ea typeface="Times New Roman"/>
                          <a:cs typeface="Arial"/>
                        </a:rPr>
                        <a:t>LDA #000Ah</a:t>
                      </a:r>
                      <a:endParaRPr lang="tr-TR" sz="1200">
                        <a:latin typeface="Times New Roman"/>
                        <a:ea typeface="Times New Roman"/>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44145">
                <a:tc>
                  <a:txBody>
                    <a:bodyPr/>
                    <a:lstStyle/>
                    <a:p>
                      <a:pPr algn="ctr">
                        <a:lnSpc>
                          <a:spcPct val="115000"/>
                        </a:lnSpc>
                        <a:spcAft>
                          <a:spcPts val="0"/>
                        </a:spcAft>
                      </a:pPr>
                      <a:r>
                        <a:rPr lang="tr-TR" sz="1200">
                          <a:solidFill>
                            <a:srgbClr val="000000"/>
                          </a:solidFill>
                          <a:latin typeface="Calibri"/>
                          <a:ea typeface="Times New Roman"/>
                        </a:rPr>
                        <a:t>000D</a:t>
                      </a:r>
                      <a:endParaRPr lang="tr-TR" sz="12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Calibri"/>
                          <a:ea typeface="Times New Roman"/>
                        </a:rPr>
                        <a:t>00</a:t>
                      </a:r>
                      <a:endParaRPr lang="tr-TR" sz="1200">
                        <a:latin typeface="Times New Roman"/>
                        <a:ea typeface="Times New Roman"/>
                      </a:endParaRPr>
                    </a:p>
                  </a:txBody>
                  <a:tcPr marL="0" marR="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tr-TR"/>
                    </a:p>
                  </a:txBody>
                  <a:tcPr/>
                </a:tc>
                <a:extLst>
                  <a:ext uri="{0D108BD9-81ED-4DB2-BD59-A6C34878D82A}">
                    <a16:rowId xmlns:a16="http://schemas.microsoft.com/office/drawing/2014/main" val="10014"/>
                  </a:ext>
                </a:extLst>
              </a:tr>
              <a:tr h="144145">
                <a:tc>
                  <a:txBody>
                    <a:bodyPr/>
                    <a:lstStyle/>
                    <a:p>
                      <a:pPr algn="ctr">
                        <a:lnSpc>
                          <a:spcPct val="115000"/>
                        </a:lnSpc>
                        <a:spcAft>
                          <a:spcPts val="0"/>
                        </a:spcAft>
                      </a:pPr>
                      <a:r>
                        <a:rPr lang="tr-TR" sz="1200">
                          <a:solidFill>
                            <a:srgbClr val="000000"/>
                          </a:solidFill>
                          <a:latin typeface="Calibri"/>
                          <a:ea typeface="Times New Roman"/>
                        </a:rPr>
                        <a:t>000E</a:t>
                      </a:r>
                      <a:endParaRPr lang="tr-TR" sz="12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Calibri"/>
                          <a:ea typeface="Times New Roman"/>
                        </a:rPr>
                        <a:t>0A</a:t>
                      </a:r>
                      <a:endParaRPr lang="tr-TR" sz="1200">
                        <a:latin typeface="Times New Roman"/>
                        <a:ea typeface="Times New Roman"/>
                      </a:endParaRPr>
                    </a:p>
                  </a:txBody>
                  <a:tcPr marL="0" marR="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vMerge="1">
                  <a:txBody>
                    <a:bodyPr/>
                    <a:lstStyle/>
                    <a:p>
                      <a:endParaRPr lang="tr-TR"/>
                    </a:p>
                  </a:txBody>
                  <a:tcPr/>
                </a:tc>
                <a:extLst>
                  <a:ext uri="{0D108BD9-81ED-4DB2-BD59-A6C34878D82A}">
                    <a16:rowId xmlns:a16="http://schemas.microsoft.com/office/drawing/2014/main" val="10015"/>
                  </a:ext>
                </a:extLst>
              </a:tr>
              <a:tr h="144145">
                <a:tc>
                  <a:txBody>
                    <a:bodyPr/>
                    <a:lstStyle/>
                    <a:p>
                      <a:pPr algn="ctr">
                        <a:lnSpc>
                          <a:spcPct val="115000"/>
                        </a:lnSpc>
                        <a:spcAft>
                          <a:spcPts val="0"/>
                        </a:spcAft>
                      </a:pPr>
                      <a:r>
                        <a:rPr lang="tr-TR" sz="1200">
                          <a:solidFill>
                            <a:srgbClr val="000000"/>
                          </a:solidFill>
                          <a:latin typeface="Calibri"/>
                          <a:ea typeface="Times New Roman"/>
                        </a:rPr>
                        <a:t>000F</a:t>
                      </a:r>
                      <a:endParaRPr lang="tr-TR" sz="12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Calibri"/>
                          <a:ea typeface="Times New Roman"/>
                        </a:rPr>
                        <a:t>A0</a:t>
                      </a:r>
                      <a:endParaRPr lang="tr-TR" sz="1200">
                        <a:latin typeface="Times New Roman"/>
                        <a:ea typeface="Times New Roman"/>
                      </a:endParaRPr>
                    </a:p>
                  </a:txBody>
                  <a:tcPr marL="0" marR="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15000"/>
                        </a:lnSpc>
                        <a:spcAft>
                          <a:spcPts val="0"/>
                        </a:spcAft>
                      </a:pPr>
                      <a:r>
                        <a:rPr lang="tr-TR" sz="1200">
                          <a:latin typeface="Calibri"/>
                          <a:ea typeface="Times New Roman"/>
                          <a:cs typeface="Arial"/>
                        </a:rPr>
                        <a:t>STA 0034h</a:t>
                      </a:r>
                      <a:endParaRPr lang="tr-TR" sz="1200">
                        <a:latin typeface="Times New Roman"/>
                        <a:ea typeface="Times New Roman"/>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44145">
                <a:tc>
                  <a:txBody>
                    <a:bodyPr/>
                    <a:lstStyle/>
                    <a:p>
                      <a:pPr algn="ctr">
                        <a:lnSpc>
                          <a:spcPct val="115000"/>
                        </a:lnSpc>
                        <a:spcAft>
                          <a:spcPts val="0"/>
                        </a:spcAft>
                      </a:pPr>
                      <a:r>
                        <a:rPr lang="tr-TR" sz="1200">
                          <a:solidFill>
                            <a:srgbClr val="000000"/>
                          </a:solidFill>
                          <a:latin typeface="Calibri"/>
                          <a:ea typeface="Times New Roman"/>
                        </a:rPr>
                        <a:t>0010</a:t>
                      </a:r>
                      <a:endParaRPr lang="tr-TR" sz="12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Calibri"/>
                          <a:ea typeface="Times New Roman"/>
                        </a:rPr>
                        <a:t>00</a:t>
                      </a:r>
                      <a:endParaRPr lang="tr-TR" sz="1200">
                        <a:latin typeface="Times New Roman"/>
                        <a:ea typeface="Times New Roman"/>
                      </a:endParaRPr>
                    </a:p>
                  </a:txBody>
                  <a:tcPr marL="0" marR="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tr-TR"/>
                    </a:p>
                  </a:txBody>
                  <a:tcPr/>
                </a:tc>
                <a:extLst>
                  <a:ext uri="{0D108BD9-81ED-4DB2-BD59-A6C34878D82A}">
                    <a16:rowId xmlns:a16="http://schemas.microsoft.com/office/drawing/2014/main" val="10017"/>
                  </a:ext>
                </a:extLst>
              </a:tr>
              <a:tr h="144145">
                <a:tc>
                  <a:txBody>
                    <a:bodyPr/>
                    <a:lstStyle/>
                    <a:p>
                      <a:pPr algn="ctr">
                        <a:lnSpc>
                          <a:spcPct val="115000"/>
                        </a:lnSpc>
                        <a:spcAft>
                          <a:spcPts val="0"/>
                        </a:spcAft>
                      </a:pPr>
                      <a:r>
                        <a:rPr lang="tr-TR" sz="1200">
                          <a:solidFill>
                            <a:srgbClr val="000000"/>
                          </a:solidFill>
                          <a:latin typeface="Calibri"/>
                          <a:ea typeface="Times New Roman"/>
                        </a:rPr>
                        <a:t>0011</a:t>
                      </a:r>
                      <a:endParaRPr lang="tr-TR" sz="12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Calibri"/>
                          <a:ea typeface="Times New Roman"/>
                        </a:rPr>
                        <a:t>34</a:t>
                      </a:r>
                      <a:endParaRPr lang="tr-TR" sz="1200">
                        <a:latin typeface="Times New Roman"/>
                        <a:ea typeface="Times New Roman"/>
                      </a:endParaRPr>
                    </a:p>
                  </a:txBody>
                  <a:tcPr marL="0" marR="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vMerge="1">
                  <a:txBody>
                    <a:bodyPr/>
                    <a:lstStyle/>
                    <a:p>
                      <a:endParaRPr lang="tr-TR"/>
                    </a:p>
                  </a:txBody>
                  <a:tcPr/>
                </a:tc>
                <a:extLst>
                  <a:ext uri="{0D108BD9-81ED-4DB2-BD59-A6C34878D82A}">
                    <a16:rowId xmlns:a16="http://schemas.microsoft.com/office/drawing/2014/main" val="10018"/>
                  </a:ext>
                </a:extLst>
              </a:tr>
              <a:tr h="144145">
                <a:tc>
                  <a:txBody>
                    <a:bodyPr/>
                    <a:lstStyle/>
                    <a:p>
                      <a:pPr algn="ctr">
                        <a:lnSpc>
                          <a:spcPct val="115000"/>
                        </a:lnSpc>
                        <a:spcAft>
                          <a:spcPts val="0"/>
                        </a:spcAft>
                      </a:pPr>
                      <a:r>
                        <a:rPr lang="tr-TR" sz="1200">
                          <a:solidFill>
                            <a:srgbClr val="000000"/>
                          </a:solidFill>
                          <a:latin typeface="Calibri"/>
                          <a:ea typeface="Times New Roman"/>
                        </a:rPr>
                        <a:t>0012</a:t>
                      </a:r>
                      <a:endParaRPr lang="tr-TR" sz="12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Calibri"/>
                          <a:ea typeface="Times New Roman"/>
                        </a:rPr>
                        <a:t>2A</a:t>
                      </a:r>
                      <a:endParaRPr lang="tr-TR" sz="1200">
                        <a:latin typeface="Times New Roman"/>
                        <a:ea typeface="Times New Roman"/>
                      </a:endParaRPr>
                    </a:p>
                  </a:txBody>
                  <a:tcPr marL="0" marR="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15000"/>
                        </a:lnSpc>
                        <a:spcAft>
                          <a:spcPts val="0"/>
                        </a:spcAft>
                      </a:pPr>
                      <a:r>
                        <a:rPr lang="tr-TR" sz="1200">
                          <a:latin typeface="Calibri"/>
                          <a:ea typeface="Times New Roman"/>
                          <a:cs typeface="Arial"/>
                        </a:rPr>
                        <a:t>LDA 0030h</a:t>
                      </a:r>
                      <a:endParaRPr lang="tr-TR" sz="1200">
                        <a:latin typeface="Times New Roman"/>
                        <a:ea typeface="Times New Roman"/>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44145">
                <a:tc>
                  <a:txBody>
                    <a:bodyPr/>
                    <a:lstStyle/>
                    <a:p>
                      <a:pPr algn="ctr">
                        <a:lnSpc>
                          <a:spcPct val="115000"/>
                        </a:lnSpc>
                        <a:spcAft>
                          <a:spcPts val="0"/>
                        </a:spcAft>
                      </a:pPr>
                      <a:r>
                        <a:rPr lang="tr-TR" sz="1200">
                          <a:solidFill>
                            <a:srgbClr val="000000"/>
                          </a:solidFill>
                          <a:latin typeface="Calibri"/>
                          <a:ea typeface="Times New Roman"/>
                        </a:rPr>
                        <a:t>0013</a:t>
                      </a:r>
                      <a:endParaRPr lang="tr-TR" sz="12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Calibri"/>
                          <a:ea typeface="Times New Roman"/>
                        </a:rPr>
                        <a:t>00</a:t>
                      </a:r>
                      <a:endParaRPr lang="tr-TR" sz="1200">
                        <a:latin typeface="Times New Roman"/>
                        <a:ea typeface="Times New Roman"/>
                      </a:endParaRPr>
                    </a:p>
                  </a:txBody>
                  <a:tcPr marL="0" marR="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tr-TR"/>
                    </a:p>
                  </a:txBody>
                  <a:tcPr/>
                </a:tc>
                <a:extLst>
                  <a:ext uri="{0D108BD9-81ED-4DB2-BD59-A6C34878D82A}">
                    <a16:rowId xmlns:a16="http://schemas.microsoft.com/office/drawing/2014/main" val="10020"/>
                  </a:ext>
                </a:extLst>
              </a:tr>
              <a:tr h="144145">
                <a:tc>
                  <a:txBody>
                    <a:bodyPr/>
                    <a:lstStyle/>
                    <a:p>
                      <a:pPr algn="ctr">
                        <a:lnSpc>
                          <a:spcPct val="115000"/>
                        </a:lnSpc>
                        <a:spcAft>
                          <a:spcPts val="0"/>
                        </a:spcAft>
                      </a:pPr>
                      <a:r>
                        <a:rPr lang="tr-TR" sz="1200">
                          <a:solidFill>
                            <a:srgbClr val="000000"/>
                          </a:solidFill>
                          <a:latin typeface="Calibri"/>
                          <a:ea typeface="Times New Roman"/>
                        </a:rPr>
                        <a:t>0014</a:t>
                      </a:r>
                      <a:endParaRPr lang="tr-TR" sz="12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dirty="0">
                          <a:solidFill>
                            <a:srgbClr val="000000"/>
                          </a:solidFill>
                          <a:latin typeface="Calibri"/>
                          <a:ea typeface="Times New Roman"/>
                        </a:rPr>
                        <a:t>30</a:t>
                      </a:r>
                      <a:endParaRPr lang="tr-TR" sz="1200" dirty="0">
                        <a:latin typeface="Times New Roman"/>
                        <a:ea typeface="Times New Roman"/>
                      </a:endParaRPr>
                    </a:p>
                  </a:txBody>
                  <a:tcPr marL="0" marR="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vMerge="1">
                  <a:txBody>
                    <a:bodyPr/>
                    <a:lstStyle/>
                    <a:p>
                      <a:endParaRPr lang="tr-TR"/>
                    </a:p>
                  </a:txBody>
                  <a:tcPr/>
                </a:tc>
                <a:extLst>
                  <a:ext uri="{0D108BD9-81ED-4DB2-BD59-A6C34878D82A}">
                    <a16:rowId xmlns:a16="http://schemas.microsoft.com/office/drawing/2014/main" val="10021"/>
                  </a:ext>
                </a:extLst>
              </a:tr>
            </a:tbl>
          </a:graphicData>
        </a:graphic>
      </p:graphicFrame>
      <p:graphicFrame>
        <p:nvGraphicFramePr>
          <p:cNvPr id="7" name="6 Tablo"/>
          <p:cNvGraphicFramePr>
            <a:graphicFrameLocks noGrp="1"/>
          </p:cNvGraphicFramePr>
          <p:nvPr/>
        </p:nvGraphicFramePr>
        <p:xfrm>
          <a:off x="4863755" y="955205"/>
          <a:ext cx="3074090" cy="5678424"/>
        </p:xfrm>
        <a:graphic>
          <a:graphicData uri="http://schemas.openxmlformats.org/drawingml/2006/table">
            <a:tbl>
              <a:tblPr/>
              <a:tblGrid>
                <a:gridCol w="768666">
                  <a:extLst>
                    <a:ext uri="{9D8B030D-6E8A-4147-A177-3AD203B41FA5}">
                      <a16:colId xmlns:a16="http://schemas.microsoft.com/office/drawing/2014/main" val="20000"/>
                    </a:ext>
                  </a:extLst>
                </a:gridCol>
                <a:gridCol w="951791">
                  <a:extLst>
                    <a:ext uri="{9D8B030D-6E8A-4147-A177-3AD203B41FA5}">
                      <a16:colId xmlns:a16="http://schemas.microsoft.com/office/drawing/2014/main" val="20001"/>
                    </a:ext>
                  </a:extLst>
                </a:gridCol>
                <a:gridCol w="1353633">
                  <a:extLst>
                    <a:ext uri="{9D8B030D-6E8A-4147-A177-3AD203B41FA5}">
                      <a16:colId xmlns:a16="http://schemas.microsoft.com/office/drawing/2014/main" val="20002"/>
                    </a:ext>
                  </a:extLst>
                </a:gridCol>
              </a:tblGrid>
              <a:tr h="150519">
                <a:tc>
                  <a:txBody>
                    <a:bodyPr/>
                    <a:lstStyle/>
                    <a:p>
                      <a:pPr algn="ctr">
                        <a:lnSpc>
                          <a:spcPct val="115000"/>
                        </a:lnSpc>
                        <a:spcAft>
                          <a:spcPts val="0"/>
                        </a:spcAft>
                      </a:pPr>
                      <a:r>
                        <a:rPr lang="tr-TR" sz="1200">
                          <a:solidFill>
                            <a:srgbClr val="000000"/>
                          </a:solidFill>
                          <a:latin typeface="Calibri"/>
                          <a:ea typeface="Times New Roman"/>
                        </a:rPr>
                        <a:t>0015</a:t>
                      </a:r>
                      <a:endParaRPr lang="tr-TR" sz="12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Calibri"/>
                          <a:ea typeface="Times New Roman"/>
                        </a:rPr>
                        <a:t>20</a:t>
                      </a:r>
                      <a:endParaRPr lang="tr-TR" sz="1200">
                        <a:latin typeface="Times New Roman"/>
                        <a:ea typeface="Times New Roman"/>
                      </a:endParaRPr>
                    </a:p>
                  </a:txBody>
                  <a:tcPr marL="0" marR="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15000"/>
                        </a:lnSpc>
                        <a:spcAft>
                          <a:spcPts val="0"/>
                        </a:spcAft>
                      </a:pPr>
                      <a:r>
                        <a:rPr lang="tr-TR" sz="1200" dirty="0">
                          <a:latin typeface="Calibri"/>
                          <a:ea typeface="Times New Roman"/>
                          <a:cs typeface="Arial"/>
                        </a:rPr>
                        <a:t>ADD 0032h</a:t>
                      </a:r>
                      <a:endParaRPr lang="tr-TR" sz="1200" dirty="0">
                        <a:latin typeface="Times New Roman"/>
                        <a:ea typeface="Times New Roman"/>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50519">
                <a:tc>
                  <a:txBody>
                    <a:bodyPr/>
                    <a:lstStyle/>
                    <a:p>
                      <a:pPr algn="ctr">
                        <a:lnSpc>
                          <a:spcPct val="115000"/>
                        </a:lnSpc>
                        <a:spcAft>
                          <a:spcPts val="0"/>
                        </a:spcAft>
                      </a:pPr>
                      <a:r>
                        <a:rPr lang="tr-TR" sz="1200">
                          <a:solidFill>
                            <a:srgbClr val="000000"/>
                          </a:solidFill>
                          <a:latin typeface="Calibri"/>
                          <a:ea typeface="Times New Roman"/>
                        </a:rPr>
                        <a:t>0016</a:t>
                      </a:r>
                      <a:endParaRPr lang="tr-TR" sz="12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Calibri"/>
                          <a:ea typeface="Times New Roman"/>
                        </a:rPr>
                        <a:t>00</a:t>
                      </a:r>
                      <a:endParaRPr lang="tr-TR" sz="1200">
                        <a:latin typeface="Times New Roman"/>
                        <a:ea typeface="Times New Roman"/>
                      </a:endParaRPr>
                    </a:p>
                  </a:txBody>
                  <a:tcPr marL="0" marR="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tr-TR"/>
                    </a:p>
                  </a:txBody>
                  <a:tcPr/>
                </a:tc>
                <a:extLst>
                  <a:ext uri="{0D108BD9-81ED-4DB2-BD59-A6C34878D82A}">
                    <a16:rowId xmlns:a16="http://schemas.microsoft.com/office/drawing/2014/main" val="10001"/>
                  </a:ext>
                </a:extLst>
              </a:tr>
              <a:tr h="150519">
                <a:tc>
                  <a:txBody>
                    <a:bodyPr/>
                    <a:lstStyle/>
                    <a:p>
                      <a:pPr algn="ctr">
                        <a:lnSpc>
                          <a:spcPct val="115000"/>
                        </a:lnSpc>
                        <a:spcAft>
                          <a:spcPts val="0"/>
                        </a:spcAft>
                      </a:pPr>
                      <a:r>
                        <a:rPr lang="tr-TR" sz="1200">
                          <a:solidFill>
                            <a:srgbClr val="000000"/>
                          </a:solidFill>
                          <a:latin typeface="Calibri"/>
                          <a:ea typeface="Times New Roman"/>
                        </a:rPr>
                        <a:t>0017</a:t>
                      </a:r>
                      <a:endParaRPr lang="tr-TR" sz="12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Calibri"/>
                          <a:ea typeface="Times New Roman"/>
                        </a:rPr>
                        <a:t>32</a:t>
                      </a:r>
                      <a:endParaRPr lang="tr-TR" sz="1200">
                        <a:latin typeface="Times New Roman"/>
                        <a:ea typeface="Times New Roman"/>
                      </a:endParaRPr>
                    </a:p>
                  </a:txBody>
                  <a:tcPr marL="0" marR="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vMerge="1">
                  <a:txBody>
                    <a:bodyPr/>
                    <a:lstStyle/>
                    <a:p>
                      <a:endParaRPr lang="tr-TR"/>
                    </a:p>
                  </a:txBody>
                  <a:tcPr/>
                </a:tc>
                <a:extLst>
                  <a:ext uri="{0D108BD9-81ED-4DB2-BD59-A6C34878D82A}">
                    <a16:rowId xmlns:a16="http://schemas.microsoft.com/office/drawing/2014/main" val="10002"/>
                  </a:ext>
                </a:extLst>
              </a:tr>
              <a:tr h="150519">
                <a:tc>
                  <a:txBody>
                    <a:bodyPr/>
                    <a:lstStyle/>
                    <a:p>
                      <a:pPr algn="ctr">
                        <a:lnSpc>
                          <a:spcPct val="115000"/>
                        </a:lnSpc>
                        <a:spcAft>
                          <a:spcPts val="0"/>
                        </a:spcAft>
                      </a:pPr>
                      <a:r>
                        <a:rPr lang="tr-TR" sz="1200">
                          <a:solidFill>
                            <a:srgbClr val="000000"/>
                          </a:solidFill>
                          <a:latin typeface="Calibri"/>
                          <a:ea typeface="Times New Roman"/>
                        </a:rPr>
                        <a:t>0018</a:t>
                      </a:r>
                      <a:endParaRPr lang="tr-TR" sz="12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Calibri"/>
                          <a:ea typeface="Times New Roman"/>
                        </a:rPr>
                        <a:t>A0</a:t>
                      </a:r>
                      <a:endParaRPr lang="tr-TR" sz="1200">
                        <a:latin typeface="Times New Roman"/>
                        <a:ea typeface="Times New Roman"/>
                      </a:endParaRPr>
                    </a:p>
                  </a:txBody>
                  <a:tcPr marL="0" marR="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15000"/>
                        </a:lnSpc>
                        <a:spcAft>
                          <a:spcPts val="0"/>
                        </a:spcAft>
                      </a:pPr>
                      <a:r>
                        <a:rPr lang="tr-TR" sz="1200" dirty="0">
                          <a:latin typeface="Calibri"/>
                          <a:ea typeface="Times New Roman"/>
                          <a:cs typeface="Arial"/>
                        </a:rPr>
                        <a:t>STA 0030h</a:t>
                      </a:r>
                      <a:endParaRPr lang="tr-TR" sz="1200" dirty="0">
                        <a:latin typeface="Times New Roman"/>
                        <a:ea typeface="Times New Roman"/>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50519">
                <a:tc>
                  <a:txBody>
                    <a:bodyPr/>
                    <a:lstStyle/>
                    <a:p>
                      <a:pPr algn="ctr">
                        <a:lnSpc>
                          <a:spcPct val="115000"/>
                        </a:lnSpc>
                        <a:spcAft>
                          <a:spcPts val="0"/>
                        </a:spcAft>
                      </a:pPr>
                      <a:r>
                        <a:rPr lang="tr-TR" sz="1200">
                          <a:solidFill>
                            <a:srgbClr val="000000"/>
                          </a:solidFill>
                          <a:latin typeface="Calibri"/>
                          <a:ea typeface="Times New Roman"/>
                        </a:rPr>
                        <a:t>0019</a:t>
                      </a:r>
                      <a:endParaRPr lang="tr-TR" sz="12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Calibri"/>
                          <a:ea typeface="Times New Roman"/>
                        </a:rPr>
                        <a:t>00</a:t>
                      </a:r>
                      <a:endParaRPr lang="tr-TR" sz="1200">
                        <a:latin typeface="Times New Roman"/>
                        <a:ea typeface="Times New Roman"/>
                      </a:endParaRPr>
                    </a:p>
                  </a:txBody>
                  <a:tcPr marL="0" marR="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tr-TR"/>
                    </a:p>
                  </a:txBody>
                  <a:tcPr/>
                </a:tc>
                <a:extLst>
                  <a:ext uri="{0D108BD9-81ED-4DB2-BD59-A6C34878D82A}">
                    <a16:rowId xmlns:a16="http://schemas.microsoft.com/office/drawing/2014/main" val="10004"/>
                  </a:ext>
                </a:extLst>
              </a:tr>
              <a:tr h="150519">
                <a:tc>
                  <a:txBody>
                    <a:bodyPr/>
                    <a:lstStyle/>
                    <a:p>
                      <a:pPr algn="ctr">
                        <a:lnSpc>
                          <a:spcPct val="115000"/>
                        </a:lnSpc>
                        <a:spcAft>
                          <a:spcPts val="0"/>
                        </a:spcAft>
                      </a:pPr>
                      <a:r>
                        <a:rPr lang="tr-TR" sz="1200">
                          <a:solidFill>
                            <a:srgbClr val="000000"/>
                          </a:solidFill>
                          <a:latin typeface="Calibri"/>
                          <a:ea typeface="Times New Roman"/>
                        </a:rPr>
                        <a:t>001A</a:t>
                      </a:r>
                      <a:endParaRPr lang="tr-TR" sz="12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Calibri"/>
                          <a:ea typeface="Times New Roman"/>
                        </a:rPr>
                        <a:t>30</a:t>
                      </a:r>
                      <a:endParaRPr lang="tr-TR" sz="1200">
                        <a:latin typeface="Times New Roman"/>
                        <a:ea typeface="Times New Roman"/>
                      </a:endParaRPr>
                    </a:p>
                  </a:txBody>
                  <a:tcPr marL="0" marR="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vMerge="1">
                  <a:txBody>
                    <a:bodyPr/>
                    <a:lstStyle/>
                    <a:p>
                      <a:endParaRPr lang="tr-TR"/>
                    </a:p>
                  </a:txBody>
                  <a:tcPr/>
                </a:tc>
                <a:extLst>
                  <a:ext uri="{0D108BD9-81ED-4DB2-BD59-A6C34878D82A}">
                    <a16:rowId xmlns:a16="http://schemas.microsoft.com/office/drawing/2014/main" val="10005"/>
                  </a:ext>
                </a:extLst>
              </a:tr>
              <a:tr h="150519">
                <a:tc>
                  <a:txBody>
                    <a:bodyPr/>
                    <a:lstStyle/>
                    <a:p>
                      <a:pPr algn="ctr">
                        <a:lnSpc>
                          <a:spcPct val="115000"/>
                        </a:lnSpc>
                        <a:spcAft>
                          <a:spcPts val="0"/>
                        </a:spcAft>
                      </a:pPr>
                      <a:r>
                        <a:rPr lang="tr-TR" sz="1200">
                          <a:solidFill>
                            <a:srgbClr val="000000"/>
                          </a:solidFill>
                          <a:latin typeface="Calibri"/>
                          <a:ea typeface="Times New Roman"/>
                        </a:rPr>
                        <a:t>001B</a:t>
                      </a:r>
                      <a:endParaRPr lang="tr-TR" sz="12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Calibri"/>
                          <a:ea typeface="Times New Roman"/>
                        </a:rPr>
                        <a:t>2A</a:t>
                      </a:r>
                      <a:endParaRPr lang="tr-TR" sz="1200">
                        <a:latin typeface="Times New Roman"/>
                        <a:ea typeface="Times New Roman"/>
                      </a:endParaRPr>
                    </a:p>
                  </a:txBody>
                  <a:tcPr marL="0" marR="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15000"/>
                        </a:lnSpc>
                        <a:spcAft>
                          <a:spcPts val="0"/>
                        </a:spcAft>
                      </a:pPr>
                      <a:r>
                        <a:rPr lang="tr-TR" sz="1200" dirty="0">
                          <a:latin typeface="Calibri"/>
                          <a:ea typeface="Times New Roman"/>
                          <a:cs typeface="Arial"/>
                        </a:rPr>
                        <a:t>LDA 0032h</a:t>
                      </a:r>
                      <a:endParaRPr lang="tr-TR" sz="1200" dirty="0">
                        <a:latin typeface="Times New Roman"/>
                        <a:ea typeface="Times New Roman"/>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50519">
                <a:tc>
                  <a:txBody>
                    <a:bodyPr/>
                    <a:lstStyle/>
                    <a:p>
                      <a:pPr algn="ctr">
                        <a:lnSpc>
                          <a:spcPct val="115000"/>
                        </a:lnSpc>
                        <a:spcAft>
                          <a:spcPts val="0"/>
                        </a:spcAft>
                      </a:pPr>
                      <a:r>
                        <a:rPr lang="tr-TR" sz="1200">
                          <a:solidFill>
                            <a:srgbClr val="000000"/>
                          </a:solidFill>
                          <a:latin typeface="Calibri"/>
                          <a:ea typeface="Times New Roman"/>
                        </a:rPr>
                        <a:t>001C</a:t>
                      </a:r>
                      <a:endParaRPr lang="tr-TR" sz="12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Calibri"/>
                          <a:ea typeface="Times New Roman"/>
                        </a:rPr>
                        <a:t>00</a:t>
                      </a:r>
                      <a:endParaRPr lang="tr-TR" sz="1200">
                        <a:latin typeface="Times New Roman"/>
                        <a:ea typeface="Times New Roman"/>
                      </a:endParaRPr>
                    </a:p>
                  </a:txBody>
                  <a:tcPr marL="0" marR="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tr-TR"/>
                    </a:p>
                  </a:txBody>
                  <a:tcPr/>
                </a:tc>
                <a:extLst>
                  <a:ext uri="{0D108BD9-81ED-4DB2-BD59-A6C34878D82A}">
                    <a16:rowId xmlns:a16="http://schemas.microsoft.com/office/drawing/2014/main" val="10007"/>
                  </a:ext>
                </a:extLst>
              </a:tr>
              <a:tr h="150519">
                <a:tc>
                  <a:txBody>
                    <a:bodyPr/>
                    <a:lstStyle/>
                    <a:p>
                      <a:pPr algn="ctr">
                        <a:lnSpc>
                          <a:spcPct val="115000"/>
                        </a:lnSpc>
                        <a:spcAft>
                          <a:spcPts val="0"/>
                        </a:spcAft>
                      </a:pPr>
                      <a:r>
                        <a:rPr lang="tr-TR" sz="1200">
                          <a:solidFill>
                            <a:srgbClr val="000000"/>
                          </a:solidFill>
                          <a:latin typeface="Calibri"/>
                          <a:ea typeface="Times New Roman"/>
                        </a:rPr>
                        <a:t>001D</a:t>
                      </a:r>
                      <a:endParaRPr lang="tr-TR" sz="12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Calibri"/>
                          <a:ea typeface="Times New Roman"/>
                        </a:rPr>
                        <a:t>32</a:t>
                      </a:r>
                      <a:endParaRPr lang="tr-TR" sz="1200">
                        <a:latin typeface="Times New Roman"/>
                        <a:ea typeface="Times New Roman"/>
                      </a:endParaRPr>
                    </a:p>
                  </a:txBody>
                  <a:tcPr marL="0" marR="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vMerge="1">
                  <a:txBody>
                    <a:bodyPr/>
                    <a:lstStyle/>
                    <a:p>
                      <a:endParaRPr lang="tr-TR"/>
                    </a:p>
                  </a:txBody>
                  <a:tcPr/>
                </a:tc>
                <a:extLst>
                  <a:ext uri="{0D108BD9-81ED-4DB2-BD59-A6C34878D82A}">
                    <a16:rowId xmlns:a16="http://schemas.microsoft.com/office/drawing/2014/main" val="10008"/>
                  </a:ext>
                </a:extLst>
              </a:tr>
              <a:tr h="150519">
                <a:tc>
                  <a:txBody>
                    <a:bodyPr/>
                    <a:lstStyle/>
                    <a:p>
                      <a:pPr algn="ctr">
                        <a:lnSpc>
                          <a:spcPct val="115000"/>
                        </a:lnSpc>
                        <a:spcAft>
                          <a:spcPts val="0"/>
                        </a:spcAft>
                      </a:pPr>
                      <a:r>
                        <a:rPr lang="tr-TR" sz="1200">
                          <a:solidFill>
                            <a:srgbClr val="000000"/>
                          </a:solidFill>
                          <a:latin typeface="Calibri"/>
                          <a:ea typeface="Times New Roman"/>
                        </a:rPr>
                        <a:t>001E</a:t>
                      </a:r>
                      <a:endParaRPr lang="tr-TR" sz="12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Calibri"/>
                          <a:ea typeface="Times New Roman"/>
                        </a:rPr>
                        <a:t>2E</a:t>
                      </a:r>
                      <a:endParaRPr lang="tr-TR" sz="1200">
                        <a:latin typeface="Times New Roman"/>
                        <a:ea typeface="Times New Roman"/>
                      </a:endParaRPr>
                    </a:p>
                  </a:txBody>
                  <a:tcPr marL="0" marR="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15000"/>
                        </a:lnSpc>
                        <a:spcAft>
                          <a:spcPts val="0"/>
                        </a:spcAft>
                      </a:pPr>
                      <a:r>
                        <a:rPr lang="tr-TR" sz="1200" dirty="0">
                          <a:latin typeface="Calibri"/>
                          <a:ea typeface="Times New Roman"/>
                          <a:cs typeface="Arial"/>
                        </a:rPr>
                        <a:t>SUB 0034h</a:t>
                      </a:r>
                      <a:endParaRPr lang="tr-TR" sz="1200" dirty="0">
                        <a:latin typeface="Times New Roman"/>
                        <a:ea typeface="Times New Roman"/>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50519">
                <a:tc>
                  <a:txBody>
                    <a:bodyPr/>
                    <a:lstStyle/>
                    <a:p>
                      <a:pPr algn="ctr">
                        <a:lnSpc>
                          <a:spcPct val="115000"/>
                        </a:lnSpc>
                        <a:spcAft>
                          <a:spcPts val="0"/>
                        </a:spcAft>
                      </a:pPr>
                      <a:r>
                        <a:rPr lang="tr-TR" sz="1200">
                          <a:solidFill>
                            <a:srgbClr val="000000"/>
                          </a:solidFill>
                          <a:latin typeface="Calibri"/>
                          <a:ea typeface="Times New Roman"/>
                        </a:rPr>
                        <a:t>001F</a:t>
                      </a:r>
                      <a:endParaRPr lang="tr-TR" sz="12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Calibri"/>
                          <a:ea typeface="Times New Roman"/>
                        </a:rPr>
                        <a:t>00</a:t>
                      </a:r>
                      <a:endParaRPr lang="tr-TR" sz="1200">
                        <a:latin typeface="Times New Roman"/>
                        <a:ea typeface="Times New Roman"/>
                      </a:endParaRPr>
                    </a:p>
                  </a:txBody>
                  <a:tcPr marL="0" marR="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tr-TR"/>
                    </a:p>
                  </a:txBody>
                  <a:tcPr/>
                </a:tc>
                <a:extLst>
                  <a:ext uri="{0D108BD9-81ED-4DB2-BD59-A6C34878D82A}">
                    <a16:rowId xmlns:a16="http://schemas.microsoft.com/office/drawing/2014/main" val="10010"/>
                  </a:ext>
                </a:extLst>
              </a:tr>
              <a:tr h="150519">
                <a:tc>
                  <a:txBody>
                    <a:bodyPr/>
                    <a:lstStyle/>
                    <a:p>
                      <a:pPr algn="ctr">
                        <a:lnSpc>
                          <a:spcPct val="115000"/>
                        </a:lnSpc>
                        <a:spcAft>
                          <a:spcPts val="0"/>
                        </a:spcAft>
                      </a:pPr>
                      <a:r>
                        <a:rPr lang="tr-TR" sz="1200">
                          <a:solidFill>
                            <a:srgbClr val="000000"/>
                          </a:solidFill>
                          <a:latin typeface="Calibri"/>
                          <a:ea typeface="Times New Roman"/>
                        </a:rPr>
                        <a:t>0020</a:t>
                      </a:r>
                      <a:endParaRPr lang="tr-TR" sz="12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Calibri"/>
                          <a:ea typeface="Times New Roman"/>
                        </a:rPr>
                        <a:t>34</a:t>
                      </a:r>
                      <a:endParaRPr lang="tr-TR" sz="1200">
                        <a:latin typeface="Times New Roman"/>
                        <a:ea typeface="Times New Roman"/>
                      </a:endParaRPr>
                    </a:p>
                  </a:txBody>
                  <a:tcPr marL="0" marR="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vMerge="1">
                  <a:txBody>
                    <a:bodyPr/>
                    <a:lstStyle/>
                    <a:p>
                      <a:endParaRPr lang="tr-TR"/>
                    </a:p>
                  </a:txBody>
                  <a:tcPr/>
                </a:tc>
                <a:extLst>
                  <a:ext uri="{0D108BD9-81ED-4DB2-BD59-A6C34878D82A}">
                    <a16:rowId xmlns:a16="http://schemas.microsoft.com/office/drawing/2014/main" val="10011"/>
                  </a:ext>
                </a:extLst>
              </a:tr>
              <a:tr h="150519">
                <a:tc>
                  <a:txBody>
                    <a:bodyPr/>
                    <a:lstStyle/>
                    <a:p>
                      <a:pPr algn="ctr">
                        <a:lnSpc>
                          <a:spcPct val="115000"/>
                        </a:lnSpc>
                        <a:spcAft>
                          <a:spcPts val="0"/>
                        </a:spcAft>
                      </a:pPr>
                      <a:r>
                        <a:rPr lang="tr-TR" sz="1200">
                          <a:solidFill>
                            <a:srgbClr val="000000"/>
                          </a:solidFill>
                          <a:latin typeface="Calibri"/>
                          <a:ea typeface="Times New Roman"/>
                        </a:rPr>
                        <a:t>0021</a:t>
                      </a:r>
                      <a:endParaRPr lang="tr-TR" sz="12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Calibri"/>
                          <a:ea typeface="Times New Roman"/>
                        </a:rPr>
                        <a:t>53</a:t>
                      </a:r>
                      <a:endParaRPr lang="tr-TR" sz="1200">
                        <a:latin typeface="Times New Roman"/>
                        <a:ea typeface="Times New Roman"/>
                      </a:endParaRPr>
                    </a:p>
                  </a:txBody>
                  <a:tcPr marL="0" marR="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5000"/>
                        </a:lnSpc>
                        <a:spcAft>
                          <a:spcPts val="0"/>
                        </a:spcAft>
                      </a:pPr>
                      <a:r>
                        <a:rPr lang="tr-TR" sz="1200" dirty="0">
                          <a:latin typeface="Calibri"/>
                          <a:ea typeface="Times New Roman"/>
                          <a:cs typeface="Arial"/>
                        </a:rPr>
                        <a:t>BZR ~09h</a:t>
                      </a:r>
                      <a:endParaRPr lang="tr-TR" sz="1200" dirty="0">
                        <a:latin typeface="Times New Roman"/>
                        <a:ea typeface="Times New Roman"/>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50519">
                <a:tc>
                  <a:txBody>
                    <a:bodyPr/>
                    <a:lstStyle/>
                    <a:p>
                      <a:pPr algn="ctr">
                        <a:lnSpc>
                          <a:spcPct val="115000"/>
                        </a:lnSpc>
                        <a:spcAft>
                          <a:spcPts val="0"/>
                        </a:spcAft>
                      </a:pPr>
                      <a:r>
                        <a:rPr lang="tr-TR" sz="1200">
                          <a:solidFill>
                            <a:srgbClr val="000000"/>
                          </a:solidFill>
                          <a:latin typeface="Calibri"/>
                          <a:ea typeface="Times New Roman"/>
                        </a:rPr>
                        <a:t>0022</a:t>
                      </a:r>
                      <a:endParaRPr lang="tr-TR" sz="12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Calibri"/>
                          <a:ea typeface="Times New Roman"/>
                        </a:rPr>
                        <a:t>09</a:t>
                      </a:r>
                      <a:endParaRPr lang="tr-TR" sz="1200">
                        <a:latin typeface="Times New Roman"/>
                        <a:ea typeface="Times New Roman"/>
                      </a:endParaRPr>
                    </a:p>
                  </a:txBody>
                  <a:tcPr marL="0" marR="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vMerge="1">
                  <a:txBody>
                    <a:bodyPr/>
                    <a:lstStyle/>
                    <a:p>
                      <a:endParaRPr lang="tr-TR"/>
                    </a:p>
                  </a:txBody>
                  <a:tcPr/>
                </a:tc>
                <a:extLst>
                  <a:ext uri="{0D108BD9-81ED-4DB2-BD59-A6C34878D82A}">
                    <a16:rowId xmlns:a16="http://schemas.microsoft.com/office/drawing/2014/main" val="10013"/>
                  </a:ext>
                </a:extLst>
              </a:tr>
              <a:tr h="150519">
                <a:tc>
                  <a:txBody>
                    <a:bodyPr/>
                    <a:lstStyle/>
                    <a:p>
                      <a:pPr algn="ctr">
                        <a:lnSpc>
                          <a:spcPct val="115000"/>
                        </a:lnSpc>
                        <a:spcAft>
                          <a:spcPts val="0"/>
                        </a:spcAft>
                      </a:pPr>
                      <a:r>
                        <a:rPr lang="tr-TR" sz="1200">
                          <a:solidFill>
                            <a:srgbClr val="000000"/>
                          </a:solidFill>
                          <a:latin typeface="Calibri"/>
                          <a:ea typeface="Times New Roman"/>
                        </a:rPr>
                        <a:t>0023</a:t>
                      </a:r>
                      <a:endParaRPr lang="tr-TR" sz="12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Calibri"/>
                          <a:ea typeface="Times New Roman"/>
                        </a:rPr>
                        <a:t>2A</a:t>
                      </a:r>
                      <a:endParaRPr lang="tr-TR" sz="1200">
                        <a:latin typeface="Times New Roman"/>
                        <a:ea typeface="Times New Roman"/>
                      </a:endParaRPr>
                    </a:p>
                  </a:txBody>
                  <a:tcPr marL="0" marR="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15000"/>
                        </a:lnSpc>
                        <a:spcAft>
                          <a:spcPts val="0"/>
                        </a:spcAft>
                      </a:pPr>
                      <a:r>
                        <a:rPr lang="tr-TR" sz="1200" dirty="0">
                          <a:latin typeface="Calibri"/>
                          <a:ea typeface="Times New Roman"/>
                          <a:cs typeface="Arial"/>
                        </a:rPr>
                        <a:t>LDA 0032h</a:t>
                      </a:r>
                      <a:endParaRPr lang="tr-TR" sz="1200" dirty="0">
                        <a:latin typeface="Times New Roman"/>
                        <a:ea typeface="Times New Roman"/>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50519">
                <a:tc>
                  <a:txBody>
                    <a:bodyPr/>
                    <a:lstStyle/>
                    <a:p>
                      <a:pPr algn="ctr">
                        <a:lnSpc>
                          <a:spcPct val="115000"/>
                        </a:lnSpc>
                        <a:spcAft>
                          <a:spcPts val="0"/>
                        </a:spcAft>
                      </a:pPr>
                      <a:r>
                        <a:rPr lang="tr-TR" sz="1200">
                          <a:solidFill>
                            <a:srgbClr val="000000"/>
                          </a:solidFill>
                          <a:latin typeface="Calibri"/>
                          <a:ea typeface="Times New Roman"/>
                        </a:rPr>
                        <a:t>0024</a:t>
                      </a:r>
                      <a:endParaRPr lang="tr-TR" sz="12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Calibri"/>
                          <a:ea typeface="Times New Roman"/>
                        </a:rPr>
                        <a:t>00</a:t>
                      </a:r>
                      <a:endParaRPr lang="tr-TR" sz="1200">
                        <a:latin typeface="Times New Roman"/>
                        <a:ea typeface="Times New Roman"/>
                      </a:endParaRPr>
                    </a:p>
                  </a:txBody>
                  <a:tcPr marL="0" marR="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tr-TR"/>
                    </a:p>
                  </a:txBody>
                  <a:tcPr/>
                </a:tc>
                <a:extLst>
                  <a:ext uri="{0D108BD9-81ED-4DB2-BD59-A6C34878D82A}">
                    <a16:rowId xmlns:a16="http://schemas.microsoft.com/office/drawing/2014/main" val="10015"/>
                  </a:ext>
                </a:extLst>
              </a:tr>
              <a:tr h="150519">
                <a:tc>
                  <a:txBody>
                    <a:bodyPr/>
                    <a:lstStyle/>
                    <a:p>
                      <a:pPr algn="ctr">
                        <a:lnSpc>
                          <a:spcPct val="115000"/>
                        </a:lnSpc>
                        <a:spcAft>
                          <a:spcPts val="0"/>
                        </a:spcAft>
                      </a:pPr>
                      <a:r>
                        <a:rPr lang="tr-TR" sz="1200">
                          <a:solidFill>
                            <a:srgbClr val="000000"/>
                          </a:solidFill>
                          <a:latin typeface="Calibri"/>
                          <a:ea typeface="Times New Roman"/>
                        </a:rPr>
                        <a:t>0025</a:t>
                      </a:r>
                      <a:endParaRPr lang="tr-TR" sz="12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Calibri"/>
                          <a:ea typeface="Times New Roman"/>
                        </a:rPr>
                        <a:t>32</a:t>
                      </a:r>
                      <a:endParaRPr lang="tr-TR" sz="1200">
                        <a:latin typeface="Times New Roman"/>
                        <a:ea typeface="Times New Roman"/>
                      </a:endParaRPr>
                    </a:p>
                  </a:txBody>
                  <a:tcPr marL="0" marR="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vMerge="1">
                  <a:txBody>
                    <a:bodyPr/>
                    <a:lstStyle/>
                    <a:p>
                      <a:endParaRPr lang="tr-TR"/>
                    </a:p>
                  </a:txBody>
                  <a:tcPr/>
                </a:tc>
                <a:extLst>
                  <a:ext uri="{0D108BD9-81ED-4DB2-BD59-A6C34878D82A}">
                    <a16:rowId xmlns:a16="http://schemas.microsoft.com/office/drawing/2014/main" val="10016"/>
                  </a:ext>
                </a:extLst>
              </a:tr>
              <a:tr h="150519">
                <a:tc>
                  <a:txBody>
                    <a:bodyPr/>
                    <a:lstStyle/>
                    <a:p>
                      <a:pPr algn="ctr">
                        <a:lnSpc>
                          <a:spcPct val="115000"/>
                        </a:lnSpc>
                        <a:spcAft>
                          <a:spcPts val="0"/>
                        </a:spcAft>
                      </a:pPr>
                      <a:r>
                        <a:rPr lang="tr-TR" sz="1200">
                          <a:solidFill>
                            <a:srgbClr val="000000"/>
                          </a:solidFill>
                          <a:latin typeface="Calibri"/>
                          <a:ea typeface="Times New Roman"/>
                        </a:rPr>
                        <a:t>0026</a:t>
                      </a:r>
                      <a:endParaRPr lang="tr-TR" sz="12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Calibri"/>
                          <a:ea typeface="Times New Roman"/>
                        </a:rPr>
                        <a:t>03</a:t>
                      </a:r>
                      <a:endParaRPr lang="tr-TR" sz="1200">
                        <a:latin typeface="Times New Roman"/>
                        <a:ea typeface="Times New Roman"/>
                      </a:endParaRPr>
                    </a:p>
                  </a:txBody>
                  <a:tcPr marL="0" marR="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dirty="0">
                          <a:latin typeface="Calibri"/>
                          <a:ea typeface="Times New Roman"/>
                          <a:cs typeface="Arial"/>
                        </a:rPr>
                        <a:t>INCR</a:t>
                      </a:r>
                      <a:endParaRPr lang="tr-TR" sz="1200" dirty="0">
                        <a:latin typeface="Times New Roman"/>
                        <a:ea typeface="Times New Roman"/>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50519">
                <a:tc>
                  <a:txBody>
                    <a:bodyPr/>
                    <a:lstStyle/>
                    <a:p>
                      <a:pPr algn="ctr">
                        <a:lnSpc>
                          <a:spcPct val="115000"/>
                        </a:lnSpc>
                        <a:spcAft>
                          <a:spcPts val="0"/>
                        </a:spcAft>
                      </a:pPr>
                      <a:r>
                        <a:rPr lang="tr-TR" sz="1200">
                          <a:solidFill>
                            <a:srgbClr val="000000"/>
                          </a:solidFill>
                          <a:latin typeface="Calibri"/>
                          <a:ea typeface="Times New Roman"/>
                        </a:rPr>
                        <a:t>0027</a:t>
                      </a:r>
                      <a:endParaRPr lang="tr-TR" sz="12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Calibri"/>
                          <a:ea typeface="Times New Roman"/>
                        </a:rPr>
                        <a:t>A0</a:t>
                      </a:r>
                      <a:endParaRPr lang="tr-TR" sz="1200">
                        <a:latin typeface="Times New Roman"/>
                        <a:ea typeface="Times New Roman"/>
                      </a:endParaRPr>
                    </a:p>
                  </a:txBody>
                  <a:tcPr marL="0" marR="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15000"/>
                        </a:lnSpc>
                        <a:spcAft>
                          <a:spcPts val="0"/>
                        </a:spcAft>
                      </a:pPr>
                      <a:r>
                        <a:rPr lang="tr-TR" sz="1200" dirty="0">
                          <a:latin typeface="Calibri"/>
                          <a:ea typeface="Times New Roman"/>
                          <a:cs typeface="Arial"/>
                        </a:rPr>
                        <a:t>STA 0032h</a:t>
                      </a:r>
                      <a:endParaRPr lang="tr-TR" sz="1200" dirty="0">
                        <a:latin typeface="Times New Roman"/>
                        <a:ea typeface="Times New Roman"/>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50519">
                <a:tc>
                  <a:txBody>
                    <a:bodyPr/>
                    <a:lstStyle/>
                    <a:p>
                      <a:pPr algn="ctr">
                        <a:lnSpc>
                          <a:spcPct val="115000"/>
                        </a:lnSpc>
                        <a:spcAft>
                          <a:spcPts val="0"/>
                        </a:spcAft>
                      </a:pPr>
                      <a:r>
                        <a:rPr lang="tr-TR" sz="1200">
                          <a:solidFill>
                            <a:srgbClr val="000000"/>
                          </a:solidFill>
                          <a:latin typeface="Calibri"/>
                          <a:ea typeface="Times New Roman"/>
                        </a:rPr>
                        <a:t>0028</a:t>
                      </a:r>
                      <a:endParaRPr lang="tr-TR" sz="12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Calibri"/>
                          <a:ea typeface="Times New Roman"/>
                        </a:rPr>
                        <a:t>00</a:t>
                      </a:r>
                      <a:endParaRPr lang="tr-TR" sz="1200">
                        <a:latin typeface="Times New Roman"/>
                        <a:ea typeface="Times New Roman"/>
                      </a:endParaRPr>
                    </a:p>
                  </a:txBody>
                  <a:tcPr marL="0" marR="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tr-TR"/>
                    </a:p>
                  </a:txBody>
                  <a:tcPr/>
                </a:tc>
                <a:extLst>
                  <a:ext uri="{0D108BD9-81ED-4DB2-BD59-A6C34878D82A}">
                    <a16:rowId xmlns:a16="http://schemas.microsoft.com/office/drawing/2014/main" val="10019"/>
                  </a:ext>
                </a:extLst>
              </a:tr>
              <a:tr h="150519">
                <a:tc>
                  <a:txBody>
                    <a:bodyPr/>
                    <a:lstStyle/>
                    <a:p>
                      <a:pPr algn="ctr">
                        <a:lnSpc>
                          <a:spcPct val="115000"/>
                        </a:lnSpc>
                        <a:spcAft>
                          <a:spcPts val="0"/>
                        </a:spcAft>
                      </a:pPr>
                      <a:r>
                        <a:rPr lang="tr-TR" sz="1200">
                          <a:solidFill>
                            <a:srgbClr val="000000"/>
                          </a:solidFill>
                          <a:latin typeface="Calibri"/>
                          <a:ea typeface="Times New Roman"/>
                        </a:rPr>
                        <a:t>0029</a:t>
                      </a:r>
                      <a:endParaRPr lang="tr-TR" sz="12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Calibri"/>
                          <a:ea typeface="Times New Roman"/>
                        </a:rPr>
                        <a:t>32</a:t>
                      </a:r>
                      <a:endParaRPr lang="tr-TR" sz="1200">
                        <a:latin typeface="Times New Roman"/>
                        <a:ea typeface="Times New Roman"/>
                      </a:endParaRPr>
                    </a:p>
                  </a:txBody>
                  <a:tcPr marL="0" marR="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vMerge="1">
                  <a:txBody>
                    <a:bodyPr/>
                    <a:lstStyle/>
                    <a:p>
                      <a:endParaRPr lang="tr-TR"/>
                    </a:p>
                  </a:txBody>
                  <a:tcPr/>
                </a:tc>
                <a:extLst>
                  <a:ext uri="{0D108BD9-81ED-4DB2-BD59-A6C34878D82A}">
                    <a16:rowId xmlns:a16="http://schemas.microsoft.com/office/drawing/2014/main" val="10020"/>
                  </a:ext>
                </a:extLst>
              </a:tr>
              <a:tr h="150519">
                <a:tc>
                  <a:txBody>
                    <a:bodyPr/>
                    <a:lstStyle/>
                    <a:p>
                      <a:pPr algn="ctr">
                        <a:lnSpc>
                          <a:spcPct val="115000"/>
                        </a:lnSpc>
                        <a:spcAft>
                          <a:spcPts val="0"/>
                        </a:spcAft>
                      </a:pPr>
                      <a:r>
                        <a:rPr lang="tr-TR" sz="1200">
                          <a:solidFill>
                            <a:srgbClr val="000000"/>
                          </a:solidFill>
                          <a:latin typeface="Calibri"/>
                          <a:ea typeface="Times New Roman"/>
                        </a:rPr>
                        <a:t>002A</a:t>
                      </a:r>
                      <a:endParaRPr lang="tr-TR" sz="12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Calibri"/>
                          <a:ea typeface="Times New Roman"/>
                        </a:rPr>
                        <a:t>50</a:t>
                      </a:r>
                      <a:endParaRPr lang="tr-TR" sz="1200">
                        <a:latin typeface="Times New Roman"/>
                        <a:ea typeface="Times New Roman"/>
                      </a:endParaRPr>
                    </a:p>
                  </a:txBody>
                  <a:tcPr marL="0" marR="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5000"/>
                        </a:lnSpc>
                        <a:spcAft>
                          <a:spcPts val="0"/>
                        </a:spcAft>
                      </a:pPr>
                      <a:r>
                        <a:rPr lang="tr-TR" sz="1200" dirty="0">
                          <a:latin typeface="Calibri"/>
                          <a:ea typeface="Times New Roman"/>
                          <a:cs typeface="Arial"/>
                        </a:rPr>
                        <a:t>BRA ~E6h</a:t>
                      </a:r>
                      <a:endParaRPr lang="tr-TR" sz="1200" dirty="0">
                        <a:latin typeface="Times New Roman"/>
                        <a:ea typeface="Times New Roman"/>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50519">
                <a:tc>
                  <a:txBody>
                    <a:bodyPr/>
                    <a:lstStyle/>
                    <a:p>
                      <a:pPr algn="ctr">
                        <a:lnSpc>
                          <a:spcPct val="115000"/>
                        </a:lnSpc>
                        <a:spcAft>
                          <a:spcPts val="0"/>
                        </a:spcAft>
                      </a:pPr>
                      <a:r>
                        <a:rPr lang="tr-TR" sz="1200">
                          <a:solidFill>
                            <a:srgbClr val="000000"/>
                          </a:solidFill>
                          <a:latin typeface="Calibri"/>
                          <a:ea typeface="Times New Roman"/>
                        </a:rPr>
                        <a:t>002B</a:t>
                      </a:r>
                      <a:endParaRPr lang="tr-TR" sz="12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Calibri"/>
                          <a:ea typeface="Times New Roman"/>
                        </a:rPr>
                        <a:t>E6</a:t>
                      </a:r>
                      <a:endParaRPr lang="tr-TR" sz="1200">
                        <a:latin typeface="Times New Roman"/>
                        <a:ea typeface="Times New Roman"/>
                      </a:endParaRPr>
                    </a:p>
                  </a:txBody>
                  <a:tcPr marL="0" marR="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vMerge="1">
                  <a:txBody>
                    <a:bodyPr/>
                    <a:lstStyle/>
                    <a:p>
                      <a:endParaRPr lang="tr-TR"/>
                    </a:p>
                  </a:txBody>
                  <a:tcPr/>
                </a:tc>
                <a:extLst>
                  <a:ext uri="{0D108BD9-81ED-4DB2-BD59-A6C34878D82A}">
                    <a16:rowId xmlns:a16="http://schemas.microsoft.com/office/drawing/2014/main" val="10022"/>
                  </a:ext>
                </a:extLst>
              </a:tr>
              <a:tr h="150519">
                <a:tc>
                  <a:txBody>
                    <a:bodyPr/>
                    <a:lstStyle/>
                    <a:p>
                      <a:pPr algn="ctr">
                        <a:lnSpc>
                          <a:spcPct val="115000"/>
                        </a:lnSpc>
                        <a:spcAft>
                          <a:spcPts val="0"/>
                        </a:spcAft>
                      </a:pPr>
                      <a:r>
                        <a:rPr lang="tr-TR" sz="1200">
                          <a:solidFill>
                            <a:srgbClr val="000000"/>
                          </a:solidFill>
                          <a:latin typeface="Calibri"/>
                          <a:ea typeface="Times New Roman"/>
                        </a:rPr>
                        <a:t>002C</a:t>
                      </a:r>
                      <a:endParaRPr lang="tr-TR" sz="12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Calibri"/>
                          <a:ea typeface="Times New Roman"/>
                        </a:rPr>
                        <a:t>2A</a:t>
                      </a:r>
                      <a:endParaRPr lang="tr-TR" sz="1200">
                        <a:latin typeface="Times New Roman"/>
                        <a:ea typeface="Times New Roman"/>
                      </a:endParaRPr>
                    </a:p>
                  </a:txBody>
                  <a:tcPr marL="0" marR="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15000"/>
                        </a:lnSpc>
                        <a:spcAft>
                          <a:spcPts val="0"/>
                        </a:spcAft>
                      </a:pPr>
                      <a:r>
                        <a:rPr lang="tr-TR" sz="1200" dirty="0">
                          <a:latin typeface="Calibri"/>
                          <a:ea typeface="Times New Roman"/>
                          <a:cs typeface="Arial"/>
                        </a:rPr>
                        <a:t>LDA 0030h</a:t>
                      </a:r>
                      <a:endParaRPr lang="tr-TR" sz="1200" dirty="0">
                        <a:latin typeface="Times New Roman"/>
                        <a:ea typeface="Times New Roman"/>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50519">
                <a:tc>
                  <a:txBody>
                    <a:bodyPr/>
                    <a:lstStyle/>
                    <a:p>
                      <a:pPr algn="ctr">
                        <a:lnSpc>
                          <a:spcPct val="115000"/>
                        </a:lnSpc>
                        <a:spcAft>
                          <a:spcPts val="0"/>
                        </a:spcAft>
                      </a:pPr>
                      <a:r>
                        <a:rPr lang="tr-TR" sz="1200">
                          <a:solidFill>
                            <a:srgbClr val="000000"/>
                          </a:solidFill>
                          <a:latin typeface="Calibri"/>
                          <a:ea typeface="Times New Roman"/>
                        </a:rPr>
                        <a:t>002D</a:t>
                      </a:r>
                      <a:endParaRPr lang="tr-TR" sz="12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Calibri"/>
                          <a:ea typeface="Times New Roman"/>
                        </a:rPr>
                        <a:t>00</a:t>
                      </a:r>
                      <a:endParaRPr lang="tr-TR" sz="1200">
                        <a:latin typeface="Times New Roman"/>
                        <a:ea typeface="Times New Roman"/>
                      </a:endParaRPr>
                    </a:p>
                  </a:txBody>
                  <a:tcPr marL="0" marR="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tr-TR"/>
                    </a:p>
                  </a:txBody>
                  <a:tcPr/>
                </a:tc>
                <a:extLst>
                  <a:ext uri="{0D108BD9-81ED-4DB2-BD59-A6C34878D82A}">
                    <a16:rowId xmlns:a16="http://schemas.microsoft.com/office/drawing/2014/main" val="10024"/>
                  </a:ext>
                </a:extLst>
              </a:tr>
              <a:tr h="150519">
                <a:tc>
                  <a:txBody>
                    <a:bodyPr/>
                    <a:lstStyle/>
                    <a:p>
                      <a:pPr algn="ctr">
                        <a:lnSpc>
                          <a:spcPct val="115000"/>
                        </a:lnSpc>
                        <a:spcAft>
                          <a:spcPts val="0"/>
                        </a:spcAft>
                      </a:pPr>
                      <a:r>
                        <a:rPr lang="tr-TR" sz="1200">
                          <a:solidFill>
                            <a:srgbClr val="000000"/>
                          </a:solidFill>
                          <a:latin typeface="Calibri"/>
                          <a:ea typeface="Times New Roman"/>
                        </a:rPr>
                        <a:t>002E</a:t>
                      </a:r>
                      <a:endParaRPr lang="tr-TR" sz="12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Calibri"/>
                          <a:ea typeface="Times New Roman"/>
                        </a:rPr>
                        <a:t>30</a:t>
                      </a:r>
                      <a:endParaRPr lang="tr-TR" sz="1200">
                        <a:latin typeface="Times New Roman"/>
                        <a:ea typeface="Times New Roman"/>
                      </a:endParaRPr>
                    </a:p>
                  </a:txBody>
                  <a:tcPr marL="0" marR="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vMerge="1">
                  <a:txBody>
                    <a:bodyPr/>
                    <a:lstStyle/>
                    <a:p>
                      <a:endParaRPr lang="tr-TR"/>
                    </a:p>
                  </a:txBody>
                  <a:tcPr/>
                </a:tc>
                <a:extLst>
                  <a:ext uri="{0D108BD9-81ED-4DB2-BD59-A6C34878D82A}">
                    <a16:rowId xmlns:a16="http://schemas.microsoft.com/office/drawing/2014/main" val="10025"/>
                  </a:ext>
                </a:extLst>
              </a:tr>
              <a:tr h="150519">
                <a:tc>
                  <a:txBody>
                    <a:bodyPr/>
                    <a:lstStyle/>
                    <a:p>
                      <a:pPr algn="ctr">
                        <a:lnSpc>
                          <a:spcPct val="115000"/>
                        </a:lnSpc>
                        <a:spcAft>
                          <a:spcPts val="0"/>
                        </a:spcAft>
                      </a:pPr>
                      <a:r>
                        <a:rPr lang="tr-TR" sz="1200">
                          <a:solidFill>
                            <a:srgbClr val="000000"/>
                          </a:solidFill>
                          <a:latin typeface="Calibri"/>
                          <a:ea typeface="Times New Roman"/>
                        </a:rPr>
                        <a:t>002F</a:t>
                      </a:r>
                      <a:endParaRPr lang="tr-TR" sz="12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Calibri"/>
                          <a:ea typeface="Times New Roman"/>
                        </a:rPr>
                        <a:t>0E</a:t>
                      </a:r>
                      <a:endParaRPr lang="tr-TR" sz="1200">
                        <a:latin typeface="Times New Roman"/>
                        <a:ea typeface="Times New Roman"/>
                      </a:endParaRPr>
                    </a:p>
                  </a:txBody>
                  <a:tcPr marL="0" marR="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200" b="1" dirty="0">
                          <a:solidFill>
                            <a:srgbClr val="000000"/>
                          </a:solidFill>
                          <a:latin typeface="Calibri"/>
                          <a:ea typeface="Times New Roman"/>
                        </a:rPr>
                        <a:t>HLT</a:t>
                      </a:r>
                      <a:endParaRPr lang="tr-TR" sz="1200" dirty="0">
                        <a:latin typeface="Times New Roman"/>
                        <a:ea typeface="Times New Roman"/>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6"/>
                  </a:ext>
                </a:extLst>
              </a:tr>
            </a:tbl>
          </a:graphicData>
        </a:graphic>
      </p:graphicFrame>
      <p:cxnSp>
        <p:nvCxnSpPr>
          <p:cNvPr id="15" name="14 Düz Bağlayıcı"/>
          <p:cNvCxnSpPr/>
          <p:nvPr/>
        </p:nvCxnSpPr>
        <p:spPr bwMode="auto">
          <a:xfrm rot="5400000">
            <a:off x="2012868" y="3509158"/>
            <a:ext cx="497576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18 Düz Ok Bağlayıcısı"/>
          <p:cNvCxnSpPr/>
          <p:nvPr/>
        </p:nvCxnSpPr>
        <p:spPr bwMode="auto">
          <a:xfrm>
            <a:off x="4512623" y="1021278"/>
            <a:ext cx="35626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1" name="20 Düz Bağlayıcı"/>
          <p:cNvCxnSpPr/>
          <p:nvPr/>
        </p:nvCxnSpPr>
        <p:spPr bwMode="auto">
          <a:xfrm rot="10800000">
            <a:off x="914401" y="5997039"/>
            <a:ext cx="357447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22 Düz Bağlayıcı"/>
          <p:cNvCxnSpPr/>
          <p:nvPr/>
        </p:nvCxnSpPr>
        <p:spPr bwMode="auto">
          <a:xfrm rot="16200000" flipV="1">
            <a:off x="813460" y="5896099"/>
            <a:ext cx="190004" cy="11874"/>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a:xfrm>
            <a:off x="196948" y="104336"/>
            <a:ext cx="8778240" cy="790575"/>
          </a:xfrm>
        </p:spPr>
        <p:txBody>
          <a:bodyPr/>
          <a:lstStyle/>
          <a:p>
            <a:r>
              <a:rPr lang="tr-TR" sz="2400" b="1" dirty="0" smtClean="0"/>
              <a:t>Aritmetik Mantık Ünitesi (ALU)</a:t>
            </a:r>
            <a:endParaRPr lang="tr-TR" sz="2400" dirty="0"/>
          </a:p>
        </p:txBody>
      </p:sp>
      <p:sp>
        <p:nvSpPr>
          <p:cNvPr id="140" name="139 Metin kutusu"/>
          <p:cNvSpPr txBox="1"/>
          <p:nvPr/>
        </p:nvSpPr>
        <p:spPr>
          <a:xfrm>
            <a:off x="368488" y="928044"/>
            <a:ext cx="8256896" cy="4093428"/>
          </a:xfrm>
          <a:prstGeom prst="rect">
            <a:avLst/>
          </a:prstGeom>
          <a:noFill/>
        </p:spPr>
        <p:txBody>
          <a:bodyPr wrap="square" rtlCol="0">
            <a:spAutoFit/>
          </a:bodyPr>
          <a:lstStyle/>
          <a:p>
            <a:pPr algn="just"/>
            <a:r>
              <a:rPr lang="tr-TR" sz="2000" b="0" dirty="0" smtClean="0"/>
              <a:t>Bir mikroişlemcide bulunan ALU birimi, bütün aritmetik ve mantıksal işlemlerin yapıldığı yerdir. Temel bilgisayar sistemimizde tasarlanan ALU, çarpma ve giriş/çıkış işlemleri haricinde, 16 bitlik veriler üzerinde işlem yapabilecek şekilde tasarlanmıştır. Kullanılan kaydediciler 16 bitlik olduğundan, çarpma işleminde iki tane 8 bitlik sayı kullanılmıştır. </a:t>
            </a:r>
          </a:p>
          <a:p>
            <a:pPr algn="just"/>
            <a:r>
              <a:rPr lang="tr-TR" sz="2000" b="0" dirty="0" smtClean="0"/>
              <a:t> </a:t>
            </a:r>
          </a:p>
          <a:p>
            <a:pPr algn="just"/>
            <a:r>
              <a:rPr lang="tr-TR" sz="2000" b="0" dirty="0" smtClean="0"/>
              <a:t>Tasarlanan ALU dört bölümden oluşmaktadır;</a:t>
            </a:r>
          </a:p>
          <a:p>
            <a:pPr algn="just"/>
            <a:r>
              <a:rPr lang="tr-TR" sz="2000" b="0" dirty="0" smtClean="0"/>
              <a:t> </a:t>
            </a:r>
          </a:p>
          <a:p>
            <a:pPr algn="just"/>
            <a:r>
              <a:rPr lang="tr-TR" sz="2000" dirty="0" smtClean="0"/>
              <a:t>1.</a:t>
            </a:r>
            <a:r>
              <a:rPr lang="tr-TR" sz="2000" b="0" dirty="0" smtClean="0"/>
              <a:t> Çarpma ve bölme işlemleri hariç, diğer aritmetik işlemlerin yapıldığı bölüm</a:t>
            </a:r>
          </a:p>
          <a:p>
            <a:pPr algn="just"/>
            <a:r>
              <a:rPr lang="tr-TR" sz="2000" dirty="0" smtClean="0"/>
              <a:t>2.</a:t>
            </a:r>
            <a:r>
              <a:rPr lang="tr-TR" sz="2000" b="0" dirty="0" smtClean="0"/>
              <a:t> Mantıksal işlemlerin yapıldığı bölüm</a:t>
            </a:r>
          </a:p>
          <a:p>
            <a:pPr algn="just"/>
            <a:r>
              <a:rPr lang="tr-TR" sz="2000" dirty="0" smtClean="0"/>
              <a:t>3.</a:t>
            </a:r>
            <a:r>
              <a:rPr lang="tr-TR" sz="2000" b="0" dirty="0" smtClean="0"/>
              <a:t> Çarpma işleminin yapıldığı bölüm</a:t>
            </a:r>
          </a:p>
          <a:p>
            <a:pPr algn="just"/>
            <a:r>
              <a:rPr lang="tr-TR" sz="2000" dirty="0" smtClean="0"/>
              <a:t>4.</a:t>
            </a:r>
            <a:r>
              <a:rPr lang="tr-TR" sz="2000" b="0" dirty="0" smtClean="0"/>
              <a:t> Bölme işleminin yapıldığı bölüm </a:t>
            </a:r>
          </a:p>
          <a:p>
            <a:pPr algn="just"/>
            <a:endParaRPr lang="tr-TR" sz="2000" b="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Aritmetik İşlemler Kısmı </a:t>
            </a:r>
            <a:endParaRPr lang="tr-TR" sz="2400" dirty="0"/>
          </a:p>
        </p:txBody>
      </p:sp>
      <p:sp>
        <p:nvSpPr>
          <p:cNvPr id="3" name="2 İçerik Yer Tutucusu"/>
          <p:cNvSpPr>
            <a:spLocks noGrp="1"/>
          </p:cNvSpPr>
          <p:nvPr>
            <p:ph idx="1"/>
          </p:nvPr>
        </p:nvSpPr>
        <p:spPr>
          <a:xfrm>
            <a:off x="362775" y="892038"/>
            <a:ext cx="8375650" cy="2159920"/>
          </a:xfrm>
        </p:spPr>
        <p:txBody>
          <a:bodyPr/>
          <a:lstStyle/>
          <a:p>
            <a:pPr marL="0" indent="0" algn="just">
              <a:buNone/>
            </a:pPr>
            <a:r>
              <a:rPr lang="tr-TR" sz="2000" dirty="0" smtClean="0"/>
              <a:t>Bu kısımda 16 adet tam toplayıcı kullanılmıştır. Tam toplayıcının tasarım adımları aşağıda gösterilmiştir. </a:t>
            </a:r>
          </a:p>
          <a:p>
            <a:pPr>
              <a:buNone/>
            </a:pPr>
            <a:endParaRPr lang="tr-TR" sz="1000" dirty="0" smtClean="0"/>
          </a:p>
          <a:p>
            <a:pPr>
              <a:buNone/>
            </a:pPr>
            <a:r>
              <a:rPr lang="tr-TR" sz="2000" b="1" dirty="0" smtClean="0"/>
              <a:t>Tam Toplayıcı</a:t>
            </a:r>
            <a:endParaRPr lang="tr-TR" sz="2000" dirty="0" smtClean="0"/>
          </a:p>
          <a:p>
            <a:pPr>
              <a:buNone/>
            </a:pPr>
            <a:endParaRPr lang="tr-TR" sz="1000" dirty="0" smtClean="0"/>
          </a:p>
          <a:p>
            <a:pPr marL="0" indent="0" algn="just">
              <a:buNone/>
            </a:pPr>
            <a:r>
              <a:rPr lang="tr-TR" sz="2000" dirty="0" smtClean="0"/>
              <a:t>Tam toplayıcı, 2 adet 1 bitlik veriyi ve elde bitini (</a:t>
            </a:r>
            <a:r>
              <a:rPr lang="tr-TR" sz="2000" dirty="0" err="1" smtClean="0"/>
              <a:t>c</a:t>
            </a:r>
            <a:r>
              <a:rPr lang="tr-TR" sz="2000" baseline="-25000" dirty="0" err="1" smtClean="0"/>
              <a:t>i</a:t>
            </a:r>
            <a:r>
              <a:rPr lang="tr-TR" sz="2000" dirty="0" smtClean="0"/>
              <a:t>) giriş olarak alır, toplam ve elde çıkışı (c</a:t>
            </a:r>
            <a:r>
              <a:rPr lang="tr-TR" sz="2000" baseline="-25000" dirty="0" smtClean="0"/>
              <a:t>0</a:t>
            </a:r>
            <a:r>
              <a:rPr lang="tr-TR" sz="2000" dirty="0" smtClean="0"/>
              <a:t>) üretir.</a:t>
            </a:r>
          </a:p>
          <a:p>
            <a:pPr>
              <a:buNone/>
            </a:pPr>
            <a:endParaRPr lang="tr-TR" sz="2000" dirty="0"/>
          </a:p>
        </p:txBody>
      </p:sp>
      <p:graphicFrame>
        <p:nvGraphicFramePr>
          <p:cNvPr id="4" name="3 Tablo"/>
          <p:cNvGraphicFramePr>
            <a:graphicFrameLocks noGrp="1"/>
          </p:cNvGraphicFramePr>
          <p:nvPr/>
        </p:nvGraphicFramePr>
        <p:xfrm>
          <a:off x="500929" y="3118212"/>
          <a:ext cx="2574781" cy="2804160"/>
        </p:xfrm>
        <a:graphic>
          <a:graphicData uri="http://schemas.openxmlformats.org/drawingml/2006/table">
            <a:tbl>
              <a:tblPr/>
              <a:tblGrid>
                <a:gridCol w="498848">
                  <a:extLst>
                    <a:ext uri="{9D8B030D-6E8A-4147-A177-3AD203B41FA5}">
                      <a16:colId xmlns:a16="http://schemas.microsoft.com/office/drawing/2014/main" val="20000"/>
                    </a:ext>
                  </a:extLst>
                </a:gridCol>
                <a:gridCol w="445430">
                  <a:extLst>
                    <a:ext uri="{9D8B030D-6E8A-4147-A177-3AD203B41FA5}">
                      <a16:colId xmlns:a16="http://schemas.microsoft.com/office/drawing/2014/main" val="20001"/>
                    </a:ext>
                  </a:extLst>
                </a:gridCol>
                <a:gridCol w="391189">
                  <a:extLst>
                    <a:ext uri="{9D8B030D-6E8A-4147-A177-3AD203B41FA5}">
                      <a16:colId xmlns:a16="http://schemas.microsoft.com/office/drawing/2014/main" val="20002"/>
                    </a:ext>
                  </a:extLst>
                </a:gridCol>
                <a:gridCol w="774161">
                  <a:extLst>
                    <a:ext uri="{9D8B030D-6E8A-4147-A177-3AD203B41FA5}">
                      <a16:colId xmlns:a16="http://schemas.microsoft.com/office/drawing/2014/main" val="20003"/>
                    </a:ext>
                  </a:extLst>
                </a:gridCol>
                <a:gridCol w="465153">
                  <a:extLst>
                    <a:ext uri="{9D8B030D-6E8A-4147-A177-3AD203B41FA5}">
                      <a16:colId xmlns:a16="http://schemas.microsoft.com/office/drawing/2014/main" val="20004"/>
                    </a:ext>
                  </a:extLst>
                </a:gridCol>
              </a:tblGrid>
              <a:tr h="180340">
                <a:tc gridSpan="3">
                  <a:txBody>
                    <a:bodyPr/>
                    <a:lstStyle/>
                    <a:p>
                      <a:pPr algn="ctr">
                        <a:lnSpc>
                          <a:spcPct val="115000"/>
                        </a:lnSpc>
                        <a:spcAft>
                          <a:spcPts val="0"/>
                        </a:spcAft>
                      </a:pPr>
                      <a:r>
                        <a:rPr lang="tr-TR" sz="1600" b="1">
                          <a:latin typeface="Calibri"/>
                          <a:ea typeface="Times New Roman"/>
                        </a:rPr>
                        <a:t>Girişler</a:t>
                      </a:r>
                      <a:endParaRPr lang="tr-TR" sz="16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c hMerge="1">
                  <a:txBody>
                    <a:bodyPr/>
                    <a:lstStyle/>
                    <a:p>
                      <a:endParaRPr lang="tr-TR"/>
                    </a:p>
                  </a:txBody>
                  <a:tcPr/>
                </a:tc>
                <a:tc gridSpan="2">
                  <a:txBody>
                    <a:bodyPr/>
                    <a:lstStyle/>
                    <a:p>
                      <a:pPr algn="ctr">
                        <a:lnSpc>
                          <a:spcPct val="115000"/>
                        </a:lnSpc>
                        <a:spcAft>
                          <a:spcPts val="0"/>
                        </a:spcAft>
                      </a:pPr>
                      <a:r>
                        <a:rPr lang="tr-TR" sz="1600" b="1">
                          <a:latin typeface="Calibri"/>
                          <a:ea typeface="Times New Roman"/>
                        </a:rPr>
                        <a:t>Çıkışlar</a:t>
                      </a:r>
                      <a:endParaRPr lang="tr-TR" sz="16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extLst>
                  <a:ext uri="{0D108BD9-81ED-4DB2-BD59-A6C34878D82A}">
                    <a16:rowId xmlns:a16="http://schemas.microsoft.com/office/drawing/2014/main" val="10000"/>
                  </a:ext>
                </a:extLst>
              </a:tr>
              <a:tr h="180340">
                <a:tc>
                  <a:txBody>
                    <a:bodyPr/>
                    <a:lstStyle/>
                    <a:p>
                      <a:pPr algn="ctr">
                        <a:lnSpc>
                          <a:spcPct val="115000"/>
                        </a:lnSpc>
                        <a:spcAft>
                          <a:spcPts val="0"/>
                        </a:spcAft>
                      </a:pPr>
                      <a:r>
                        <a:rPr lang="tr-TR" sz="1600" b="1">
                          <a:latin typeface="Calibri"/>
                          <a:ea typeface="Times New Roman"/>
                        </a:rPr>
                        <a:t>AC</a:t>
                      </a:r>
                      <a:endParaRPr lang="tr-TR" sz="16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b="1">
                          <a:latin typeface="Calibri"/>
                          <a:ea typeface="Times New Roman"/>
                        </a:rPr>
                        <a:t>DR</a:t>
                      </a:r>
                      <a:endParaRPr lang="tr-TR" sz="16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b="1">
                          <a:latin typeface="Calibri"/>
                          <a:ea typeface="Times New Roman"/>
                        </a:rPr>
                        <a:t>c</a:t>
                      </a:r>
                      <a:r>
                        <a:rPr lang="tr-TR" sz="1600" b="1" baseline="-25000">
                          <a:latin typeface="Calibri"/>
                          <a:ea typeface="Times New Roman"/>
                        </a:rPr>
                        <a:t>i</a:t>
                      </a:r>
                      <a:endParaRPr lang="tr-TR" sz="16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b="1">
                          <a:latin typeface="Calibri"/>
                          <a:ea typeface="Times New Roman"/>
                        </a:rPr>
                        <a:t>Toplam</a:t>
                      </a:r>
                      <a:endParaRPr lang="tr-TR" sz="16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b="1">
                          <a:latin typeface="Calibri"/>
                          <a:ea typeface="Times New Roman"/>
                        </a:rPr>
                        <a:t>c</a:t>
                      </a:r>
                      <a:r>
                        <a:rPr lang="tr-TR" sz="1600" b="1" baseline="-25000">
                          <a:latin typeface="Calibri"/>
                          <a:ea typeface="Times New Roman"/>
                        </a:rPr>
                        <a:t>o</a:t>
                      </a:r>
                      <a:endParaRPr lang="tr-TR" sz="16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80340">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0340">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1</a:t>
                      </a:r>
                      <a:endParaRPr lang="tr-TR" sz="16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1</a:t>
                      </a:r>
                      <a:endParaRPr lang="tr-TR" sz="16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80340">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1</a:t>
                      </a:r>
                      <a:endParaRPr lang="tr-TR" sz="16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1</a:t>
                      </a:r>
                      <a:endParaRPr lang="tr-TR" sz="16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80340">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1</a:t>
                      </a:r>
                      <a:endParaRPr lang="tr-TR" sz="16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1</a:t>
                      </a:r>
                      <a:endParaRPr lang="tr-TR" sz="16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1</a:t>
                      </a:r>
                      <a:endParaRPr lang="tr-TR" sz="16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80340">
                <a:tc>
                  <a:txBody>
                    <a:bodyPr/>
                    <a:lstStyle/>
                    <a:p>
                      <a:pPr algn="ctr">
                        <a:lnSpc>
                          <a:spcPct val="115000"/>
                        </a:lnSpc>
                        <a:spcAft>
                          <a:spcPts val="0"/>
                        </a:spcAft>
                      </a:pPr>
                      <a:r>
                        <a:rPr lang="tr-TR" sz="1600">
                          <a:latin typeface="Calibri"/>
                          <a:ea typeface="Times New Roman"/>
                        </a:rPr>
                        <a:t>1</a:t>
                      </a:r>
                      <a:endParaRPr lang="tr-TR" sz="16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1</a:t>
                      </a:r>
                      <a:endParaRPr lang="tr-TR" sz="16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80340">
                <a:tc>
                  <a:txBody>
                    <a:bodyPr/>
                    <a:lstStyle/>
                    <a:p>
                      <a:pPr algn="ctr">
                        <a:lnSpc>
                          <a:spcPct val="115000"/>
                        </a:lnSpc>
                        <a:spcAft>
                          <a:spcPts val="0"/>
                        </a:spcAft>
                      </a:pPr>
                      <a:r>
                        <a:rPr lang="tr-TR" sz="1600">
                          <a:latin typeface="Calibri"/>
                          <a:ea typeface="Times New Roman"/>
                        </a:rPr>
                        <a:t>1</a:t>
                      </a:r>
                      <a:endParaRPr lang="tr-TR" sz="16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1</a:t>
                      </a:r>
                      <a:endParaRPr lang="tr-TR" sz="16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1</a:t>
                      </a:r>
                      <a:endParaRPr lang="tr-TR" sz="16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80340">
                <a:tc>
                  <a:txBody>
                    <a:bodyPr/>
                    <a:lstStyle/>
                    <a:p>
                      <a:pPr algn="ctr">
                        <a:lnSpc>
                          <a:spcPct val="115000"/>
                        </a:lnSpc>
                        <a:spcAft>
                          <a:spcPts val="0"/>
                        </a:spcAft>
                      </a:pPr>
                      <a:r>
                        <a:rPr lang="tr-TR" sz="1600">
                          <a:latin typeface="Calibri"/>
                          <a:ea typeface="Times New Roman"/>
                        </a:rPr>
                        <a:t>1</a:t>
                      </a:r>
                      <a:endParaRPr lang="tr-TR" sz="16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1</a:t>
                      </a:r>
                      <a:endParaRPr lang="tr-TR" sz="16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1</a:t>
                      </a:r>
                      <a:endParaRPr lang="tr-TR" sz="16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80340">
                <a:tc>
                  <a:txBody>
                    <a:bodyPr/>
                    <a:lstStyle/>
                    <a:p>
                      <a:pPr algn="ctr">
                        <a:lnSpc>
                          <a:spcPct val="115000"/>
                        </a:lnSpc>
                        <a:spcAft>
                          <a:spcPts val="0"/>
                        </a:spcAft>
                      </a:pPr>
                      <a:r>
                        <a:rPr lang="tr-TR" sz="1600">
                          <a:latin typeface="Calibri"/>
                          <a:ea typeface="Times New Roman"/>
                        </a:rPr>
                        <a:t>1</a:t>
                      </a:r>
                      <a:endParaRPr lang="tr-TR" sz="16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1</a:t>
                      </a:r>
                      <a:endParaRPr lang="tr-TR" sz="16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1</a:t>
                      </a:r>
                      <a:endParaRPr lang="tr-TR" sz="16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1</a:t>
                      </a:r>
                      <a:endParaRPr lang="tr-TR" sz="160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Calibri"/>
                          <a:ea typeface="Times New Roman"/>
                        </a:rPr>
                        <a:t>1</a:t>
                      </a:r>
                      <a:endParaRPr lang="tr-TR" sz="1600" dirty="0">
                        <a:latin typeface="Times New Roman"/>
                        <a:ea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1025" name="Rectangle 1"/>
          <p:cNvSpPr>
            <a:spLocks noChangeArrowheads="1"/>
          </p:cNvSpPr>
          <p:nvPr/>
        </p:nvSpPr>
        <p:spPr bwMode="auto">
          <a:xfrm>
            <a:off x="3705102" y="3177904"/>
            <a:ext cx="4583875"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tr-TR" i="0" u="none" strike="noStrike" cap="none" normalizeH="0" baseline="0" dirty="0" smtClean="0">
                <a:ln>
                  <a:noFill/>
                </a:ln>
                <a:solidFill>
                  <a:schemeClr val="tx1"/>
                </a:solidFill>
                <a:effectLst/>
                <a:latin typeface="Calibri" pitchFamily="34" charset="0"/>
                <a:ea typeface="Times New Roman" pitchFamily="18" charset="0"/>
              </a:rPr>
              <a:t>Toplam</a:t>
            </a:r>
            <a:r>
              <a:rPr kumimoji="0" lang="tr-TR" b="0" i="0" u="none" strike="noStrike" cap="none" normalizeH="0" baseline="0" dirty="0" smtClean="0">
                <a:ln>
                  <a:noFill/>
                </a:ln>
                <a:solidFill>
                  <a:schemeClr val="tx1"/>
                </a:solidFill>
                <a:effectLst/>
                <a:latin typeface="Calibri" pitchFamily="34" charset="0"/>
                <a:ea typeface="Times New Roman" pitchFamily="18" charset="0"/>
              </a:rPr>
              <a:t> = AC’.DR’.</a:t>
            </a:r>
            <a:r>
              <a:rPr kumimoji="0" lang="tr-TR" b="0" i="0" u="none" strike="noStrike" cap="none" normalizeH="0" baseline="0" dirty="0" err="1" smtClean="0">
                <a:ln>
                  <a:noFill/>
                </a:ln>
                <a:solidFill>
                  <a:schemeClr val="tx1"/>
                </a:solidFill>
                <a:effectLst/>
                <a:latin typeface="Calibri" pitchFamily="34" charset="0"/>
                <a:ea typeface="Times New Roman" pitchFamily="18" charset="0"/>
              </a:rPr>
              <a:t>c</a:t>
            </a:r>
            <a:r>
              <a:rPr kumimoji="0" lang="tr-TR" b="0" i="0" u="none" strike="noStrike" cap="none" normalizeH="0" baseline="-30000" dirty="0" err="1" smtClean="0">
                <a:ln>
                  <a:noFill/>
                </a:ln>
                <a:solidFill>
                  <a:schemeClr val="tx1"/>
                </a:solidFill>
                <a:effectLst/>
                <a:latin typeface="Calibri" pitchFamily="34" charset="0"/>
                <a:ea typeface="Times New Roman" pitchFamily="18" charset="0"/>
              </a:rPr>
              <a:t>i</a:t>
            </a:r>
            <a:r>
              <a:rPr kumimoji="0" lang="tr-TR" b="0" i="0" u="none" strike="noStrike" cap="none" normalizeH="0" baseline="-30000" dirty="0" smtClean="0">
                <a:ln>
                  <a:noFill/>
                </a:ln>
                <a:solidFill>
                  <a:schemeClr val="tx1"/>
                </a:solidFill>
                <a:effectLst/>
                <a:latin typeface="Calibri" pitchFamily="34" charset="0"/>
                <a:ea typeface="Times New Roman" pitchFamily="18" charset="0"/>
              </a:rPr>
              <a:t> </a:t>
            </a:r>
            <a:r>
              <a:rPr kumimoji="0" lang="tr-TR" b="0" i="0" u="none" strike="noStrike" cap="none" normalizeH="0" baseline="0" dirty="0" smtClean="0">
                <a:ln>
                  <a:noFill/>
                </a:ln>
                <a:solidFill>
                  <a:schemeClr val="tx1"/>
                </a:solidFill>
                <a:effectLst/>
                <a:latin typeface="Calibri" pitchFamily="34" charset="0"/>
                <a:ea typeface="Times New Roman" pitchFamily="18" charset="0"/>
              </a:rPr>
              <a:t>+ AC’.</a:t>
            </a:r>
            <a:r>
              <a:rPr kumimoji="0" lang="tr-TR" b="0" i="0" u="none" strike="noStrike" cap="none" normalizeH="0" baseline="0" dirty="0" err="1" smtClean="0">
                <a:ln>
                  <a:noFill/>
                </a:ln>
                <a:solidFill>
                  <a:schemeClr val="tx1"/>
                </a:solidFill>
                <a:effectLst/>
                <a:latin typeface="Calibri" pitchFamily="34" charset="0"/>
                <a:ea typeface="Times New Roman" pitchFamily="18" charset="0"/>
              </a:rPr>
              <a:t>DR.c</a:t>
            </a:r>
            <a:r>
              <a:rPr kumimoji="0" lang="tr-TR" b="0" i="0" u="none" strike="noStrike" cap="none" normalizeH="0" baseline="-30000" dirty="0" err="1" smtClean="0">
                <a:ln>
                  <a:noFill/>
                </a:ln>
                <a:solidFill>
                  <a:schemeClr val="tx1"/>
                </a:solidFill>
                <a:effectLst/>
                <a:latin typeface="Calibri" pitchFamily="34" charset="0"/>
                <a:ea typeface="Times New Roman" pitchFamily="18" charset="0"/>
              </a:rPr>
              <a:t>i</a:t>
            </a:r>
            <a:r>
              <a:rPr kumimoji="0" lang="tr-TR" b="0" i="0" u="none" strike="noStrike" cap="none" normalizeH="0" baseline="0" dirty="0" smtClean="0">
                <a:ln>
                  <a:noFill/>
                </a:ln>
                <a:solidFill>
                  <a:schemeClr val="tx1"/>
                </a:solidFill>
                <a:effectLst/>
                <a:latin typeface="Calibri" pitchFamily="34" charset="0"/>
                <a:ea typeface="Times New Roman" pitchFamily="18" charset="0"/>
              </a:rPr>
              <a:t>’ + AC.DR’.</a:t>
            </a:r>
            <a:r>
              <a:rPr kumimoji="0" lang="tr-TR" b="0" i="0" u="none" strike="noStrike" cap="none" normalizeH="0" baseline="0" dirty="0" err="1" smtClean="0">
                <a:ln>
                  <a:noFill/>
                </a:ln>
                <a:solidFill>
                  <a:schemeClr val="tx1"/>
                </a:solidFill>
                <a:effectLst/>
                <a:latin typeface="Calibri" pitchFamily="34" charset="0"/>
                <a:ea typeface="Times New Roman" pitchFamily="18" charset="0"/>
              </a:rPr>
              <a:t>c</a:t>
            </a:r>
            <a:r>
              <a:rPr kumimoji="0" lang="tr-TR" b="0" i="0" u="none" strike="noStrike" cap="none" normalizeH="0" baseline="-30000" dirty="0" err="1" smtClean="0">
                <a:ln>
                  <a:noFill/>
                </a:ln>
                <a:solidFill>
                  <a:schemeClr val="tx1"/>
                </a:solidFill>
                <a:effectLst/>
                <a:latin typeface="Calibri" pitchFamily="34" charset="0"/>
                <a:ea typeface="Times New Roman" pitchFamily="18" charset="0"/>
              </a:rPr>
              <a:t>i</a:t>
            </a:r>
            <a:r>
              <a:rPr kumimoji="0" lang="tr-TR" b="0" i="0" u="none" strike="noStrike" cap="none" normalizeH="0" baseline="0" dirty="0" smtClean="0">
                <a:ln>
                  <a:noFill/>
                </a:ln>
                <a:solidFill>
                  <a:schemeClr val="tx1"/>
                </a:solidFill>
                <a:effectLst/>
                <a:latin typeface="Calibri" pitchFamily="34" charset="0"/>
                <a:ea typeface="Times New Roman" pitchFamily="18" charset="0"/>
              </a:rPr>
              <a:t>’ + AC.</a:t>
            </a:r>
            <a:r>
              <a:rPr kumimoji="0" lang="tr-TR" b="0" i="0" u="none" strike="noStrike" cap="none" normalizeH="0" baseline="0" dirty="0" err="1" smtClean="0">
                <a:ln>
                  <a:noFill/>
                </a:ln>
                <a:solidFill>
                  <a:schemeClr val="tx1"/>
                </a:solidFill>
                <a:effectLst/>
                <a:latin typeface="Calibri" pitchFamily="34" charset="0"/>
                <a:ea typeface="Times New Roman" pitchFamily="18" charset="0"/>
              </a:rPr>
              <a:t>DR.c</a:t>
            </a:r>
            <a:r>
              <a:rPr kumimoji="0" lang="tr-TR" b="0" i="0" u="none" strike="noStrike" cap="none" normalizeH="0" baseline="-30000" dirty="0" err="1" smtClean="0">
                <a:ln>
                  <a:noFill/>
                </a:ln>
                <a:solidFill>
                  <a:schemeClr val="tx1"/>
                </a:solidFill>
                <a:effectLst/>
                <a:latin typeface="Calibri" pitchFamily="34" charset="0"/>
                <a:ea typeface="Times New Roman" pitchFamily="18" charset="0"/>
              </a:rPr>
              <a:t>i</a:t>
            </a:r>
            <a:r>
              <a:rPr kumimoji="0" lang="tr-TR" b="0" i="0" u="none" strike="noStrike" cap="none" normalizeH="0" baseline="0" dirty="0" smtClean="0">
                <a:ln>
                  <a:noFill/>
                </a:ln>
                <a:solidFill>
                  <a:schemeClr val="tx1"/>
                </a:solidFill>
                <a:effectLst/>
                <a:latin typeface="Calibri" pitchFamily="34" charset="0"/>
                <a:ea typeface="Times New Roman" pitchFamily="18" charset="0"/>
              </a:rPr>
              <a:t> </a:t>
            </a:r>
            <a:endParaRPr kumimoji="0" lang="tr-TR"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tr-TR" b="0" i="0" u="none" strike="noStrike" cap="none" normalizeH="0" baseline="0" dirty="0" smtClean="0">
                <a:ln>
                  <a:noFill/>
                </a:ln>
                <a:solidFill>
                  <a:schemeClr val="tx1"/>
                </a:solidFill>
                <a:effectLst/>
                <a:latin typeface="Calibri" pitchFamily="34" charset="0"/>
                <a:ea typeface="Times New Roman" pitchFamily="18" charset="0"/>
              </a:rPr>
              <a:t>              = </a:t>
            </a:r>
            <a:r>
              <a:rPr kumimoji="0" lang="tr-TR" b="0" i="0" u="none" strike="noStrike" cap="none" normalizeH="0" baseline="0" dirty="0" err="1" smtClean="0">
                <a:ln>
                  <a:noFill/>
                </a:ln>
                <a:solidFill>
                  <a:schemeClr val="tx1"/>
                </a:solidFill>
                <a:effectLst/>
                <a:latin typeface="Calibri" pitchFamily="34" charset="0"/>
                <a:ea typeface="Times New Roman" pitchFamily="18" charset="0"/>
              </a:rPr>
              <a:t>c</a:t>
            </a:r>
            <a:r>
              <a:rPr kumimoji="0" lang="tr-TR" b="0" i="0" u="none" strike="noStrike" cap="none" normalizeH="0" baseline="-30000" dirty="0" err="1" smtClean="0">
                <a:ln>
                  <a:noFill/>
                </a:ln>
                <a:solidFill>
                  <a:schemeClr val="tx1"/>
                </a:solidFill>
                <a:effectLst/>
                <a:latin typeface="Calibri" pitchFamily="34" charset="0"/>
                <a:ea typeface="Times New Roman" pitchFamily="18" charset="0"/>
              </a:rPr>
              <a:t>i</a:t>
            </a:r>
            <a:r>
              <a:rPr kumimoji="0" lang="tr-TR" b="0" i="0" u="none" strike="noStrike" cap="none" normalizeH="0" baseline="0" dirty="0" smtClean="0">
                <a:ln>
                  <a:noFill/>
                </a:ln>
                <a:solidFill>
                  <a:schemeClr val="tx1"/>
                </a:solidFill>
                <a:effectLst/>
                <a:latin typeface="Calibri" pitchFamily="34" charset="0"/>
                <a:ea typeface="Times New Roman" pitchFamily="18" charset="0"/>
              </a:rPr>
              <a:t>.(AC’.DR’ + AC.DR) + </a:t>
            </a:r>
            <a:r>
              <a:rPr kumimoji="0" lang="tr-TR" b="0" i="0" u="none" strike="noStrike" cap="none" normalizeH="0" baseline="0" dirty="0" err="1" smtClean="0">
                <a:ln>
                  <a:noFill/>
                </a:ln>
                <a:solidFill>
                  <a:schemeClr val="tx1"/>
                </a:solidFill>
                <a:effectLst/>
                <a:latin typeface="Calibri" pitchFamily="34" charset="0"/>
                <a:ea typeface="Times New Roman" pitchFamily="18" charset="0"/>
              </a:rPr>
              <a:t>c</a:t>
            </a:r>
            <a:r>
              <a:rPr kumimoji="0" lang="tr-TR" b="0" i="0" u="none" strike="noStrike" cap="none" normalizeH="0" baseline="-30000" dirty="0" err="1" smtClean="0">
                <a:ln>
                  <a:noFill/>
                </a:ln>
                <a:solidFill>
                  <a:schemeClr val="tx1"/>
                </a:solidFill>
                <a:effectLst/>
                <a:latin typeface="Calibri" pitchFamily="34" charset="0"/>
                <a:ea typeface="Times New Roman" pitchFamily="18" charset="0"/>
              </a:rPr>
              <a:t>i</a:t>
            </a:r>
            <a:r>
              <a:rPr kumimoji="0" lang="tr-TR" b="0" i="0" u="none" strike="noStrike" cap="none" normalizeH="0" baseline="0" dirty="0" smtClean="0">
                <a:ln>
                  <a:noFill/>
                </a:ln>
                <a:solidFill>
                  <a:schemeClr val="tx1"/>
                </a:solidFill>
                <a:effectLst/>
                <a:latin typeface="Calibri" pitchFamily="34" charset="0"/>
                <a:ea typeface="Times New Roman" pitchFamily="18" charset="0"/>
              </a:rPr>
              <a:t>’.(AC’.DR + AC.DR’)</a:t>
            </a:r>
            <a:endParaRPr kumimoji="0" lang="tr-TR"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tr-TR" b="0" i="0" u="none" strike="noStrike" cap="none" normalizeH="0" baseline="0" dirty="0" smtClean="0">
                <a:ln>
                  <a:noFill/>
                </a:ln>
                <a:solidFill>
                  <a:schemeClr val="tx1"/>
                </a:solidFill>
                <a:effectLst/>
                <a:latin typeface="Calibri" pitchFamily="34" charset="0"/>
                <a:ea typeface="Times New Roman" pitchFamily="18" charset="0"/>
              </a:rPr>
              <a:t>              = </a:t>
            </a:r>
            <a:r>
              <a:rPr kumimoji="0" lang="tr-TR" b="0" i="0" u="none" strike="noStrike" cap="none" normalizeH="0" baseline="0" dirty="0" err="1" smtClean="0">
                <a:ln>
                  <a:noFill/>
                </a:ln>
                <a:solidFill>
                  <a:schemeClr val="tx1"/>
                </a:solidFill>
                <a:effectLst/>
                <a:latin typeface="Calibri" pitchFamily="34" charset="0"/>
                <a:ea typeface="Times New Roman" pitchFamily="18" charset="0"/>
              </a:rPr>
              <a:t>c</a:t>
            </a:r>
            <a:r>
              <a:rPr kumimoji="0" lang="tr-TR" b="0" i="0" u="none" strike="noStrike" cap="none" normalizeH="0" baseline="-30000" dirty="0" err="1" smtClean="0">
                <a:ln>
                  <a:noFill/>
                </a:ln>
                <a:solidFill>
                  <a:schemeClr val="tx1"/>
                </a:solidFill>
                <a:effectLst/>
                <a:latin typeface="Calibri" pitchFamily="34" charset="0"/>
                <a:ea typeface="Times New Roman" pitchFamily="18" charset="0"/>
              </a:rPr>
              <a:t>i</a:t>
            </a:r>
            <a:r>
              <a:rPr kumimoji="0" lang="tr-TR" b="0" i="0" u="none" strike="noStrike" cap="none" normalizeH="0" baseline="0" dirty="0" smtClean="0">
                <a:ln>
                  <a:noFill/>
                </a:ln>
                <a:solidFill>
                  <a:schemeClr val="tx1"/>
                </a:solidFill>
                <a:effectLst/>
                <a:latin typeface="Calibri" pitchFamily="34" charset="0"/>
                <a:ea typeface="Times New Roman" pitchFamily="18" charset="0"/>
              </a:rPr>
              <a:t>.(AC </a:t>
            </a:r>
            <a:r>
              <a:rPr kumimoji="0" lang="tr-TR" b="0" i="0" u="none" strike="noStrike" cap="none" normalizeH="0" baseline="0" dirty="0" smtClean="0">
                <a:ln>
                  <a:noFill/>
                </a:ln>
                <a:solidFill>
                  <a:schemeClr val="tx1"/>
                </a:solidFill>
                <a:effectLst/>
                <a:latin typeface="Calibri" pitchFamily="34" charset="0"/>
                <a:ea typeface="Times New Roman" pitchFamily="18" charset="0"/>
                <a:sym typeface="Symbol" pitchFamily="18" charset="2"/>
              </a:rPr>
              <a:t></a:t>
            </a:r>
            <a:r>
              <a:rPr kumimoji="0" lang="tr-TR" b="0" i="0" u="none" strike="noStrike" cap="none" normalizeH="0" baseline="0" dirty="0" smtClean="0">
                <a:ln>
                  <a:noFill/>
                </a:ln>
                <a:solidFill>
                  <a:schemeClr val="tx1"/>
                </a:solidFill>
                <a:effectLst/>
                <a:latin typeface="Calibri" pitchFamily="34" charset="0"/>
                <a:ea typeface="Times New Roman" pitchFamily="18" charset="0"/>
              </a:rPr>
              <a:t>DR)’ + </a:t>
            </a:r>
            <a:r>
              <a:rPr kumimoji="0" lang="tr-TR" b="0" i="0" u="none" strike="noStrike" cap="none" normalizeH="0" baseline="0" dirty="0" err="1" smtClean="0">
                <a:ln>
                  <a:noFill/>
                </a:ln>
                <a:solidFill>
                  <a:schemeClr val="tx1"/>
                </a:solidFill>
                <a:effectLst/>
                <a:latin typeface="Calibri" pitchFamily="34" charset="0"/>
                <a:ea typeface="Times New Roman" pitchFamily="18" charset="0"/>
              </a:rPr>
              <a:t>c</a:t>
            </a:r>
            <a:r>
              <a:rPr kumimoji="0" lang="tr-TR" b="0" i="0" u="none" strike="noStrike" cap="none" normalizeH="0" baseline="-30000" dirty="0" err="1" smtClean="0">
                <a:ln>
                  <a:noFill/>
                </a:ln>
                <a:solidFill>
                  <a:schemeClr val="tx1"/>
                </a:solidFill>
                <a:effectLst/>
                <a:latin typeface="Calibri" pitchFamily="34" charset="0"/>
                <a:ea typeface="Times New Roman" pitchFamily="18" charset="0"/>
                <a:sym typeface="Symbol" pitchFamily="18" charset="2"/>
              </a:rPr>
              <a:t>i</a:t>
            </a:r>
            <a:r>
              <a:rPr kumimoji="0" lang="tr-TR" b="0" i="0" u="none" strike="noStrike" cap="none" normalizeH="0" baseline="0" dirty="0" smtClean="0">
                <a:ln>
                  <a:noFill/>
                </a:ln>
                <a:solidFill>
                  <a:schemeClr val="tx1"/>
                </a:solidFill>
                <a:effectLst/>
                <a:latin typeface="Calibri" pitchFamily="34" charset="0"/>
                <a:ea typeface="Times New Roman" pitchFamily="18" charset="0"/>
                <a:sym typeface="Symbol" pitchFamily="18" charset="2"/>
              </a:rPr>
              <a:t>’.(AC </a:t>
            </a:r>
            <a:r>
              <a:rPr kumimoji="0" lang="tr-TR" b="0" i="0" u="none" strike="noStrike" cap="none" normalizeH="0" baseline="0" dirty="0" smtClean="0">
                <a:ln>
                  <a:noFill/>
                </a:ln>
                <a:solidFill>
                  <a:schemeClr val="tx1"/>
                </a:solidFill>
                <a:effectLst/>
                <a:latin typeface="Calibri" pitchFamily="34" charset="0"/>
                <a:ea typeface="Times New Roman" pitchFamily="18" charset="0"/>
              </a:rPr>
              <a:t> DR)</a:t>
            </a:r>
            <a:endParaRPr kumimoji="0" lang="tr-TR" b="0" i="0" u="none" strike="noStrike" cap="none" normalizeH="0" baseline="0" dirty="0" smtClean="0">
              <a:ln>
                <a:noFill/>
              </a:ln>
              <a:solidFill>
                <a:schemeClr val="tx1"/>
              </a:solidFill>
              <a:effectLst/>
              <a:latin typeface="Arial" pitchFamily="34" charset="0"/>
              <a:sym typeface="Symbol" pitchFamily="18" charset="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tr-TR" b="0" i="0" u="none" strike="noStrike" cap="none" normalizeH="0" baseline="0" dirty="0" smtClean="0">
                <a:ln>
                  <a:noFill/>
                </a:ln>
                <a:solidFill>
                  <a:schemeClr val="tx1"/>
                </a:solidFill>
                <a:effectLst/>
                <a:latin typeface="Calibri" pitchFamily="34" charset="0"/>
                <a:ea typeface="Times New Roman" pitchFamily="18" charset="0"/>
                <a:sym typeface="Symbol" pitchFamily="18" charset="2"/>
              </a:rPr>
              <a:t>              = AC </a:t>
            </a:r>
            <a:r>
              <a:rPr kumimoji="0" lang="tr-TR" b="0" i="0" u="none" strike="noStrike" cap="none" normalizeH="0" baseline="0" dirty="0" smtClean="0">
                <a:ln>
                  <a:noFill/>
                </a:ln>
                <a:solidFill>
                  <a:schemeClr val="tx1"/>
                </a:solidFill>
                <a:effectLst/>
                <a:latin typeface="Calibri" pitchFamily="34" charset="0"/>
                <a:ea typeface="Times New Roman" pitchFamily="18" charset="0"/>
              </a:rPr>
              <a:t> DR </a:t>
            </a:r>
            <a:r>
              <a:rPr kumimoji="0" lang="tr-TR" b="0" i="0" u="none" strike="noStrike" cap="none" normalizeH="0" baseline="0" dirty="0" smtClean="0">
                <a:ln>
                  <a:noFill/>
                </a:ln>
                <a:solidFill>
                  <a:schemeClr val="tx1"/>
                </a:solidFill>
                <a:effectLst/>
                <a:latin typeface="Calibri" pitchFamily="34" charset="0"/>
                <a:ea typeface="Times New Roman" pitchFamily="18" charset="0"/>
                <a:sym typeface="Symbol" pitchFamily="18" charset="2"/>
              </a:rPr>
              <a:t></a:t>
            </a:r>
            <a:r>
              <a:rPr kumimoji="0" lang="tr-TR" b="0" i="0" u="none" strike="noStrike" cap="none" normalizeH="0" baseline="0" dirty="0" smtClean="0">
                <a:ln>
                  <a:noFill/>
                </a:ln>
                <a:solidFill>
                  <a:schemeClr val="tx1"/>
                </a:solidFill>
                <a:effectLst/>
                <a:latin typeface="Calibri" pitchFamily="34" charset="0"/>
                <a:ea typeface="Times New Roman" pitchFamily="18" charset="0"/>
              </a:rPr>
              <a:t> </a:t>
            </a:r>
            <a:r>
              <a:rPr kumimoji="0" lang="tr-TR" b="0" i="0" u="none" strike="noStrike" cap="none" normalizeH="0" baseline="0" dirty="0" err="1" smtClean="0">
                <a:ln>
                  <a:noFill/>
                </a:ln>
                <a:solidFill>
                  <a:schemeClr val="tx1"/>
                </a:solidFill>
                <a:effectLst/>
                <a:latin typeface="Calibri" pitchFamily="34" charset="0"/>
                <a:ea typeface="Times New Roman" pitchFamily="18" charset="0"/>
              </a:rPr>
              <a:t>c</a:t>
            </a:r>
            <a:r>
              <a:rPr kumimoji="0" lang="tr-TR" b="0" i="0" u="none" strike="noStrike" cap="none" normalizeH="0" baseline="-30000" dirty="0" err="1" smtClean="0">
                <a:ln>
                  <a:noFill/>
                </a:ln>
                <a:solidFill>
                  <a:schemeClr val="tx1"/>
                </a:solidFill>
                <a:effectLst/>
                <a:latin typeface="Calibri" pitchFamily="34" charset="0"/>
                <a:ea typeface="Times New Roman" pitchFamily="18" charset="0"/>
                <a:sym typeface="Symbol" pitchFamily="18" charset="2"/>
              </a:rPr>
              <a:t>i</a:t>
            </a:r>
            <a:r>
              <a:rPr kumimoji="0" lang="tr-TR" b="0" i="0" u="none" strike="noStrike" cap="none" normalizeH="0" baseline="0" dirty="0" smtClean="0">
                <a:ln>
                  <a:noFill/>
                </a:ln>
                <a:solidFill>
                  <a:schemeClr val="tx1"/>
                </a:solidFill>
                <a:effectLst/>
                <a:latin typeface="Calibri" pitchFamily="34" charset="0"/>
                <a:ea typeface="Times New Roman" pitchFamily="18" charset="0"/>
                <a:sym typeface="Symbol" pitchFamily="18" charset="2"/>
              </a:rPr>
              <a:t> </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tr-TR" b="0" i="0" u="none" strike="noStrike" cap="none" normalizeH="0" baseline="0" dirty="0" smtClean="0">
              <a:ln>
                <a:noFill/>
              </a:ln>
              <a:solidFill>
                <a:schemeClr val="tx1"/>
              </a:solidFill>
              <a:effectLst/>
              <a:latin typeface="Arial" pitchFamily="34" charset="0"/>
              <a:sym typeface="Symbol" pitchFamily="18" charset="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tr-TR" b="0" i="0" u="none" strike="noStrike" cap="none" normalizeH="0" baseline="0" dirty="0" smtClean="0">
                <a:ln>
                  <a:noFill/>
                </a:ln>
                <a:solidFill>
                  <a:schemeClr val="tx1"/>
                </a:solidFill>
                <a:effectLst/>
                <a:latin typeface="Calibri" pitchFamily="34" charset="0"/>
                <a:ea typeface="Times New Roman" pitchFamily="18" charset="0"/>
                <a:sym typeface="Symbol" pitchFamily="18" charset="2"/>
              </a:rPr>
              <a:t>       </a:t>
            </a:r>
            <a:r>
              <a:rPr kumimoji="0" lang="tr-TR" i="0" u="none" strike="noStrike" cap="none" normalizeH="0" baseline="0" dirty="0" err="1" smtClean="0">
                <a:ln>
                  <a:noFill/>
                </a:ln>
                <a:solidFill>
                  <a:schemeClr val="tx1"/>
                </a:solidFill>
                <a:effectLst/>
                <a:latin typeface="Calibri" pitchFamily="34" charset="0"/>
                <a:ea typeface="Times New Roman" pitchFamily="18" charset="0"/>
                <a:sym typeface="Symbol" pitchFamily="18" charset="2"/>
              </a:rPr>
              <a:t>c</a:t>
            </a:r>
            <a:r>
              <a:rPr kumimoji="0" lang="tr-TR" i="0" u="none" strike="noStrike" cap="none" normalizeH="0" baseline="-30000" dirty="0" err="1" smtClean="0">
                <a:ln>
                  <a:noFill/>
                </a:ln>
                <a:solidFill>
                  <a:schemeClr val="tx1"/>
                </a:solidFill>
                <a:effectLst/>
                <a:latin typeface="Calibri" pitchFamily="34" charset="0"/>
                <a:ea typeface="Times New Roman" pitchFamily="18" charset="0"/>
                <a:sym typeface="Symbol" pitchFamily="18" charset="2"/>
              </a:rPr>
              <a:t>o</a:t>
            </a:r>
            <a:r>
              <a:rPr kumimoji="0" lang="tr-TR" b="0" i="0" u="none" strike="noStrike" cap="none" normalizeH="0" baseline="0" dirty="0" smtClean="0">
                <a:ln>
                  <a:noFill/>
                </a:ln>
                <a:solidFill>
                  <a:schemeClr val="tx1"/>
                </a:solidFill>
                <a:effectLst/>
                <a:latin typeface="Calibri" pitchFamily="34" charset="0"/>
                <a:ea typeface="Times New Roman" pitchFamily="18" charset="0"/>
                <a:sym typeface="Symbol" pitchFamily="18" charset="2"/>
              </a:rPr>
              <a:t>  = AC’.</a:t>
            </a:r>
            <a:r>
              <a:rPr kumimoji="0" lang="tr-TR" b="0" i="0" u="none" strike="noStrike" cap="none" normalizeH="0" baseline="0" dirty="0" err="1" smtClean="0">
                <a:ln>
                  <a:noFill/>
                </a:ln>
                <a:solidFill>
                  <a:schemeClr val="tx1"/>
                </a:solidFill>
                <a:effectLst/>
                <a:latin typeface="Calibri" pitchFamily="34" charset="0"/>
                <a:ea typeface="Times New Roman" pitchFamily="18" charset="0"/>
                <a:sym typeface="Symbol" pitchFamily="18" charset="2"/>
              </a:rPr>
              <a:t>DR.c</a:t>
            </a:r>
            <a:r>
              <a:rPr kumimoji="0" lang="tr-TR" b="0" i="0" u="none" strike="noStrike" cap="none" normalizeH="0" baseline="-30000" dirty="0" err="1" smtClean="0">
                <a:ln>
                  <a:noFill/>
                </a:ln>
                <a:solidFill>
                  <a:schemeClr val="tx1"/>
                </a:solidFill>
                <a:effectLst/>
                <a:latin typeface="Calibri" pitchFamily="34" charset="0"/>
                <a:ea typeface="Times New Roman" pitchFamily="18" charset="0"/>
                <a:sym typeface="Symbol" pitchFamily="18" charset="2"/>
              </a:rPr>
              <a:t>i</a:t>
            </a:r>
            <a:r>
              <a:rPr kumimoji="0" lang="tr-TR" b="0" i="0" u="none" strike="noStrike" cap="none" normalizeH="0" baseline="-30000" dirty="0" smtClean="0">
                <a:ln>
                  <a:noFill/>
                </a:ln>
                <a:solidFill>
                  <a:schemeClr val="tx1"/>
                </a:solidFill>
                <a:effectLst/>
                <a:latin typeface="Calibri" pitchFamily="34" charset="0"/>
                <a:ea typeface="Times New Roman" pitchFamily="18" charset="0"/>
                <a:sym typeface="Symbol" pitchFamily="18" charset="2"/>
              </a:rPr>
              <a:t> </a:t>
            </a:r>
            <a:r>
              <a:rPr kumimoji="0" lang="tr-TR" b="0" i="0" u="none" strike="noStrike" cap="none" normalizeH="0" baseline="0" dirty="0" smtClean="0">
                <a:ln>
                  <a:noFill/>
                </a:ln>
                <a:solidFill>
                  <a:schemeClr val="tx1"/>
                </a:solidFill>
                <a:effectLst/>
                <a:latin typeface="Calibri" pitchFamily="34" charset="0"/>
                <a:ea typeface="Times New Roman" pitchFamily="18" charset="0"/>
                <a:sym typeface="Symbol" pitchFamily="18" charset="2"/>
              </a:rPr>
              <a:t>+ AC.DR’.</a:t>
            </a:r>
            <a:r>
              <a:rPr kumimoji="0" lang="tr-TR" b="0" i="0" u="none" strike="noStrike" cap="none" normalizeH="0" baseline="0" dirty="0" err="1" smtClean="0">
                <a:ln>
                  <a:noFill/>
                </a:ln>
                <a:solidFill>
                  <a:schemeClr val="tx1"/>
                </a:solidFill>
                <a:effectLst/>
                <a:latin typeface="Calibri" pitchFamily="34" charset="0"/>
                <a:ea typeface="Times New Roman" pitchFamily="18" charset="0"/>
                <a:sym typeface="Symbol" pitchFamily="18" charset="2"/>
              </a:rPr>
              <a:t>c</a:t>
            </a:r>
            <a:r>
              <a:rPr kumimoji="0" lang="tr-TR" b="0" i="0" u="none" strike="noStrike" cap="none" normalizeH="0" baseline="-30000" dirty="0" err="1" smtClean="0">
                <a:ln>
                  <a:noFill/>
                </a:ln>
                <a:solidFill>
                  <a:schemeClr val="tx1"/>
                </a:solidFill>
                <a:effectLst/>
                <a:latin typeface="Calibri" pitchFamily="34" charset="0"/>
                <a:ea typeface="Times New Roman" pitchFamily="18" charset="0"/>
                <a:sym typeface="Symbol" pitchFamily="18" charset="2"/>
              </a:rPr>
              <a:t>i</a:t>
            </a:r>
            <a:r>
              <a:rPr kumimoji="0" lang="tr-TR" b="0" i="0" u="none" strike="noStrike" cap="none" normalizeH="0" baseline="-30000" dirty="0" smtClean="0">
                <a:ln>
                  <a:noFill/>
                </a:ln>
                <a:solidFill>
                  <a:schemeClr val="tx1"/>
                </a:solidFill>
                <a:effectLst/>
                <a:latin typeface="Calibri" pitchFamily="34" charset="0"/>
                <a:ea typeface="Times New Roman" pitchFamily="18" charset="0"/>
                <a:sym typeface="Symbol" pitchFamily="18" charset="2"/>
              </a:rPr>
              <a:t> </a:t>
            </a:r>
            <a:r>
              <a:rPr kumimoji="0" lang="tr-TR" b="0" i="0" u="none" strike="noStrike" cap="none" normalizeH="0" baseline="0" dirty="0" smtClean="0">
                <a:ln>
                  <a:noFill/>
                </a:ln>
                <a:solidFill>
                  <a:schemeClr val="tx1"/>
                </a:solidFill>
                <a:effectLst/>
                <a:latin typeface="Calibri" pitchFamily="34" charset="0"/>
                <a:ea typeface="Times New Roman" pitchFamily="18" charset="0"/>
                <a:sym typeface="Symbol" pitchFamily="18" charset="2"/>
              </a:rPr>
              <a:t>+ AC.</a:t>
            </a:r>
            <a:r>
              <a:rPr kumimoji="0" lang="tr-TR" b="0" i="0" u="none" strike="noStrike" cap="none" normalizeH="0" baseline="0" dirty="0" err="1" smtClean="0">
                <a:ln>
                  <a:noFill/>
                </a:ln>
                <a:solidFill>
                  <a:schemeClr val="tx1"/>
                </a:solidFill>
                <a:effectLst/>
                <a:latin typeface="Calibri" pitchFamily="34" charset="0"/>
                <a:ea typeface="Times New Roman" pitchFamily="18" charset="0"/>
                <a:sym typeface="Symbol" pitchFamily="18" charset="2"/>
              </a:rPr>
              <a:t>DR.c</a:t>
            </a:r>
            <a:r>
              <a:rPr kumimoji="0" lang="tr-TR" b="0" i="0" u="none" strike="noStrike" cap="none" normalizeH="0" baseline="-30000" dirty="0" err="1" smtClean="0">
                <a:ln>
                  <a:noFill/>
                </a:ln>
                <a:solidFill>
                  <a:schemeClr val="tx1"/>
                </a:solidFill>
                <a:effectLst/>
                <a:latin typeface="Calibri" pitchFamily="34" charset="0"/>
                <a:ea typeface="Times New Roman" pitchFamily="18" charset="0"/>
                <a:sym typeface="Symbol" pitchFamily="18" charset="2"/>
              </a:rPr>
              <a:t>i</a:t>
            </a:r>
            <a:r>
              <a:rPr kumimoji="0" lang="tr-TR" b="0" i="0" u="none" strike="noStrike" cap="none" normalizeH="0" baseline="0" dirty="0" smtClean="0">
                <a:ln>
                  <a:noFill/>
                </a:ln>
                <a:solidFill>
                  <a:schemeClr val="tx1"/>
                </a:solidFill>
                <a:effectLst/>
                <a:latin typeface="Calibri" pitchFamily="34" charset="0"/>
                <a:ea typeface="Times New Roman" pitchFamily="18" charset="0"/>
                <a:sym typeface="Symbol" pitchFamily="18" charset="2"/>
              </a:rPr>
              <a:t>’ + AC.</a:t>
            </a:r>
            <a:r>
              <a:rPr kumimoji="0" lang="tr-TR" b="0" i="0" u="none" strike="noStrike" cap="none" normalizeH="0" baseline="0" dirty="0" err="1" smtClean="0">
                <a:ln>
                  <a:noFill/>
                </a:ln>
                <a:solidFill>
                  <a:schemeClr val="tx1"/>
                </a:solidFill>
                <a:effectLst/>
                <a:latin typeface="Calibri" pitchFamily="34" charset="0"/>
                <a:ea typeface="Times New Roman" pitchFamily="18" charset="0"/>
                <a:sym typeface="Symbol" pitchFamily="18" charset="2"/>
              </a:rPr>
              <a:t>DR.c</a:t>
            </a:r>
            <a:r>
              <a:rPr kumimoji="0" lang="tr-TR" b="0" i="0" u="none" strike="noStrike" cap="none" normalizeH="0" baseline="-30000" dirty="0" err="1" smtClean="0">
                <a:ln>
                  <a:noFill/>
                </a:ln>
                <a:solidFill>
                  <a:schemeClr val="tx1"/>
                </a:solidFill>
                <a:effectLst/>
                <a:latin typeface="Calibri" pitchFamily="34" charset="0"/>
                <a:ea typeface="Times New Roman" pitchFamily="18" charset="0"/>
                <a:sym typeface="Symbol" pitchFamily="18" charset="2"/>
              </a:rPr>
              <a:t>i</a:t>
            </a:r>
            <a:r>
              <a:rPr kumimoji="0" lang="tr-TR" b="0" i="0" u="none" strike="noStrike" cap="none" normalizeH="0" baseline="0" dirty="0" smtClean="0">
                <a:ln>
                  <a:noFill/>
                </a:ln>
                <a:solidFill>
                  <a:schemeClr val="tx1"/>
                </a:solidFill>
                <a:effectLst/>
                <a:latin typeface="Calibri" pitchFamily="34" charset="0"/>
                <a:ea typeface="Times New Roman" pitchFamily="18" charset="0"/>
                <a:sym typeface="Symbol" pitchFamily="18" charset="2"/>
              </a:rPr>
              <a:t> </a:t>
            </a:r>
            <a:endParaRPr kumimoji="0" lang="tr-TR" b="0" i="0" u="none" strike="noStrike" cap="none" normalizeH="0" baseline="0" dirty="0" smtClean="0">
              <a:ln>
                <a:noFill/>
              </a:ln>
              <a:solidFill>
                <a:schemeClr val="tx1"/>
              </a:solidFill>
              <a:effectLst/>
              <a:latin typeface="Arial" pitchFamily="34" charset="0"/>
              <a:sym typeface="Symbol" pitchFamily="18" charset="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tr-TR" b="0" i="0" u="none" strike="noStrike" cap="none" normalizeH="0" baseline="0" dirty="0" smtClean="0">
                <a:ln>
                  <a:noFill/>
                </a:ln>
                <a:solidFill>
                  <a:schemeClr val="tx1"/>
                </a:solidFill>
                <a:effectLst/>
                <a:latin typeface="Calibri" pitchFamily="34" charset="0"/>
                <a:ea typeface="Times New Roman" pitchFamily="18" charset="0"/>
                <a:sym typeface="Symbol" pitchFamily="18" charset="2"/>
              </a:rPr>
              <a:t>             = </a:t>
            </a:r>
            <a:r>
              <a:rPr kumimoji="0" lang="tr-TR" b="0" i="0" u="none" strike="noStrike" cap="none" normalizeH="0" baseline="0" dirty="0" err="1" smtClean="0">
                <a:ln>
                  <a:noFill/>
                </a:ln>
                <a:solidFill>
                  <a:schemeClr val="tx1"/>
                </a:solidFill>
                <a:effectLst/>
                <a:latin typeface="Calibri" pitchFamily="34" charset="0"/>
                <a:ea typeface="Times New Roman" pitchFamily="18" charset="0"/>
                <a:sym typeface="Symbol" pitchFamily="18" charset="2"/>
              </a:rPr>
              <a:t>c</a:t>
            </a:r>
            <a:r>
              <a:rPr kumimoji="0" lang="tr-TR" b="0" i="0" u="none" strike="noStrike" cap="none" normalizeH="0" baseline="-30000" dirty="0" err="1" smtClean="0">
                <a:ln>
                  <a:noFill/>
                </a:ln>
                <a:solidFill>
                  <a:schemeClr val="tx1"/>
                </a:solidFill>
                <a:effectLst/>
                <a:latin typeface="Calibri" pitchFamily="34" charset="0"/>
                <a:ea typeface="Times New Roman" pitchFamily="18" charset="0"/>
                <a:sym typeface="Symbol" pitchFamily="18" charset="2"/>
              </a:rPr>
              <a:t>i</a:t>
            </a:r>
            <a:r>
              <a:rPr kumimoji="0" lang="tr-TR" b="0" i="0" u="none" strike="noStrike" cap="none" normalizeH="0" baseline="0" dirty="0" smtClean="0">
                <a:ln>
                  <a:noFill/>
                </a:ln>
                <a:solidFill>
                  <a:schemeClr val="tx1"/>
                </a:solidFill>
                <a:effectLst/>
                <a:latin typeface="Calibri" pitchFamily="34" charset="0"/>
                <a:ea typeface="Times New Roman" pitchFamily="18" charset="0"/>
                <a:sym typeface="Symbol" pitchFamily="18" charset="2"/>
              </a:rPr>
              <a:t>.(AC </a:t>
            </a:r>
            <a:r>
              <a:rPr kumimoji="0" lang="tr-TR" b="0" i="0" u="none" strike="noStrike" cap="none" normalizeH="0" baseline="0" dirty="0" smtClean="0">
                <a:ln>
                  <a:noFill/>
                </a:ln>
                <a:solidFill>
                  <a:schemeClr val="tx1"/>
                </a:solidFill>
                <a:effectLst/>
                <a:latin typeface="Calibri" pitchFamily="34" charset="0"/>
                <a:ea typeface="Times New Roman" pitchFamily="18" charset="0"/>
              </a:rPr>
              <a:t> DR) + AC.DR </a:t>
            </a:r>
            <a:endParaRPr kumimoji="0" lang="tr-TR" b="0" i="0" u="none" strike="noStrike" cap="none" normalizeH="0" baseline="0" dirty="0" smtClean="0">
              <a:ln>
                <a:noFill/>
              </a:ln>
              <a:solidFill>
                <a:schemeClr val="tx1"/>
              </a:solidFill>
              <a:effectLst/>
              <a:latin typeface="Calibri" pitchFamily="34" charset="0"/>
              <a:ea typeface="Times New Roman" pitchFamily="18" charset="0"/>
              <a:sym typeface="Symbol" pitchFamily="18" charset="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err="1" smtClean="0"/>
              <a:t>ALU’da</a:t>
            </a:r>
            <a:r>
              <a:rPr lang="tr-TR" sz="2400" b="1" dirty="0" smtClean="0"/>
              <a:t> Gerçekleştirilen Aritmetik İşlemler</a:t>
            </a:r>
            <a:endParaRPr lang="tr-TR" b="1" dirty="0"/>
          </a:p>
        </p:txBody>
      </p:sp>
      <p:graphicFrame>
        <p:nvGraphicFramePr>
          <p:cNvPr id="4" name="3 İçerik Yer Tutucusu"/>
          <p:cNvGraphicFramePr>
            <a:graphicFrameLocks noGrp="1"/>
          </p:cNvGraphicFramePr>
          <p:nvPr>
            <p:ph idx="1"/>
          </p:nvPr>
        </p:nvGraphicFramePr>
        <p:xfrm>
          <a:off x="861233" y="1252715"/>
          <a:ext cx="7463370" cy="4578074"/>
        </p:xfrm>
        <a:graphic>
          <a:graphicData uri="http://schemas.openxmlformats.org/drawingml/2006/table">
            <a:tbl>
              <a:tblPr/>
              <a:tblGrid>
                <a:gridCol w="311814">
                  <a:extLst>
                    <a:ext uri="{9D8B030D-6E8A-4147-A177-3AD203B41FA5}">
                      <a16:colId xmlns:a16="http://schemas.microsoft.com/office/drawing/2014/main" val="20000"/>
                    </a:ext>
                  </a:extLst>
                </a:gridCol>
                <a:gridCol w="293736">
                  <a:extLst>
                    <a:ext uri="{9D8B030D-6E8A-4147-A177-3AD203B41FA5}">
                      <a16:colId xmlns:a16="http://schemas.microsoft.com/office/drawing/2014/main" val="20001"/>
                    </a:ext>
                  </a:extLst>
                </a:gridCol>
                <a:gridCol w="232541">
                  <a:extLst>
                    <a:ext uri="{9D8B030D-6E8A-4147-A177-3AD203B41FA5}">
                      <a16:colId xmlns:a16="http://schemas.microsoft.com/office/drawing/2014/main" val="20002"/>
                    </a:ext>
                  </a:extLst>
                </a:gridCol>
                <a:gridCol w="832252">
                  <a:extLst>
                    <a:ext uri="{9D8B030D-6E8A-4147-A177-3AD203B41FA5}">
                      <a16:colId xmlns:a16="http://schemas.microsoft.com/office/drawing/2014/main" val="20003"/>
                    </a:ext>
                  </a:extLst>
                </a:gridCol>
                <a:gridCol w="484395">
                  <a:extLst>
                    <a:ext uri="{9D8B030D-6E8A-4147-A177-3AD203B41FA5}">
                      <a16:colId xmlns:a16="http://schemas.microsoft.com/office/drawing/2014/main" val="20004"/>
                    </a:ext>
                  </a:extLst>
                </a:gridCol>
                <a:gridCol w="499400">
                  <a:extLst>
                    <a:ext uri="{9D8B030D-6E8A-4147-A177-3AD203B41FA5}">
                      <a16:colId xmlns:a16="http://schemas.microsoft.com/office/drawing/2014/main" val="20005"/>
                    </a:ext>
                  </a:extLst>
                </a:gridCol>
                <a:gridCol w="1439528">
                  <a:extLst>
                    <a:ext uri="{9D8B030D-6E8A-4147-A177-3AD203B41FA5}">
                      <a16:colId xmlns:a16="http://schemas.microsoft.com/office/drawing/2014/main" val="20006"/>
                    </a:ext>
                  </a:extLst>
                </a:gridCol>
                <a:gridCol w="3369704">
                  <a:extLst>
                    <a:ext uri="{9D8B030D-6E8A-4147-A177-3AD203B41FA5}">
                      <a16:colId xmlns:a16="http://schemas.microsoft.com/office/drawing/2014/main" val="20007"/>
                    </a:ext>
                  </a:extLst>
                </a:gridCol>
              </a:tblGrid>
              <a:tr h="318364">
                <a:tc gridSpan="3">
                  <a:txBody>
                    <a:bodyPr/>
                    <a:lstStyle/>
                    <a:p>
                      <a:pPr algn="ctr">
                        <a:lnSpc>
                          <a:spcPct val="115000"/>
                        </a:lnSpc>
                        <a:spcAft>
                          <a:spcPts val="0"/>
                        </a:spcAft>
                      </a:pPr>
                      <a:r>
                        <a:rPr lang="tr-TR" sz="1600" b="1" dirty="0">
                          <a:latin typeface="Calibri"/>
                          <a:ea typeface="Times New Roman"/>
                        </a:rPr>
                        <a:t>Seçim</a:t>
                      </a:r>
                      <a:endParaRPr lang="tr-TR" sz="1600" dirty="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c hMerge="1">
                  <a:txBody>
                    <a:bodyPr/>
                    <a:lstStyle/>
                    <a:p>
                      <a:endParaRPr lang="tr-TR"/>
                    </a:p>
                  </a:txBody>
                  <a:tcPr/>
                </a:tc>
                <a:tc gridSpan="3">
                  <a:txBody>
                    <a:bodyPr/>
                    <a:lstStyle/>
                    <a:p>
                      <a:pPr algn="ctr">
                        <a:lnSpc>
                          <a:spcPct val="115000"/>
                        </a:lnSpc>
                        <a:spcAft>
                          <a:spcPts val="0"/>
                        </a:spcAft>
                      </a:pPr>
                      <a:r>
                        <a:rPr lang="tr-TR" sz="1600" b="1">
                          <a:latin typeface="Calibri"/>
                          <a:ea typeface="Times New Roman"/>
                        </a:rPr>
                        <a:t>Girişler</a:t>
                      </a:r>
                      <a:endParaRPr lang="tr-TR" sz="1600">
                        <a:latin typeface="Times New Roman"/>
                        <a:ea typeface="Times New Roman"/>
                      </a:endParaRPr>
                    </a:p>
                  </a:txBody>
                  <a:tcPr marL="3130" marR="31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c hMerge="1">
                  <a:txBody>
                    <a:bodyPr/>
                    <a:lstStyle/>
                    <a:p>
                      <a:endParaRPr lang="tr-TR"/>
                    </a:p>
                  </a:txBody>
                  <a:tcPr/>
                </a:tc>
                <a:tc>
                  <a:txBody>
                    <a:bodyPr/>
                    <a:lstStyle/>
                    <a:p>
                      <a:pPr algn="ctr">
                        <a:lnSpc>
                          <a:spcPct val="115000"/>
                        </a:lnSpc>
                        <a:spcAft>
                          <a:spcPts val="0"/>
                        </a:spcAft>
                      </a:pPr>
                      <a:r>
                        <a:rPr lang="tr-TR" sz="1600" b="1">
                          <a:latin typeface="Calibri"/>
                          <a:ea typeface="Times New Roman"/>
                        </a:rPr>
                        <a:t>Çıkış</a:t>
                      </a:r>
                      <a:endParaRPr lang="tr-TR" sz="1600">
                        <a:latin typeface="Times New Roman"/>
                        <a:ea typeface="Times New Roman"/>
                      </a:endParaRPr>
                    </a:p>
                  </a:txBody>
                  <a:tcPr marL="3130" marR="31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5000"/>
                        </a:lnSpc>
                        <a:spcAft>
                          <a:spcPts val="0"/>
                        </a:spcAft>
                      </a:pPr>
                      <a:r>
                        <a:rPr lang="tr-TR" sz="1600" b="1">
                          <a:latin typeface="Calibri"/>
                          <a:ea typeface="Times New Roman"/>
                        </a:rPr>
                        <a:t>Açıklaması</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8364">
                <a:tc>
                  <a:txBody>
                    <a:bodyPr/>
                    <a:lstStyle/>
                    <a:p>
                      <a:pPr algn="ctr">
                        <a:lnSpc>
                          <a:spcPct val="115000"/>
                        </a:lnSpc>
                        <a:spcAft>
                          <a:spcPts val="0"/>
                        </a:spcAft>
                      </a:pPr>
                      <a:r>
                        <a:rPr lang="tr-TR" sz="1600" b="1">
                          <a:latin typeface="Calibri"/>
                          <a:ea typeface="Times New Roman"/>
                        </a:rPr>
                        <a:t>S</a:t>
                      </a:r>
                      <a:r>
                        <a:rPr lang="tr-TR" sz="1600" b="1" baseline="-25000">
                          <a:latin typeface="Calibri"/>
                          <a:ea typeface="Times New Roman"/>
                        </a:rPr>
                        <a:t>2</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b="1">
                          <a:latin typeface="Calibri"/>
                          <a:ea typeface="Times New Roman"/>
                        </a:rPr>
                        <a:t>S</a:t>
                      </a:r>
                      <a:r>
                        <a:rPr lang="tr-TR" sz="1600" b="1" baseline="-25000">
                          <a:latin typeface="Calibri"/>
                          <a:ea typeface="Times New Roman"/>
                        </a:rPr>
                        <a:t>1</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b="1">
                          <a:latin typeface="Calibri"/>
                          <a:ea typeface="Times New Roman"/>
                        </a:rPr>
                        <a:t>S</a:t>
                      </a:r>
                      <a:r>
                        <a:rPr lang="tr-TR" sz="1600" b="1" baseline="-25000">
                          <a:latin typeface="Calibri"/>
                          <a:ea typeface="Times New Roman"/>
                        </a:rPr>
                        <a:t>0</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b="1">
                          <a:latin typeface="Calibri"/>
                          <a:ea typeface="Times New Roman"/>
                        </a:rPr>
                        <a:t>CARRYIN</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b="1">
                          <a:latin typeface="Calibri"/>
                          <a:ea typeface="Times New Roman"/>
                        </a:rPr>
                        <a:t>Y</a:t>
                      </a:r>
                      <a:r>
                        <a:rPr lang="tr-TR" sz="1600" b="1" baseline="-25000">
                          <a:latin typeface="Calibri"/>
                          <a:ea typeface="Times New Roman"/>
                        </a:rPr>
                        <a:t>0</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b="1">
                          <a:latin typeface="Calibri"/>
                          <a:ea typeface="Times New Roman"/>
                        </a:rPr>
                        <a:t>Y</a:t>
                      </a:r>
                      <a:r>
                        <a:rPr lang="tr-TR" sz="1600" b="1" baseline="-25000">
                          <a:latin typeface="Calibri"/>
                          <a:ea typeface="Times New Roman"/>
                        </a:rPr>
                        <a:t>1</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b="1">
                          <a:latin typeface="Calibri"/>
                          <a:ea typeface="Times New Roman"/>
                        </a:rPr>
                        <a:t>Q</a:t>
                      </a:r>
                      <a:endParaRPr lang="tr-TR" sz="1600">
                        <a:latin typeface="Times New Roman"/>
                        <a:ea typeface="Times New Roman"/>
                      </a:endParaRPr>
                    </a:p>
                  </a:txBody>
                  <a:tcPr marL="3130" marR="31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tr-TR"/>
                    </a:p>
                  </a:txBody>
                  <a:tcPr/>
                </a:tc>
                <a:extLst>
                  <a:ext uri="{0D108BD9-81ED-4DB2-BD59-A6C34878D82A}">
                    <a16:rowId xmlns:a16="http://schemas.microsoft.com/office/drawing/2014/main" val="10001"/>
                  </a:ext>
                </a:extLst>
              </a:tr>
              <a:tr h="318364">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DR</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AC</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dirty="0" smtClean="0">
                          <a:latin typeface="Calibri"/>
                          <a:ea typeface="Times New Roman"/>
                        </a:rPr>
                        <a:t> AC</a:t>
                      </a:r>
                      <a:r>
                        <a:rPr lang="tr-TR" sz="1600" dirty="0">
                          <a:latin typeface="Calibri"/>
                          <a:ea typeface="Times New Roman"/>
                          <a:sym typeface="Wingdings"/>
                        </a:rPr>
                        <a:t></a:t>
                      </a:r>
                      <a:r>
                        <a:rPr lang="tr-TR" sz="1600" dirty="0">
                          <a:latin typeface="Calibri"/>
                          <a:ea typeface="Times New Roman"/>
                        </a:rPr>
                        <a:t>DR+AC</a:t>
                      </a:r>
                      <a:endParaRPr lang="tr-TR" sz="1600" dirty="0">
                        <a:latin typeface="Times New Roman"/>
                        <a:ea typeface="Times New Roman"/>
                      </a:endParaRPr>
                    </a:p>
                  </a:txBody>
                  <a:tcPr marL="3130" marR="31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dirty="0" smtClean="0">
                          <a:latin typeface="Calibri"/>
                          <a:ea typeface="Times New Roman"/>
                        </a:rPr>
                        <a:t> Toplama</a:t>
                      </a:r>
                      <a:endParaRPr lang="tr-TR" sz="1600" dirty="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18364">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1</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DR</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AC</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dirty="0" smtClean="0">
                          <a:latin typeface="Calibri"/>
                          <a:ea typeface="Times New Roman"/>
                        </a:rPr>
                        <a:t> AC</a:t>
                      </a:r>
                      <a:r>
                        <a:rPr lang="tr-TR" sz="1600" dirty="0">
                          <a:latin typeface="Calibri"/>
                          <a:ea typeface="Times New Roman"/>
                          <a:sym typeface="Wingdings"/>
                        </a:rPr>
                        <a:t></a:t>
                      </a:r>
                      <a:r>
                        <a:rPr lang="tr-TR" sz="1600" dirty="0">
                          <a:latin typeface="Calibri"/>
                          <a:ea typeface="Times New Roman"/>
                        </a:rPr>
                        <a:t>DR+AC+1</a:t>
                      </a:r>
                      <a:endParaRPr lang="tr-TR" sz="1600" dirty="0">
                        <a:latin typeface="Times New Roman"/>
                        <a:ea typeface="Times New Roman"/>
                      </a:endParaRPr>
                    </a:p>
                  </a:txBody>
                  <a:tcPr marL="3130" marR="31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dirty="0" smtClean="0">
                          <a:latin typeface="Calibri"/>
                          <a:ea typeface="Times New Roman"/>
                        </a:rPr>
                        <a:t> Elde </a:t>
                      </a:r>
                      <a:r>
                        <a:rPr lang="tr-TR" sz="1600" dirty="0">
                          <a:latin typeface="Calibri"/>
                          <a:ea typeface="Times New Roman"/>
                        </a:rPr>
                        <a:t>ile toplama</a:t>
                      </a:r>
                      <a:endParaRPr lang="tr-TR" sz="1600" dirty="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8364">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1</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DR</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AC’</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dirty="0" smtClean="0">
                          <a:latin typeface="Calibri"/>
                          <a:ea typeface="Times New Roman"/>
                        </a:rPr>
                        <a:t> AC</a:t>
                      </a:r>
                      <a:r>
                        <a:rPr lang="tr-TR" sz="1600" dirty="0">
                          <a:latin typeface="Calibri"/>
                          <a:ea typeface="Times New Roman"/>
                          <a:sym typeface="Wingdings"/>
                        </a:rPr>
                        <a:t></a:t>
                      </a:r>
                      <a:r>
                        <a:rPr lang="tr-TR" sz="1600" dirty="0">
                          <a:latin typeface="Calibri"/>
                          <a:ea typeface="Times New Roman"/>
                        </a:rPr>
                        <a:t>DR+AC’</a:t>
                      </a:r>
                      <a:endParaRPr lang="tr-TR" sz="1600" dirty="0">
                        <a:latin typeface="Times New Roman"/>
                        <a:ea typeface="Times New Roman"/>
                      </a:endParaRPr>
                    </a:p>
                  </a:txBody>
                  <a:tcPr marL="3130" marR="31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dirty="0" smtClean="0">
                          <a:latin typeface="Calibri"/>
                          <a:ea typeface="Times New Roman"/>
                        </a:rPr>
                        <a:t> Borç </a:t>
                      </a:r>
                      <a:r>
                        <a:rPr lang="tr-TR" sz="1600" dirty="0">
                          <a:latin typeface="Calibri"/>
                          <a:ea typeface="Times New Roman"/>
                        </a:rPr>
                        <a:t>ile çıkarma</a:t>
                      </a:r>
                      <a:endParaRPr lang="tr-TR" sz="1600" dirty="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18364">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1</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1</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DR</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AC’</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dirty="0" smtClean="0">
                          <a:latin typeface="Calibri"/>
                          <a:ea typeface="Times New Roman"/>
                        </a:rPr>
                        <a:t> AC</a:t>
                      </a:r>
                      <a:r>
                        <a:rPr lang="tr-TR" sz="1600" dirty="0">
                          <a:latin typeface="Calibri"/>
                          <a:ea typeface="Times New Roman"/>
                          <a:sym typeface="Wingdings"/>
                        </a:rPr>
                        <a:t></a:t>
                      </a:r>
                      <a:r>
                        <a:rPr lang="tr-TR" sz="1600" dirty="0">
                          <a:latin typeface="Calibri"/>
                          <a:ea typeface="Times New Roman"/>
                        </a:rPr>
                        <a:t>DR+AC’+1</a:t>
                      </a:r>
                      <a:endParaRPr lang="tr-TR" sz="1600" dirty="0">
                        <a:latin typeface="Times New Roman"/>
                        <a:ea typeface="Times New Roman"/>
                      </a:endParaRPr>
                    </a:p>
                  </a:txBody>
                  <a:tcPr marL="3130" marR="31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dirty="0" smtClean="0">
                          <a:latin typeface="Calibri"/>
                          <a:ea typeface="Times New Roman"/>
                        </a:rPr>
                        <a:t> Çıkarma</a:t>
                      </a:r>
                      <a:endParaRPr lang="tr-TR" sz="1600" dirty="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18364">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1</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DR</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0..0</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dirty="0" smtClean="0">
                          <a:latin typeface="Calibri"/>
                          <a:ea typeface="Times New Roman"/>
                        </a:rPr>
                        <a:t> AC</a:t>
                      </a:r>
                      <a:r>
                        <a:rPr lang="tr-TR" sz="1600" dirty="0">
                          <a:latin typeface="Calibri"/>
                          <a:ea typeface="Times New Roman"/>
                          <a:sym typeface="Wingdings"/>
                        </a:rPr>
                        <a:t></a:t>
                      </a:r>
                      <a:r>
                        <a:rPr lang="tr-TR" sz="1600" dirty="0">
                          <a:latin typeface="Calibri"/>
                          <a:ea typeface="Times New Roman"/>
                        </a:rPr>
                        <a:t>DR</a:t>
                      </a:r>
                      <a:endParaRPr lang="tr-TR" sz="1600" dirty="0">
                        <a:latin typeface="Times New Roman"/>
                        <a:ea typeface="Times New Roman"/>
                      </a:endParaRPr>
                    </a:p>
                  </a:txBody>
                  <a:tcPr marL="3130" marR="31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dirty="0" smtClean="0">
                          <a:latin typeface="Calibri"/>
                          <a:ea typeface="Times New Roman"/>
                        </a:rPr>
                        <a:t> </a:t>
                      </a:r>
                      <a:r>
                        <a:rPr lang="tr-TR" sz="1600" dirty="0" err="1" smtClean="0">
                          <a:latin typeface="Calibri"/>
                          <a:ea typeface="Times New Roman"/>
                        </a:rPr>
                        <a:t>DR’in</a:t>
                      </a:r>
                      <a:r>
                        <a:rPr lang="tr-TR" sz="1600" dirty="0" smtClean="0">
                          <a:latin typeface="Calibri"/>
                          <a:ea typeface="Times New Roman"/>
                        </a:rPr>
                        <a:t> </a:t>
                      </a:r>
                      <a:r>
                        <a:rPr lang="tr-TR" sz="1600" dirty="0">
                          <a:latin typeface="Calibri"/>
                          <a:ea typeface="Times New Roman"/>
                        </a:rPr>
                        <a:t>aktarımı</a:t>
                      </a:r>
                      <a:endParaRPr lang="tr-TR" sz="1600" dirty="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18364">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1</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1</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DR</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0..0</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dirty="0" smtClean="0">
                          <a:latin typeface="Calibri"/>
                          <a:ea typeface="Times New Roman"/>
                        </a:rPr>
                        <a:t> AC</a:t>
                      </a:r>
                      <a:r>
                        <a:rPr lang="tr-TR" sz="1600" dirty="0">
                          <a:latin typeface="Calibri"/>
                          <a:ea typeface="Times New Roman"/>
                          <a:sym typeface="Wingdings"/>
                        </a:rPr>
                        <a:t></a:t>
                      </a:r>
                      <a:r>
                        <a:rPr lang="tr-TR" sz="1600" dirty="0">
                          <a:latin typeface="Calibri"/>
                          <a:ea typeface="Times New Roman"/>
                        </a:rPr>
                        <a:t>DR+1</a:t>
                      </a:r>
                      <a:endParaRPr lang="tr-TR" sz="1600" dirty="0">
                        <a:latin typeface="Times New Roman"/>
                        <a:ea typeface="Times New Roman"/>
                      </a:endParaRPr>
                    </a:p>
                  </a:txBody>
                  <a:tcPr marL="3130" marR="31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dirty="0" err="1">
                          <a:latin typeface="Calibri"/>
                          <a:ea typeface="Times New Roman"/>
                        </a:rPr>
                        <a:t>DR’nin</a:t>
                      </a:r>
                      <a:r>
                        <a:rPr lang="tr-TR" sz="1600" dirty="0">
                          <a:latin typeface="Calibri"/>
                          <a:ea typeface="Times New Roman"/>
                        </a:rPr>
                        <a:t> 1 fazlasını aktarma</a:t>
                      </a:r>
                      <a:endParaRPr lang="tr-TR" sz="1600" dirty="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18364">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1</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1</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DR</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1..1</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dirty="0" smtClean="0">
                          <a:latin typeface="Calibri"/>
                          <a:ea typeface="Times New Roman"/>
                        </a:rPr>
                        <a:t> AC</a:t>
                      </a:r>
                      <a:r>
                        <a:rPr lang="tr-TR" sz="1600" dirty="0">
                          <a:latin typeface="Calibri"/>
                          <a:ea typeface="Times New Roman"/>
                          <a:sym typeface="Wingdings"/>
                        </a:rPr>
                        <a:t></a:t>
                      </a:r>
                      <a:r>
                        <a:rPr lang="tr-TR" sz="1600" dirty="0">
                          <a:latin typeface="Calibri"/>
                          <a:ea typeface="Times New Roman"/>
                        </a:rPr>
                        <a:t>DR-1</a:t>
                      </a:r>
                      <a:endParaRPr lang="tr-TR" sz="1600" dirty="0">
                        <a:latin typeface="Times New Roman"/>
                        <a:ea typeface="Times New Roman"/>
                      </a:endParaRPr>
                    </a:p>
                  </a:txBody>
                  <a:tcPr marL="3130" marR="31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dirty="0" smtClean="0">
                          <a:latin typeface="Calibri"/>
                          <a:ea typeface="Times New Roman"/>
                        </a:rPr>
                        <a:t> </a:t>
                      </a:r>
                      <a:r>
                        <a:rPr lang="tr-TR" sz="1600" dirty="0" err="1" smtClean="0">
                          <a:latin typeface="Calibri"/>
                          <a:ea typeface="Times New Roman"/>
                        </a:rPr>
                        <a:t>DR’nin</a:t>
                      </a:r>
                      <a:r>
                        <a:rPr lang="tr-TR" sz="1600" dirty="0" smtClean="0">
                          <a:latin typeface="Calibri"/>
                          <a:ea typeface="Times New Roman"/>
                        </a:rPr>
                        <a:t> </a:t>
                      </a:r>
                      <a:r>
                        <a:rPr lang="tr-TR" sz="1600" dirty="0">
                          <a:latin typeface="Calibri"/>
                          <a:ea typeface="Times New Roman"/>
                        </a:rPr>
                        <a:t>1 eksiğini aktarma</a:t>
                      </a:r>
                      <a:endParaRPr lang="tr-TR" sz="1600" dirty="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18364">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1</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1</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1</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DR</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1..1</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dirty="0" smtClean="0">
                          <a:latin typeface="Calibri"/>
                          <a:ea typeface="Times New Roman"/>
                        </a:rPr>
                        <a:t> AC</a:t>
                      </a:r>
                      <a:r>
                        <a:rPr lang="tr-TR" sz="1600" dirty="0">
                          <a:latin typeface="Calibri"/>
                          <a:ea typeface="Times New Roman"/>
                          <a:sym typeface="Wingdings"/>
                        </a:rPr>
                        <a:t></a:t>
                      </a:r>
                      <a:r>
                        <a:rPr lang="tr-TR" sz="1600" dirty="0">
                          <a:latin typeface="Calibri"/>
                          <a:ea typeface="Times New Roman"/>
                        </a:rPr>
                        <a:t>DR</a:t>
                      </a:r>
                      <a:endParaRPr lang="tr-TR" sz="1600" dirty="0">
                        <a:latin typeface="Times New Roman"/>
                        <a:ea typeface="Times New Roman"/>
                      </a:endParaRPr>
                    </a:p>
                  </a:txBody>
                  <a:tcPr marL="3130" marR="31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dirty="0" smtClean="0">
                          <a:latin typeface="Calibri"/>
                          <a:ea typeface="Times New Roman"/>
                        </a:rPr>
                        <a:t> </a:t>
                      </a:r>
                      <a:r>
                        <a:rPr lang="tr-TR" sz="1600" dirty="0" err="1" smtClean="0">
                          <a:latin typeface="Calibri"/>
                          <a:ea typeface="Times New Roman"/>
                        </a:rPr>
                        <a:t>DR’nin</a:t>
                      </a:r>
                      <a:r>
                        <a:rPr lang="tr-TR" sz="1600" dirty="0" smtClean="0">
                          <a:latin typeface="Calibri"/>
                          <a:ea typeface="Times New Roman"/>
                        </a:rPr>
                        <a:t> </a:t>
                      </a:r>
                      <a:r>
                        <a:rPr lang="tr-TR" sz="1600" dirty="0">
                          <a:latin typeface="Calibri"/>
                          <a:ea typeface="Times New Roman"/>
                        </a:rPr>
                        <a:t>aktarımı</a:t>
                      </a:r>
                      <a:endParaRPr lang="tr-TR" sz="1600" dirty="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18364">
                <a:tc>
                  <a:txBody>
                    <a:bodyPr/>
                    <a:lstStyle/>
                    <a:p>
                      <a:pPr algn="ctr">
                        <a:lnSpc>
                          <a:spcPct val="115000"/>
                        </a:lnSpc>
                        <a:spcAft>
                          <a:spcPts val="0"/>
                        </a:spcAft>
                      </a:pPr>
                      <a:r>
                        <a:rPr lang="tr-TR" sz="1600">
                          <a:latin typeface="Calibri"/>
                          <a:ea typeface="Times New Roman"/>
                        </a:rPr>
                        <a:t>1</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1..1</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AC</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dirty="0" smtClean="0">
                          <a:latin typeface="Calibri"/>
                          <a:ea typeface="Times New Roman"/>
                        </a:rPr>
                        <a:t> AC</a:t>
                      </a:r>
                      <a:r>
                        <a:rPr lang="tr-TR" sz="1600" dirty="0">
                          <a:latin typeface="Calibri"/>
                          <a:ea typeface="Times New Roman"/>
                          <a:sym typeface="Wingdings"/>
                        </a:rPr>
                        <a:t></a:t>
                      </a:r>
                      <a:r>
                        <a:rPr lang="tr-TR" sz="1600" dirty="0">
                          <a:latin typeface="Calibri"/>
                          <a:ea typeface="Times New Roman"/>
                        </a:rPr>
                        <a:t>AC-1</a:t>
                      </a:r>
                      <a:endParaRPr lang="tr-TR" sz="1600" dirty="0">
                        <a:latin typeface="Times New Roman"/>
                        <a:ea typeface="Times New Roman"/>
                      </a:endParaRPr>
                    </a:p>
                  </a:txBody>
                  <a:tcPr marL="3130" marR="31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dirty="0" smtClean="0">
                          <a:latin typeface="Calibri"/>
                          <a:ea typeface="Times New Roman"/>
                        </a:rPr>
                        <a:t> </a:t>
                      </a:r>
                      <a:r>
                        <a:rPr lang="tr-TR" sz="1600" dirty="0" err="1" smtClean="0">
                          <a:latin typeface="Calibri"/>
                          <a:ea typeface="Times New Roman"/>
                        </a:rPr>
                        <a:t>AC’yi</a:t>
                      </a:r>
                      <a:r>
                        <a:rPr lang="tr-TR" sz="1600" dirty="0" smtClean="0">
                          <a:latin typeface="Calibri"/>
                          <a:ea typeface="Times New Roman"/>
                        </a:rPr>
                        <a:t> </a:t>
                      </a:r>
                      <a:r>
                        <a:rPr lang="tr-TR" sz="1600" dirty="0">
                          <a:latin typeface="Calibri"/>
                          <a:ea typeface="Times New Roman"/>
                        </a:rPr>
                        <a:t>1 azaltma</a:t>
                      </a:r>
                      <a:endParaRPr lang="tr-TR" sz="1600" dirty="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18364">
                <a:tc>
                  <a:txBody>
                    <a:bodyPr/>
                    <a:lstStyle/>
                    <a:p>
                      <a:pPr algn="ctr">
                        <a:lnSpc>
                          <a:spcPct val="115000"/>
                        </a:lnSpc>
                        <a:spcAft>
                          <a:spcPts val="0"/>
                        </a:spcAft>
                      </a:pPr>
                      <a:r>
                        <a:rPr lang="tr-TR" sz="1600">
                          <a:latin typeface="Calibri"/>
                          <a:ea typeface="Times New Roman"/>
                        </a:rPr>
                        <a:t>1</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1</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1..1</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AC</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dirty="0" smtClean="0">
                          <a:latin typeface="Calibri"/>
                          <a:ea typeface="Times New Roman"/>
                        </a:rPr>
                        <a:t> AC</a:t>
                      </a:r>
                      <a:r>
                        <a:rPr lang="tr-TR" sz="1600" dirty="0">
                          <a:latin typeface="Calibri"/>
                          <a:ea typeface="Times New Roman"/>
                          <a:sym typeface="Wingdings"/>
                        </a:rPr>
                        <a:t></a:t>
                      </a:r>
                      <a:r>
                        <a:rPr lang="tr-TR" sz="1600" dirty="0">
                          <a:latin typeface="Calibri"/>
                          <a:ea typeface="Times New Roman"/>
                        </a:rPr>
                        <a:t>AC</a:t>
                      </a:r>
                      <a:endParaRPr lang="tr-TR" sz="1600" dirty="0">
                        <a:latin typeface="Times New Roman"/>
                        <a:ea typeface="Times New Roman"/>
                      </a:endParaRPr>
                    </a:p>
                  </a:txBody>
                  <a:tcPr marL="3130" marR="313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dirty="0" smtClean="0">
                          <a:latin typeface="Calibri"/>
                          <a:ea typeface="Times New Roman"/>
                        </a:rPr>
                        <a:t> </a:t>
                      </a:r>
                      <a:r>
                        <a:rPr lang="tr-TR" sz="1600" dirty="0" err="1" smtClean="0">
                          <a:latin typeface="Calibri"/>
                          <a:ea typeface="Times New Roman"/>
                        </a:rPr>
                        <a:t>AC’nin</a:t>
                      </a:r>
                      <a:r>
                        <a:rPr lang="tr-TR" sz="1600" dirty="0" smtClean="0">
                          <a:latin typeface="Calibri"/>
                          <a:ea typeface="Times New Roman"/>
                        </a:rPr>
                        <a:t> </a:t>
                      </a:r>
                      <a:r>
                        <a:rPr lang="tr-TR" sz="1600" dirty="0">
                          <a:latin typeface="Calibri"/>
                          <a:ea typeface="Times New Roman"/>
                        </a:rPr>
                        <a:t>aktarımı</a:t>
                      </a:r>
                      <a:endParaRPr lang="tr-TR" sz="1600" dirty="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18364">
                <a:tc>
                  <a:txBody>
                    <a:bodyPr/>
                    <a:lstStyle/>
                    <a:p>
                      <a:pPr algn="ctr">
                        <a:lnSpc>
                          <a:spcPct val="115000"/>
                        </a:lnSpc>
                        <a:spcAft>
                          <a:spcPts val="0"/>
                        </a:spcAft>
                      </a:pPr>
                      <a:r>
                        <a:rPr lang="tr-TR" sz="1600">
                          <a:latin typeface="Calibri"/>
                          <a:ea typeface="Times New Roman"/>
                        </a:rPr>
                        <a:t>1</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1</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INPR</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0..0</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dirty="0" smtClean="0">
                          <a:latin typeface="Calibri"/>
                          <a:ea typeface="Times New Roman"/>
                        </a:rPr>
                        <a:t> AC</a:t>
                      </a:r>
                      <a:r>
                        <a:rPr lang="tr-TR" sz="1600" dirty="0">
                          <a:latin typeface="Calibri"/>
                          <a:ea typeface="Times New Roman"/>
                          <a:sym typeface="Wingdings"/>
                        </a:rPr>
                        <a:t></a:t>
                      </a:r>
                      <a:r>
                        <a:rPr lang="tr-TR" sz="1600" dirty="0">
                          <a:latin typeface="Calibri"/>
                          <a:ea typeface="Times New Roman"/>
                        </a:rPr>
                        <a:t>INPR</a:t>
                      </a:r>
                      <a:endParaRPr lang="tr-TR" sz="1600" dirty="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dirty="0" smtClean="0">
                          <a:latin typeface="Calibri"/>
                          <a:ea typeface="Times New Roman"/>
                        </a:rPr>
                        <a:t> Giriş </a:t>
                      </a:r>
                      <a:r>
                        <a:rPr lang="tr-TR" sz="1600" dirty="0">
                          <a:latin typeface="Calibri"/>
                          <a:ea typeface="Times New Roman"/>
                        </a:rPr>
                        <a:t>Kaydedicisinin aktarımı</a:t>
                      </a:r>
                      <a:endParaRPr lang="tr-TR" sz="1600" dirty="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439342">
                <a:tc>
                  <a:txBody>
                    <a:bodyPr/>
                    <a:lstStyle/>
                    <a:p>
                      <a:pPr algn="ctr">
                        <a:lnSpc>
                          <a:spcPct val="115000"/>
                        </a:lnSpc>
                        <a:spcAft>
                          <a:spcPts val="0"/>
                        </a:spcAft>
                      </a:pPr>
                      <a:r>
                        <a:rPr lang="tr-TR" sz="1600">
                          <a:latin typeface="Calibri"/>
                          <a:ea typeface="Times New Roman"/>
                        </a:rPr>
                        <a:t>1</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1</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1</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INPR</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0..0</a:t>
                      </a:r>
                      <a:endParaRPr lang="tr-TR" sz="160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dirty="0" smtClean="0">
                          <a:latin typeface="Calibri"/>
                          <a:ea typeface="Times New Roman"/>
                        </a:rPr>
                        <a:t> AC</a:t>
                      </a:r>
                      <a:r>
                        <a:rPr lang="tr-TR" sz="1600" dirty="0">
                          <a:latin typeface="Calibri"/>
                          <a:ea typeface="Times New Roman"/>
                          <a:sym typeface="Wingdings"/>
                        </a:rPr>
                        <a:t></a:t>
                      </a:r>
                      <a:r>
                        <a:rPr lang="tr-TR" sz="1600" dirty="0">
                          <a:latin typeface="Calibri"/>
                          <a:ea typeface="Times New Roman"/>
                        </a:rPr>
                        <a:t>INPR+1</a:t>
                      </a:r>
                      <a:endParaRPr lang="tr-TR" sz="1600" dirty="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dirty="0" smtClean="0">
                          <a:latin typeface="Calibri"/>
                          <a:ea typeface="Times New Roman"/>
                        </a:rPr>
                        <a:t> Giriş </a:t>
                      </a:r>
                      <a:r>
                        <a:rPr lang="tr-TR" sz="1600" dirty="0">
                          <a:latin typeface="Calibri"/>
                          <a:ea typeface="Times New Roman"/>
                        </a:rPr>
                        <a:t>Kaydedicisinin 1 fazlasının </a:t>
                      </a:r>
                      <a:r>
                        <a:rPr lang="tr-TR" sz="1600" dirty="0" smtClean="0">
                          <a:latin typeface="Calibri"/>
                          <a:ea typeface="Times New Roman"/>
                        </a:rPr>
                        <a:t> aktarımı</a:t>
                      </a:r>
                      <a:endParaRPr lang="tr-TR" sz="1600" dirty="0">
                        <a:latin typeface="Times New Roman"/>
                        <a:ea typeface="Times New Roman"/>
                      </a:endParaRPr>
                    </a:p>
                  </a:txBody>
                  <a:tcPr marL="3130" marR="313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85749" y="88075"/>
            <a:ext cx="8461376" cy="790575"/>
          </a:xfrm>
        </p:spPr>
        <p:txBody>
          <a:bodyPr/>
          <a:lstStyle/>
          <a:p>
            <a:r>
              <a:rPr lang="tr-TR" sz="2400" b="1" dirty="0" smtClean="0"/>
              <a:t>Aritmetik İşlemler Kısmının </a:t>
            </a:r>
            <a:br>
              <a:rPr lang="tr-TR" sz="2400" b="1" dirty="0" smtClean="0"/>
            </a:br>
            <a:r>
              <a:rPr lang="tr-TR" sz="2400" b="1" dirty="0" smtClean="0"/>
              <a:t>1 Bitlik Bölümünün Gerçekleştirimi </a:t>
            </a:r>
            <a:endParaRPr lang="tr-TR" sz="2400" b="1" dirty="0"/>
          </a:p>
        </p:txBody>
      </p:sp>
      <p:grpSp>
        <p:nvGrpSpPr>
          <p:cNvPr id="18434" name="Group 2"/>
          <p:cNvGrpSpPr>
            <a:grpSpLocks/>
          </p:cNvGrpSpPr>
          <p:nvPr/>
        </p:nvGrpSpPr>
        <p:grpSpPr bwMode="auto">
          <a:xfrm>
            <a:off x="1717159" y="1063278"/>
            <a:ext cx="6429314" cy="4815012"/>
            <a:chOff x="1432" y="7548"/>
            <a:chExt cx="9060" cy="6948"/>
          </a:xfrm>
        </p:grpSpPr>
        <p:sp>
          <p:nvSpPr>
            <p:cNvPr id="18435" name="Rectangle 3"/>
            <p:cNvSpPr>
              <a:spLocks noChangeArrowheads="1"/>
            </p:cNvSpPr>
            <p:nvPr/>
          </p:nvSpPr>
          <p:spPr bwMode="auto">
            <a:xfrm>
              <a:off x="2917" y="8103"/>
              <a:ext cx="900" cy="25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sz="1400"/>
            </a:p>
          </p:txBody>
        </p:sp>
        <p:sp>
          <p:nvSpPr>
            <p:cNvPr id="18436" name="Line 4"/>
            <p:cNvSpPr>
              <a:spLocks noChangeShapeType="1"/>
            </p:cNvSpPr>
            <p:nvPr/>
          </p:nvSpPr>
          <p:spPr bwMode="auto">
            <a:xfrm>
              <a:off x="2557" y="9904"/>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18437" name="Line 5"/>
            <p:cNvSpPr>
              <a:spLocks noChangeShapeType="1"/>
            </p:cNvSpPr>
            <p:nvPr/>
          </p:nvSpPr>
          <p:spPr bwMode="auto">
            <a:xfrm>
              <a:off x="2557" y="9544"/>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18438" name="Line 6"/>
            <p:cNvSpPr>
              <a:spLocks noChangeShapeType="1"/>
            </p:cNvSpPr>
            <p:nvPr/>
          </p:nvSpPr>
          <p:spPr bwMode="auto">
            <a:xfrm>
              <a:off x="2557" y="9183"/>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18439" name="Line 7"/>
            <p:cNvSpPr>
              <a:spLocks noChangeShapeType="1"/>
            </p:cNvSpPr>
            <p:nvPr/>
          </p:nvSpPr>
          <p:spPr bwMode="auto">
            <a:xfrm>
              <a:off x="2557" y="8823"/>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18440" name="Line 8"/>
            <p:cNvSpPr>
              <a:spLocks noChangeShapeType="1"/>
            </p:cNvSpPr>
            <p:nvPr/>
          </p:nvSpPr>
          <p:spPr bwMode="auto">
            <a:xfrm>
              <a:off x="2557" y="8463"/>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18441" name="Line 9"/>
            <p:cNvSpPr>
              <a:spLocks noChangeShapeType="1"/>
            </p:cNvSpPr>
            <p:nvPr/>
          </p:nvSpPr>
          <p:spPr bwMode="auto">
            <a:xfrm>
              <a:off x="2557" y="10264"/>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18442" name="Line 10"/>
            <p:cNvSpPr>
              <a:spLocks noChangeShapeType="1"/>
            </p:cNvSpPr>
            <p:nvPr/>
          </p:nvSpPr>
          <p:spPr bwMode="auto">
            <a:xfrm>
              <a:off x="2557" y="8823"/>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18443" name="Line 11"/>
            <p:cNvSpPr>
              <a:spLocks noChangeShapeType="1"/>
            </p:cNvSpPr>
            <p:nvPr/>
          </p:nvSpPr>
          <p:spPr bwMode="auto">
            <a:xfrm>
              <a:off x="3172" y="10624"/>
              <a:ext cx="0"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18444" name="Line 12"/>
            <p:cNvSpPr>
              <a:spLocks noChangeShapeType="1"/>
            </p:cNvSpPr>
            <p:nvPr/>
          </p:nvSpPr>
          <p:spPr bwMode="auto">
            <a:xfrm>
              <a:off x="3352" y="10624"/>
              <a:ext cx="0"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18445" name="Line 13"/>
            <p:cNvSpPr>
              <a:spLocks noChangeShapeType="1"/>
            </p:cNvSpPr>
            <p:nvPr/>
          </p:nvSpPr>
          <p:spPr bwMode="auto">
            <a:xfrm>
              <a:off x="3532" y="10624"/>
              <a:ext cx="0"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18446" name="Rectangle 14"/>
            <p:cNvSpPr>
              <a:spLocks noChangeArrowheads="1"/>
            </p:cNvSpPr>
            <p:nvPr/>
          </p:nvSpPr>
          <p:spPr bwMode="auto">
            <a:xfrm>
              <a:off x="2917" y="11343"/>
              <a:ext cx="900" cy="25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sz="1400"/>
            </a:p>
          </p:txBody>
        </p:sp>
        <p:sp>
          <p:nvSpPr>
            <p:cNvPr id="18447" name="Line 15"/>
            <p:cNvSpPr>
              <a:spLocks noChangeShapeType="1"/>
            </p:cNvSpPr>
            <p:nvPr/>
          </p:nvSpPr>
          <p:spPr bwMode="auto">
            <a:xfrm>
              <a:off x="2557" y="13143"/>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18448" name="Line 16"/>
            <p:cNvSpPr>
              <a:spLocks noChangeShapeType="1"/>
            </p:cNvSpPr>
            <p:nvPr/>
          </p:nvSpPr>
          <p:spPr bwMode="auto">
            <a:xfrm>
              <a:off x="2557" y="12783"/>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18449" name="Line 17"/>
            <p:cNvSpPr>
              <a:spLocks noChangeShapeType="1"/>
            </p:cNvSpPr>
            <p:nvPr/>
          </p:nvSpPr>
          <p:spPr bwMode="auto">
            <a:xfrm>
              <a:off x="2557" y="12423"/>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18450" name="Line 18"/>
            <p:cNvSpPr>
              <a:spLocks noChangeShapeType="1"/>
            </p:cNvSpPr>
            <p:nvPr/>
          </p:nvSpPr>
          <p:spPr bwMode="auto">
            <a:xfrm>
              <a:off x="2557" y="12063"/>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18451" name="Line 19"/>
            <p:cNvSpPr>
              <a:spLocks noChangeShapeType="1"/>
            </p:cNvSpPr>
            <p:nvPr/>
          </p:nvSpPr>
          <p:spPr bwMode="auto">
            <a:xfrm>
              <a:off x="2557" y="11703"/>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18452" name="Line 20"/>
            <p:cNvSpPr>
              <a:spLocks noChangeShapeType="1"/>
            </p:cNvSpPr>
            <p:nvPr/>
          </p:nvSpPr>
          <p:spPr bwMode="auto">
            <a:xfrm>
              <a:off x="2557" y="13503"/>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18453" name="Line 21"/>
            <p:cNvSpPr>
              <a:spLocks noChangeShapeType="1"/>
            </p:cNvSpPr>
            <p:nvPr/>
          </p:nvSpPr>
          <p:spPr bwMode="auto">
            <a:xfrm>
              <a:off x="2557" y="12063"/>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18454" name="Line 22"/>
            <p:cNvSpPr>
              <a:spLocks noChangeShapeType="1"/>
            </p:cNvSpPr>
            <p:nvPr/>
          </p:nvSpPr>
          <p:spPr bwMode="auto">
            <a:xfrm>
              <a:off x="3172" y="13863"/>
              <a:ext cx="0"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18455" name="Line 23"/>
            <p:cNvSpPr>
              <a:spLocks noChangeShapeType="1"/>
            </p:cNvSpPr>
            <p:nvPr/>
          </p:nvSpPr>
          <p:spPr bwMode="auto">
            <a:xfrm>
              <a:off x="3352" y="13863"/>
              <a:ext cx="0"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18456" name="Line 24"/>
            <p:cNvSpPr>
              <a:spLocks noChangeShapeType="1"/>
            </p:cNvSpPr>
            <p:nvPr/>
          </p:nvSpPr>
          <p:spPr bwMode="auto">
            <a:xfrm>
              <a:off x="3532" y="13863"/>
              <a:ext cx="0"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18457" name="Text Box 25"/>
            <p:cNvSpPr txBox="1">
              <a:spLocks noChangeArrowheads="1"/>
            </p:cNvSpPr>
            <p:nvPr/>
          </p:nvSpPr>
          <p:spPr bwMode="auto">
            <a:xfrm>
              <a:off x="1624" y="10054"/>
              <a:ext cx="1305" cy="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DRLOT0</a:t>
              </a:r>
              <a:endParaRPr kumimoji="0" lang="tr-TR" sz="1400" b="0" i="0" u="none" strike="noStrike" cap="none" normalizeH="0" baseline="0" dirty="0" smtClean="0">
                <a:ln>
                  <a:noFill/>
                </a:ln>
                <a:solidFill>
                  <a:schemeClr val="tx1"/>
                </a:solidFill>
                <a:effectLst/>
                <a:latin typeface="Arial" pitchFamily="34" charset="0"/>
              </a:endParaRPr>
            </a:p>
          </p:txBody>
        </p:sp>
        <p:sp>
          <p:nvSpPr>
            <p:cNvPr id="18458" name="Text Box 26"/>
            <p:cNvSpPr txBox="1">
              <a:spLocks noChangeArrowheads="1"/>
            </p:cNvSpPr>
            <p:nvPr/>
          </p:nvSpPr>
          <p:spPr bwMode="auto">
            <a:xfrm>
              <a:off x="1612" y="13293"/>
              <a:ext cx="1463" cy="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smtClean="0">
                  <a:ln>
                    <a:noFill/>
                  </a:ln>
                  <a:solidFill>
                    <a:schemeClr val="tx1"/>
                  </a:solidFill>
                  <a:effectLst/>
                  <a:latin typeface="Calibri" pitchFamily="34" charset="0"/>
                </a:rPr>
                <a:t>ACLOT0</a:t>
              </a:r>
              <a:endParaRPr kumimoji="0" lang="tr-TR" sz="1400" b="0" i="0" u="none" strike="noStrike" cap="none" normalizeH="0" baseline="0" smtClean="0">
                <a:ln>
                  <a:noFill/>
                </a:ln>
                <a:solidFill>
                  <a:schemeClr val="tx1"/>
                </a:solidFill>
                <a:effectLst/>
                <a:latin typeface="Arial" pitchFamily="34" charset="0"/>
              </a:endParaRPr>
            </a:p>
          </p:txBody>
        </p:sp>
        <p:sp>
          <p:nvSpPr>
            <p:cNvPr id="18459" name="Text Box 27"/>
            <p:cNvSpPr txBox="1">
              <a:spLocks noChangeArrowheads="1"/>
            </p:cNvSpPr>
            <p:nvPr/>
          </p:nvSpPr>
          <p:spPr bwMode="auto">
            <a:xfrm>
              <a:off x="1609" y="9709"/>
              <a:ext cx="1403" cy="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DRLOT0</a:t>
              </a:r>
              <a:endParaRPr kumimoji="0" lang="tr-TR" sz="1400" b="0" i="0" u="none" strike="noStrike" cap="none" normalizeH="0" baseline="0" dirty="0" smtClean="0">
                <a:ln>
                  <a:noFill/>
                </a:ln>
                <a:solidFill>
                  <a:schemeClr val="tx1"/>
                </a:solidFill>
                <a:effectLst/>
                <a:latin typeface="Arial" pitchFamily="34" charset="0"/>
              </a:endParaRPr>
            </a:p>
          </p:txBody>
        </p:sp>
        <p:sp>
          <p:nvSpPr>
            <p:cNvPr id="18460" name="Text Box 28"/>
            <p:cNvSpPr txBox="1">
              <a:spLocks noChangeArrowheads="1"/>
            </p:cNvSpPr>
            <p:nvPr/>
          </p:nvSpPr>
          <p:spPr bwMode="auto">
            <a:xfrm>
              <a:off x="1597" y="12933"/>
              <a:ext cx="1463" cy="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smtClean="0">
                  <a:ln>
                    <a:noFill/>
                  </a:ln>
                  <a:solidFill>
                    <a:schemeClr val="tx1"/>
                  </a:solidFill>
                  <a:effectLst/>
                  <a:latin typeface="Calibri" pitchFamily="34" charset="0"/>
                </a:rPr>
                <a:t>ACLOT0’</a:t>
              </a:r>
              <a:endParaRPr kumimoji="0" lang="tr-TR" sz="1400" b="0" i="0" u="none" strike="noStrike" cap="none" normalizeH="0" baseline="0" smtClean="0">
                <a:ln>
                  <a:noFill/>
                </a:ln>
                <a:solidFill>
                  <a:schemeClr val="tx1"/>
                </a:solidFill>
                <a:effectLst/>
                <a:latin typeface="Arial" pitchFamily="34" charset="0"/>
              </a:endParaRPr>
            </a:p>
          </p:txBody>
        </p:sp>
        <p:sp>
          <p:nvSpPr>
            <p:cNvPr id="18461" name="Text Box 29"/>
            <p:cNvSpPr txBox="1">
              <a:spLocks noChangeArrowheads="1"/>
            </p:cNvSpPr>
            <p:nvPr/>
          </p:nvSpPr>
          <p:spPr bwMode="auto">
            <a:xfrm>
              <a:off x="1609" y="9334"/>
              <a:ext cx="1403" cy="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DRLOT0</a:t>
              </a:r>
              <a:endParaRPr kumimoji="0" lang="tr-TR" sz="1400" b="0" i="0" u="none" strike="noStrike" cap="none" normalizeH="0" baseline="0" dirty="0" smtClean="0">
                <a:ln>
                  <a:noFill/>
                </a:ln>
                <a:solidFill>
                  <a:schemeClr val="tx1"/>
                </a:solidFill>
                <a:effectLst/>
                <a:latin typeface="Arial" pitchFamily="34" charset="0"/>
              </a:endParaRPr>
            </a:p>
          </p:txBody>
        </p:sp>
        <p:sp>
          <p:nvSpPr>
            <p:cNvPr id="18462" name="Text Box 30"/>
            <p:cNvSpPr txBox="1">
              <a:spLocks noChangeArrowheads="1"/>
            </p:cNvSpPr>
            <p:nvPr/>
          </p:nvSpPr>
          <p:spPr bwMode="auto">
            <a:xfrm>
              <a:off x="1552" y="12588"/>
              <a:ext cx="1080" cy="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rPr>
                <a:t>0</a:t>
              </a:r>
              <a:endParaRPr kumimoji="0" lang="tr-TR" sz="1400" b="0" i="0" u="none" strike="noStrike" cap="none" normalizeH="0" baseline="0" smtClean="0">
                <a:ln>
                  <a:noFill/>
                </a:ln>
                <a:solidFill>
                  <a:schemeClr val="tx1"/>
                </a:solidFill>
                <a:effectLst/>
                <a:latin typeface="Arial" pitchFamily="34" charset="0"/>
              </a:endParaRPr>
            </a:p>
          </p:txBody>
        </p:sp>
        <p:sp>
          <p:nvSpPr>
            <p:cNvPr id="18463" name="Text Box 31"/>
            <p:cNvSpPr txBox="1">
              <a:spLocks noChangeArrowheads="1"/>
            </p:cNvSpPr>
            <p:nvPr/>
          </p:nvSpPr>
          <p:spPr bwMode="auto">
            <a:xfrm>
              <a:off x="1609" y="8973"/>
              <a:ext cx="1388" cy="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DRLOT0</a:t>
              </a:r>
              <a:endParaRPr kumimoji="0" lang="tr-TR" sz="1400" b="0" i="0" u="none" strike="noStrike" cap="none" normalizeH="0" baseline="0" dirty="0" smtClean="0">
                <a:ln>
                  <a:noFill/>
                </a:ln>
                <a:solidFill>
                  <a:schemeClr val="tx1"/>
                </a:solidFill>
                <a:effectLst/>
                <a:latin typeface="Arial" pitchFamily="34" charset="0"/>
              </a:endParaRPr>
            </a:p>
          </p:txBody>
        </p:sp>
        <p:sp>
          <p:nvSpPr>
            <p:cNvPr id="18464" name="Text Box 32"/>
            <p:cNvSpPr txBox="1">
              <a:spLocks noChangeArrowheads="1"/>
            </p:cNvSpPr>
            <p:nvPr/>
          </p:nvSpPr>
          <p:spPr bwMode="auto">
            <a:xfrm>
              <a:off x="1567" y="12213"/>
              <a:ext cx="1080" cy="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smtClean="0">
                  <a:ln>
                    <a:noFill/>
                  </a:ln>
                  <a:solidFill>
                    <a:schemeClr val="tx1"/>
                  </a:solidFill>
                  <a:effectLst/>
                  <a:latin typeface="Calibri" pitchFamily="34" charset="0"/>
                </a:rPr>
                <a:t>1</a:t>
              </a:r>
              <a:endParaRPr kumimoji="0" lang="tr-TR" sz="1400" b="0" i="0" u="none" strike="noStrike" cap="none" normalizeH="0" baseline="0" smtClean="0">
                <a:ln>
                  <a:noFill/>
                </a:ln>
                <a:solidFill>
                  <a:schemeClr val="tx1"/>
                </a:solidFill>
                <a:effectLst/>
                <a:latin typeface="Arial" pitchFamily="34" charset="0"/>
              </a:endParaRPr>
            </a:p>
          </p:txBody>
        </p:sp>
        <p:sp>
          <p:nvSpPr>
            <p:cNvPr id="18465" name="Text Box 33"/>
            <p:cNvSpPr txBox="1">
              <a:spLocks noChangeArrowheads="1"/>
            </p:cNvSpPr>
            <p:nvPr/>
          </p:nvSpPr>
          <p:spPr bwMode="auto">
            <a:xfrm>
              <a:off x="1607" y="11853"/>
              <a:ext cx="1403" cy="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ACLOT0</a:t>
              </a:r>
              <a:endParaRPr kumimoji="0" lang="tr-TR" sz="1400" b="0" i="0" u="none" strike="noStrike" cap="none" normalizeH="0" baseline="0" dirty="0" smtClean="0">
                <a:ln>
                  <a:noFill/>
                </a:ln>
                <a:solidFill>
                  <a:schemeClr val="tx1"/>
                </a:solidFill>
                <a:effectLst/>
                <a:latin typeface="Arial" pitchFamily="34" charset="0"/>
              </a:endParaRPr>
            </a:p>
          </p:txBody>
        </p:sp>
        <p:sp>
          <p:nvSpPr>
            <p:cNvPr id="18466" name="Text Box 34"/>
            <p:cNvSpPr txBox="1">
              <a:spLocks noChangeArrowheads="1"/>
            </p:cNvSpPr>
            <p:nvPr/>
          </p:nvSpPr>
          <p:spPr bwMode="auto">
            <a:xfrm>
              <a:off x="1537" y="8613"/>
              <a:ext cx="1080" cy="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smtClean="0">
                  <a:ln>
                    <a:noFill/>
                  </a:ln>
                  <a:solidFill>
                    <a:schemeClr val="tx1"/>
                  </a:solidFill>
                  <a:effectLst/>
                  <a:latin typeface="Calibri" pitchFamily="34" charset="0"/>
                </a:rPr>
                <a:t>1</a:t>
              </a:r>
              <a:endParaRPr kumimoji="0" lang="tr-TR" sz="1400" b="0" i="0" u="none" strike="noStrike" cap="none" normalizeH="0" baseline="0" smtClean="0">
                <a:ln>
                  <a:noFill/>
                </a:ln>
                <a:solidFill>
                  <a:schemeClr val="tx1"/>
                </a:solidFill>
                <a:effectLst/>
                <a:latin typeface="Arial" pitchFamily="34" charset="0"/>
              </a:endParaRPr>
            </a:p>
          </p:txBody>
        </p:sp>
        <p:sp>
          <p:nvSpPr>
            <p:cNvPr id="18467" name="Text Box 35"/>
            <p:cNvSpPr txBox="1">
              <a:spLocks noChangeArrowheads="1"/>
            </p:cNvSpPr>
            <p:nvPr/>
          </p:nvSpPr>
          <p:spPr bwMode="auto">
            <a:xfrm>
              <a:off x="1432" y="8268"/>
              <a:ext cx="1230" cy="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smtClean="0">
                  <a:ln>
                    <a:noFill/>
                  </a:ln>
                  <a:solidFill>
                    <a:schemeClr val="tx1"/>
                  </a:solidFill>
                  <a:effectLst/>
                  <a:latin typeface="Calibri" pitchFamily="34" charset="0"/>
                </a:rPr>
                <a:t>INPOT0</a:t>
              </a:r>
              <a:endParaRPr kumimoji="0" lang="tr-TR" sz="1400" b="0" i="0" u="none" strike="noStrike" cap="none" normalizeH="0" baseline="0" smtClean="0">
                <a:ln>
                  <a:noFill/>
                </a:ln>
                <a:solidFill>
                  <a:schemeClr val="tx1"/>
                </a:solidFill>
                <a:effectLst/>
                <a:latin typeface="Arial" pitchFamily="34" charset="0"/>
              </a:endParaRPr>
            </a:p>
          </p:txBody>
        </p:sp>
        <p:sp>
          <p:nvSpPr>
            <p:cNvPr id="18468" name="Text Box 36"/>
            <p:cNvSpPr txBox="1">
              <a:spLocks noChangeArrowheads="1"/>
            </p:cNvSpPr>
            <p:nvPr/>
          </p:nvSpPr>
          <p:spPr bwMode="auto">
            <a:xfrm>
              <a:off x="1567" y="11508"/>
              <a:ext cx="1080" cy="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rPr>
                <a:t>0</a:t>
              </a:r>
              <a:endParaRPr kumimoji="0" lang="tr-TR" sz="1400" b="0" i="0" u="none" strike="noStrike" cap="none" normalizeH="0" baseline="0" smtClean="0">
                <a:ln>
                  <a:noFill/>
                </a:ln>
                <a:solidFill>
                  <a:schemeClr val="tx1"/>
                </a:solidFill>
                <a:effectLst/>
                <a:latin typeface="Arial" pitchFamily="34" charset="0"/>
              </a:endParaRPr>
            </a:p>
          </p:txBody>
        </p:sp>
        <p:pic>
          <p:nvPicPr>
            <p:cNvPr id="18469" name="Picture 37"/>
            <p:cNvPicPr>
              <a:picLocks noChangeAspect="1" noChangeArrowheads="1"/>
            </p:cNvPicPr>
            <p:nvPr/>
          </p:nvPicPr>
          <p:blipFill>
            <a:blip r:embed="rId2" cstate="print"/>
            <a:srcRect/>
            <a:stretch>
              <a:fillRect/>
            </a:stretch>
          </p:blipFill>
          <p:spPr bwMode="auto">
            <a:xfrm>
              <a:off x="4507" y="9739"/>
              <a:ext cx="5100" cy="2745"/>
            </a:xfrm>
            <a:prstGeom prst="rect">
              <a:avLst/>
            </a:prstGeom>
            <a:noFill/>
          </p:spPr>
        </p:pic>
        <p:sp>
          <p:nvSpPr>
            <p:cNvPr id="18470" name="Line 38"/>
            <p:cNvSpPr>
              <a:spLocks noChangeShapeType="1"/>
            </p:cNvSpPr>
            <p:nvPr/>
          </p:nvSpPr>
          <p:spPr bwMode="auto">
            <a:xfrm>
              <a:off x="3817" y="9364"/>
              <a:ext cx="18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18471" name="Line 39"/>
            <p:cNvSpPr>
              <a:spLocks noChangeShapeType="1"/>
            </p:cNvSpPr>
            <p:nvPr/>
          </p:nvSpPr>
          <p:spPr bwMode="auto">
            <a:xfrm>
              <a:off x="3997" y="9364"/>
              <a:ext cx="0" cy="10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18472" name="Line 40"/>
            <p:cNvSpPr>
              <a:spLocks noChangeShapeType="1"/>
            </p:cNvSpPr>
            <p:nvPr/>
          </p:nvSpPr>
          <p:spPr bwMode="auto">
            <a:xfrm>
              <a:off x="3997" y="10444"/>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18473" name="Line 41"/>
            <p:cNvSpPr>
              <a:spLocks noChangeShapeType="1"/>
            </p:cNvSpPr>
            <p:nvPr/>
          </p:nvSpPr>
          <p:spPr bwMode="auto">
            <a:xfrm>
              <a:off x="3817" y="12783"/>
              <a:ext cx="18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18474" name="Line 42"/>
            <p:cNvSpPr>
              <a:spLocks noChangeShapeType="1"/>
            </p:cNvSpPr>
            <p:nvPr/>
          </p:nvSpPr>
          <p:spPr bwMode="auto">
            <a:xfrm flipV="1">
              <a:off x="4009" y="10696"/>
              <a:ext cx="0" cy="210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18475" name="Line 43"/>
            <p:cNvSpPr>
              <a:spLocks noChangeShapeType="1"/>
            </p:cNvSpPr>
            <p:nvPr/>
          </p:nvSpPr>
          <p:spPr bwMode="auto">
            <a:xfrm flipH="1">
              <a:off x="4027" y="10699"/>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18476" name="Line 44"/>
            <p:cNvSpPr>
              <a:spLocks noChangeShapeType="1"/>
            </p:cNvSpPr>
            <p:nvPr/>
          </p:nvSpPr>
          <p:spPr bwMode="auto">
            <a:xfrm flipV="1">
              <a:off x="4702" y="7758"/>
              <a:ext cx="0" cy="21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18477" name="Line 45"/>
            <p:cNvSpPr>
              <a:spLocks noChangeShapeType="1"/>
            </p:cNvSpPr>
            <p:nvPr/>
          </p:nvSpPr>
          <p:spPr bwMode="auto">
            <a:xfrm flipH="1">
              <a:off x="2737" y="7743"/>
              <a:ext cx="198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18478" name="Text Box 46"/>
            <p:cNvSpPr txBox="1">
              <a:spLocks noChangeArrowheads="1"/>
            </p:cNvSpPr>
            <p:nvPr/>
          </p:nvSpPr>
          <p:spPr bwMode="auto">
            <a:xfrm>
              <a:off x="1717" y="7548"/>
              <a:ext cx="1485" cy="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1" i="0" u="none" strike="noStrike" cap="none" normalizeH="0" baseline="0" smtClean="0">
                  <a:ln>
                    <a:noFill/>
                  </a:ln>
                  <a:solidFill>
                    <a:schemeClr val="tx1"/>
                  </a:solidFill>
                  <a:effectLst/>
                  <a:latin typeface="Calibri" pitchFamily="34" charset="0"/>
                </a:rPr>
                <a:t>CARRYIN</a:t>
              </a:r>
              <a:endParaRPr kumimoji="0" lang="tr-TR" sz="1400" b="0" i="0" u="none" strike="noStrike" cap="none" normalizeH="0" baseline="0" smtClean="0">
                <a:ln>
                  <a:noFill/>
                </a:ln>
                <a:solidFill>
                  <a:schemeClr val="tx1"/>
                </a:solidFill>
                <a:effectLst/>
                <a:latin typeface="Arial" pitchFamily="34" charset="0"/>
              </a:endParaRPr>
            </a:p>
          </p:txBody>
        </p:sp>
        <p:sp>
          <p:nvSpPr>
            <p:cNvPr id="18479" name="Text Box 47"/>
            <p:cNvSpPr txBox="1">
              <a:spLocks noChangeArrowheads="1"/>
            </p:cNvSpPr>
            <p:nvPr/>
          </p:nvSpPr>
          <p:spPr bwMode="auto">
            <a:xfrm>
              <a:off x="2737" y="10804"/>
              <a:ext cx="129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1" i="0" u="none" strike="noStrike" cap="none" normalizeH="0" baseline="0" smtClean="0">
                  <a:ln>
                    <a:noFill/>
                  </a:ln>
                  <a:solidFill>
                    <a:schemeClr val="tx1"/>
                  </a:solidFill>
                  <a:effectLst/>
                  <a:latin typeface="Calibri" pitchFamily="34" charset="0"/>
                </a:rPr>
                <a:t>    S</a:t>
              </a:r>
              <a:r>
                <a:rPr kumimoji="0" lang="tr-TR" sz="1400" b="1" i="0" u="none" strike="noStrike" cap="none" normalizeH="0" baseline="-25000" smtClean="0">
                  <a:ln>
                    <a:noFill/>
                  </a:ln>
                  <a:solidFill>
                    <a:schemeClr val="tx1"/>
                  </a:solidFill>
                  <a:effectLst/>
                  <a:latin typeface="Calibri" pitchFamily="34" charset="0"/>
                </a:rPr>
                <a:t>2 </a:t>
              </a:r>
              <a:r>
                <a:rPr kumimoji="0" lang="tr-TR" sz="1400" b="1" i="0" u="none" strike="noStrike" cap="none" normalizeH="0" baseline="0" smtClean="0">
                  <a:ln>
                    <a:noFill/>
                  </a:ln>
                  <a:solidFill>
                    <a:schemeClr val="tx1"/>
                  </a:solidFill>
                  <a:effectLst/>
                  <a:latin typeface="Calibri" pitchFamily="34" charset="0"/>
                </a:rPr>
                <a:t>S</a:t>
              </a:r>
              <a:r>
                <a:rPr kumimoji="0" lang="tr-TR" sz="1400" b="1" i="0" u="none" strike="noStrike" cap="none" normalizeH="0" baseline="-25000" smtClean="0">
                  <a:ln>
                    <a:noFill/>
                  </a:ln>
                  <a:solidFill>
                    <a:schemeClr val="tx1"/>
                  </a:solidFill>
                  <a:effectLst/>
                  <a:latin typeface="Calibri" pitchFamily="34" charset="0"/>
                </a:rPr>
                <a:t>1 </a:t>
              </a:r>
              <a:r>
                <a:rPr kumimoji="0" lang="tr-TR" sz="1400" b="1" i="0" u="none" strike="noStrike" cap="none" normalizeH="0" baseline="0" smtClean="0">
                  <a:ln>
                    <a:noFill/>
                  </a:ln>
                  <a:solidFill>
                    <a:schemeClr val="tx1"/>
                  </a:solidFill>
                  <a:effectLst/>
                  <a:latin typeface="Calibri" pitchFamily="34" charset="0"/>
                </a:rPr>
                <a:t>S</a:t>
              </a:r>
              <a:r>
                <a:rPr kumimoji="0" lang="tr-TR" sz="1400" b="1" i="0" u="none" strike="noStrike" cap="none" normalizeH="0" baseline="-25000" smtClean="0">
                  <a:ln>
                    <a:noFill/>
                  </a:ln>
                  <a:solidFill>
                    <a:schemeClr val="tx1"/>
                  </a:solidFill>
                  <a:effectLst/>
                  <a:latin typeface="Times New Roman" pitchFamily="18" charset="0"/>
                </a:rPr>
                <a:t>0</a:t>
              </a:r>
              <a:endParaRPr kumimoji="0" lang="tr-TR" sz="1400" b="0" i="0" u="none" strike="noStrike" cap="none" normalizeH="0" baseline="0" smtClean="0">
                <a:ln>
                  <a:noFill/>
                </a:ln>
                <a:solidFill>
                  <a:schemeClr val="tx1"/>
                </a:solidFill>
                <a:effectLst/>
                <a:latin typeface="Arial" pitchFamily="34" charset="0"/>
              </a:endParaRPr>
            </a:p>
          </p:txBody>
        </p:sp>
        <p:sp>
          <p:nvSpPr>
            <p:cNvPr id="18480" name="Text Box 48"/>
            <p:cNvSpPr txBox="1">
              <a:spLocks noChangeArrowheads="1"/>
            </p:cNvSpPr>
            <p:nvPr/>
          </p:nvSpPr>
          <p:spPr bwMode="auto">
            <a:xfrm>
              <a:off x="2737" y="13968"/>
              <a:ext cx="1229" cy="5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    </a:t>
              </a:r>
              <a:r>
                <a:rPr kumimoji="0" lang="tr-TR" sz="1400" b="1" i="0" u="none" strike="noStrike" cap="none" normalizeH="0" baseline="0" dirty="0" smtClean="0">
                  <a:ln>
                    <a:noFill/>
                  </a:ln>
                  <a:solidFill>
                    <a:schemeClr val="tx1"/>
                  </a:solidFill>
                  <a:effectLst/>
                  <a:latin typeface="Calibri" pitchFamily="34" charset="0"/>
                </a:rPr>
                <a:t>S</a:t>
              </a:r>
              <a:r>
                <a:rPr kumimoji="0" lang="tr-TR" sz="1400" b="1" i="0" u="none" strike="noStrike" cap="none" normalizeH="0" baseline="-25000" dirty="0" smtClean="0">
                  <a:ln>
                    <a:noFill/>
                  </a:ln>
                  <a:solidFill>
                    <a:schemeClr val="tx1"/>
                  </a:solidFill>
                  <a:effectLst/>
                  <a:latin typeface="Calibri" pitchFamily="34" charset="0"/>
                </a:rPr>
                <a:t>2 </a:t>
              </a:r>
              <a:r>
                <a:rPr kumimoji="0" lang="tr-TR" sz="1400" b="1" i="0" u="none" strike="noStrike" cap="none" normalizeH="0" baseline="0" dirty="0" smtClean="0">
                  <a:ln>
                    <a:noFill/>
                  </a:ln>
                  <a:solidFill>
                    <a:schemeClr val="tx1"/>
                  </a:solidFill>
                  <a:effectLst/>
                  <a:latin typeface="Calibri" pitchFamily="34" charset="0"/>
                </a:rPr>
                <a:t>S</a:t>
              </a:r>
              <a:r>
                <a:rPr kumimoji="0" lang="tr-TR" sz="1400" b="1" i="0" u="none" strike="noStrike" cap="none" normalizeH="0" baseline="-25000" dirty="0" smtClean="0">
                  <a:ln>
                    <a:noFill/>
                  </a:ln>
                  <a:solidFill>
                    <a:schemeClr val="tx1"/>
                  </a:solidFill>
                  <a:effectLst/>
                  <a:latin typeface="Calibri" pitchFamily="34" charset="0"/>
                </a:rPr>
                <a:t>1 </a:t>
              </a:r>
              <a:r>
                <a:rPr kumimoji="0" lang="tr-TR" sz="1400" b="1" i="0" u="none" strike="noStrike" cap="none" normalizeH="0" baseline="0" dirty="0" smtClean="0">
                  <a:ln>
                    <a:noFill/>
                  </a:ln>
                  <a:solidFill>
                    <a:schemeClr val="tx1"/>
                  </a:solidFill>
                  <a:effectLst/>
                  <a:latin typeface="Calibri" pitchFamily="34" charset="0"/>
                </a:rPr>
                <a:t>S</a:t>
              </a:r>
              <a:r>
                <a:rPr kumimoji="0" lang="tr-TR" sz="1400" b="1" i="0" u="none" strike="noStrike" cap="none" normalizeH="0" baseline="-25000" dirty="0" smtClean="0">
                  <a:ln>
                    <a:noFill/>
                  </a:ln>
                  <a:solidFill>
                    <a:schemeClr val="tx1"/>
                  </a:solidFill>
                  <a:effectLst/>
                  <a:latin typeface="Times New Roman" pitchFamily="18" charset="0"/>
                </a:rPr>
                <a:t>0</a:t>
              </a:r>
              <a:endParaRPr kumimoji="0" lang="tr-TR" sz="1400" b="0" i="0" u="none" strike="noStrike" cap="none" normalizeH="0" baseline="0" dirty="0" smtClean="0">
                <a:ln>
                  <a:noFill/>
                </a:ln>
                <a:solidFill>
                  <a:schemeClr val="tx1"/>
                </a:solidFill>
                <a:effectLst/>
                <a:latin typeface="Arial" pitchFamily="34" charset="0"/>
              </a:endParaRPr>
            </a:p>
          </p:txBody>
        </p:sp>
        <p:sp>
          <p:nvSpPr>
            <p:cNvPr id="18481" name="Text Box 49"/>
            <p:cNvSpPr txBox="1">
              <a:spLocks noChangeArrowheads="1"/>
            </p:cNvSpPr>
            <p:nvPr/>
          </p:nvSpPr>
          <p:spPr bwMode="auto">
            <a:xfrm>
              <a:off x="2842" y="9033"/>
              <a:ext cx="1155" cy="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smtClean="0">
                  <a:ln>
                    <a:noFill/>
                  </a:ln>
                  <a:solidFill>
                    <a:schemeClr val="tx1"/>
                  </a:solidFill>
                  <a:effectLst/>
                  <a:latin typeface="Calibri" pitchFamily="34" charset="0"/>
                </a:rPr>
                <a:t>8×1 </a:t>
              </a:r>
              <a:endParaRPr kumimoji="0" lang="tr-TR" sz="1400" b="0" i="0" u="none" strike="noStrike" cap="none" normalizeH="0" baseline="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smtClean="0">
                  <a:ln>
                    <a:noFill/>
                  </a:ln>
                  <a:solidFill>
                    <a:schemeClr val="tx1"/>
                  </a:solidFill>
                  <a:effectLst/>
                  <a:latin typeface="Calibri" pitchFamily="34" charset="0"/>
                </a:rPr>
                <a:t>MUX</a:t>
              </a:r>
              <a:endParaRPr kumimoji="0" lang="tr-TR" sz="1400" b="0" i="0" u="none" strike="noStrike" cap="none" normalizeH="0" baseline="0" smtClean="0">
                <a:ln>
                  <a:noFill/>
                </a:ln>
                <a:solidFill>
                  <a:schemeClr val="tx1"/>
                </a:solidFill>
                <a:effectLst/>
                <a:latin typeface="Arial" pitchFamily="34" charset="0"/>
              </a:endParaRPr>
            </a:p>
          </p:txBody>
        </p:sp>
        <p:sp>
          <p:nvSpPr>
            <p:cNvPr id="18482" name="Text Box 50"/>
            <p:cNvSpPr txBox="1">
              <a:spLocks noChangeArrowheads="1"/>
            </p:cNvSpPr>
            <p:nvPr/>
          </p:nvSpPr>
          <p:spPr bwMode="auto">
            <a:xfrm>
              <a:off x="2962" y="12303"/>
              <a:ext cx="900" cy="7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rPr>
                <a:t>8×1 MUX</a:t>
              </a:r>
              <a:endParaRPr kumimoji="0" lang="tr-TR" sz="1400" b="0" i="0" u="none" strike="noStrike" cap="none" normalizeH="0" baseline="0" dirty="0" smtClean="0">
                <a:ln>
                  <a:noFill/>
                </a:ln>
                <a:solidFill>
                  <a:schemeClr val="tx1"/>
                </a:solidFill>
                <a:effectLst/>
                <a:latin typeface="Arial" pitchFamily="34" charset="0"/>
              </a:endParaRPr>
            </a:p>
          </p:txBody>
        </p:sp>
        <p:sp>
          <p:nvSpPr>
            <p:cNvPr id="18483" name="Text Box 51"/>
            <p:cNvSpPr txBox="1">
              <a:spLocks noChangeArrowheads="1"/>
            </p:cNvSpPr>
            <p:nvPr/>
          </p:nvSpPr>
          <p:spPr bwMode="auto">
            <a:xfrm>
              <a:off x="8872" y="11433"/>
              <a:ext cx="1620" cy="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tr-TR" sz="1400" b="1" i="0" u="none" strike="noStrike" cap="none" normalizeH="0" baseline="0" smtClean="0">
                  <a:ln>
                    <a:noFill/>
                  </a:ln>
                  <a:solidFill>
                    <a:schemeClr val="tx1"/>
                  </a:solidFill>
                  <a:effectLst/>
                  <a:latin typeface="Calibri" pitchFamily="34" charset="0"/>
                </a:rPr>
                <a:t>CARRYOUT0</a:t>
              </a:r>
              <a:endParaRPr kumimoji="0" lang="tr-TR" sz="1400" b="0" i="0" u="none" strike="noStrike" cap="none" normalizeH="0" baseline="0" smtClean="0">
                <a:ln>
                  <a:noFill/>
                </a:ln>
                <a:solidFill>
                  <a:schemeClr val="tx1"/>
                </a:solidFill>
                <a:effectLst/>
                <a:latin typeface="Arial" pitchFamily="34" charset="0"/>
              </a:endParaRPr>
            </a:p>
          </p:txBody>
        </p:sp>
        <p:sp>
          <p:nvSpPr>
            <p:cNvPr id="18484" name="Text Box 52"/>
            <p:cNvSpPr txBox="1">
              <a:spLocks noChangeArrowheads="1"/>
            </p:cNvSpPr>
            <p:nvPr/>
          </p:nvSpPr>
          <p:spPr bwMode="auto">
            <a:xfrm>
              <a:off x="8962" y="10144"/>
              <a:ext cx="1440" cy="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1" i="0" u="none" strike="noStrike" cap="none" normalizeH="0" baseline="0" smtClean="0">
                  <a:ln>
                    <a:noFill/>
                  </a:ln>
                  <a:solidFill>
                    <a:schemeClr val="tx1"/>
                  </a:solidFill>
                  <a:effectLst/>
                  <a:latin typeface="Calibri" pitchFamily="34" charset="0"/>
                </a:rPr>
                <a:t>ACLOT0</a:t>
              </a:r>
              <a:endParaRPr kumimoji="0" lang="tr-TR" sz="1400" b="0" i="0" u="none" strike="noStrike" cap="none" normalizeH="0" baseline="0" smtClean="0">
                <a:ln>
                  <a:noFill/>
                </a:ln>
                <a:solidFill>
                  <a:schemeClr val="tx1"/>
                </a:solidFill>
                <a:effectLst/>
                <a:latin typeface="Arial" pitchFamily="34" charset="0"/>
              </a:endParaRPr>
            </a:p>
          </p:txBody>
        </p:sp>
        <p:sp>
          <p:nvSpPr>
            <p:cNvPr id="18485" name="Text Box 53"/>
            <p:cNvSpPr txBox="1">
              <a:spLocks noChangeArrowheads="1"/>
            </p:cNvSpPr>
            <p:nvPr/>
          </p:nvSpPr>
          <p:spPr bwMode="auto">
            <a:xfrm>
              <a:off x="2820" y="10069"/>
              <a:ext cx="360" cy="4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rPr>
                <a:t>0</a:t>
              </a:r>
              <a:endParaRPr kumimoji="0" lang="tr-TR" sz="1400" b="0" i="0" u="none" strike="noStrike" cap="none" normalizeH="0" baseline="0" smtClean="0">
                <a:ln>
                  <a:noFill/>
                </a:ln>
                <a:solidFill>
                  <a:schemeClr val="tx1"/>
                </a:solidFill>
                <a:effectLst/>
                <a:latin typeface="Arial" pitchFamily="34" charset="0"/>
              </a:endParaRPr>
            </a:p>
          </p:txBody>
        </p:sp>
        <p:sp>
          <p:nvSpPr>
            <p:cNvPr id="18486" name="Text Box 54"/>
            <p:cNvSpPr txBox="1">
              <a:spLocks noChangeArrowheads="1"/>
            </p:cNvSpPr>
            <p:nvPr/>
          </p:nvSpPr>
          <p:spPr bwMode="auto">
            <a:xfrm>
              <a:off x="2805" y="8283"/>
              <a:ext cx="360" cy="4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smtClean="0">
                  <a:ln>
                    <a:noFill/>
                  </a:ln>
                  <a:solidFill>
                    <a:schemeClr val="tx1"/>
                  </a:solidFill>
                  <a:effectLst/>
                  <a:latin typeface="Calibri" pitchFamily="34" charset="0"/>
                </a:rPr>
                <a:t>5</a:t>
              </a:r>
              <a:endParaRPr kumimoji="0" lang="tr-TR" sz="1400" b="0" i="0" u="none" strike="noStrike" cap="none" normalizeH="0" baseline="0" smtClean="0">
                <a:ln>
                  <a:noFill/>
                </a:ln>
                <a:solidFill>
                  <a:schemeClr val="tx1"/>
                </a:solidFill>
                <a:effectLst/>
                <a:latin typeface="Arial" pitchFamily="34" charset="0"/>
              </a:endParaRPr>
            </a:p>
          </p:txBody>
        </p:sp>
        <p:sp>
          <p:nvSpPr>
            <p:cNvPr id="18487" name="Text Box 55"/>
            <p:cNvSpPr txBox="1">
              <a:spLocks noChangeArrowheads="1"/>
            </p:cNvSpPr>
            <p:nvPr/>
          </p:nvSpPr>
          <p:spPr bwMode="auto">
            <a:xfrm>
              <a:off x="2812" y="13323"/>
              <a:ext cx="360" cy="4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rPr>
                <a:t>0</a:t>
              </a:r>
              <a:endParaRPr kumimoji="0" lang="tr-TR" sz="1400" b="0" i="0" u="none" strike="noStrike" cap="none" normalizeH="0" baseline="0" smtClean="0">
                <a:ln>
                  <a:noFill/>
                </a:ln>
                <a:solidFill>
                  <a:schemeClr val="tx1"/>
                </a:solidFill>
                <a:effectLst/>
                <a:latin typeface="Arial" pitchFamily="34" charset="0"/>
              </a:endParaRPr>
            </a:p>
          </p:txBody>
        </p:sp>
        <p:sp>
          <p:nvSpPr>
            <p:cNvPr id="18488" name="Text Box 56"/>
            <p:cNvSpPr txBox="1">
              <a:spLocks noChangeArrowheads="1"/>
            </p:cNvSpPr>
            <p:nvPr/>
          </p:nvSpPr>
          <p:spPr bwMode="auto">
            <a:xfrm>
              <a:off x="2827" y="11508"/>
              <a:ext cx="360" cy="4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smtClean="0">
                  <a:ln>
                    <a:noFill/>
                  </a:ln>
                  <a:solidFill>
                    <a:schemeClr val="tx1"/>
                  </a:solidFill>
                  <a:effectLst/>
                  <a:latin typeface="Calibri" pitchFamily="34" charset="0"/>
                </a:rPr>
                <a:t>5</a:t>
              </a:r>
              <a:endParaRPr kumimoji="0" lang="tr-TR" sz="1400" b="0" i="0" u="none" strike="noStrike" cap="none" normalizeH="0" baseline="0" smtClean="0">
                <a:ln>
                  <a:noFill/>
                </a:ln>
                <a:solidFill>
                  <a:schemeClr val="tx1"/>
                </a:solidFill>
                <a:effectLst/>
                <a:latin typeface="Arial" pitchFamily="34" charset="0"/>
              </a:endParaRPr>
            </a:p>
          </p:txBody>
        </p:sp>
        <p:sp>
          <p:nvSpPr>
            <p:cNvPr id="18489" name="Text Box 57"/>
            <p:cNvSpPr txBox="1">
              <a:spLocks noChangeArrowheads="1"/>
            </p:cNvSpPr>
            <p:nvPr/>
          </p:nvSpPr>
          <p:spPr bwMode="auto">
            <a:xfrm>
              <a:off x="2820" y="9739"/>
              <a:ext cx="360" cy="4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smtClean="0">
                  <a:ln>
                    <a:noFill/>
                  </a:ln>
                  <a:solidFill>
                    <a:schemeClr val="tx1"/>
                  </a:solidFill>
                  <a:effectLst/>
                  <a:latin typeface="Calibri" pitchFamily="34" charset="0"/>
                </a:rPr>
                <a:t>1</a:t>
              </a:r>
              <a:endParaRPr kumimoji="0" lang="tr-TR" sz="1400" b="0" i="0" u="none" strike="noStrike" cap="none" normalizeH="0" baseline="0" smtClean="0">
                <a:ln>
                  <a:noFill/>
                </a:ln>
                <a:solidFill>
                  <a:schemeClr val="tx1"/>
                </a:solidFill>
                <a:effectLst/>
                <a:latin typeface="Arial" pitchFamily="34" charset="0"/>
              </a:endParaRPr>
            </a:p>
          </p:txBody>
        </p:sp>
        <p:sp>
          <p:nvSpPr>
            <p:cNvPr id="18490" name="Text Box 58"/>
            <p:cNvSpPr txBox="1">
              <a:spLocks noChangeArrowheads="1"/>
            </p:cNvSpPr>
            <p:nvPr/>
          </p:nvSpPr>
          <p:spPr bwMode="auto">
            <a:xfrm>
              <a:off x="2805" y="9364"/>
              <a:ext cx="360" cy="4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smtClean="0">
                  <a:ln>
                    <a:noFill/>
                  </a:ln>
                  <a:solidFill>
                    <a:schemeClr val="tx1"/>
                  </a:solidFill>
                  <a:effectLst/>
                  <a:latin typeface="Calibri" pitchFamily="34" charset="0"/>
                </a:rPr>
                <a:t>2</a:t>
              </a:r>
              <a:endParaRPr kumimoji="0" lang="tr-TR" sz="1400" b="0" i="0" u="none" strike="noStrike" cap="none" normalizeH="0" baseline="0" smtClean="0">
                <a:ln>
                  <a:noFill/>
                </a:ln>
                <a:solidFill>
                  <a:schemeClr val="tx1"/>
                </a:solidFill>
                <a:effectLst/>
                <a:latin typeface="Arial" pitchFamily="34" charset="0"/>
              </a:endParaRPr>
            </a:p>
          </p:txBody>
        </p:sp>
        <p:sp>
          <p:nvSpPr>
            <p:cNvPr id="18491" name="Text Box 59"/>
            <p:cNvSpPr txBox="1">
              <a:spLocks noChangeArrowheads="1"/>
            </p:cNvSpPr>
            <p:nvPr/>
          </p:nvSpPr>
          <p:spPr bwMode="auto">
            <a:xfrm>
              <a:off x="2805" y="9003"/>
              <a:ext cx="360" cy="4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smtClean="0">
                  <a:ln>
                    <a:noFill/>
                  </a:ln>
                  <a:solidFill>
                    <a:schemeClr val="tx1"/>
                  </a:solidFill>
                  <a:effectLst/>
                  <a:latin typeface="Calibri" pitchFamily="34" charset="0"/>
                </a:rPr>
                <a:t>3</a:t>
              </a:r>
              <a:endParaRPr kumimoji="0" lang="tr-TR" sz="1400" b="0" i="0" u="none" strike="noStrike" cap="none" normalizeH="0" baseline="0" smtClean="0">
                <a:ln>
                  <a:noFill/>
                </a:ln>
                <a:solidFill>
                  <a:schemeClr val="tx1"/>
                </a:solidFill>
                <a:effectLst/>
                <a:latin typeface="Arial" pitchFamily="34" charset="0"/>
              </a:endParaRPr>
            </a:p>
          </p:txBody>
        </p:sp>
        <p:sp>
          <p:nvSpPr>
            <p:cNvPr id="18492" name="Text Box 60"/>
            <p:cNvSpPr txBox="1">
              <a:spLocks noChangeArrowheads="1"/>
            </p:cNvSpPr>
            <p:nvPr/>
          </p:nvSpPr>
          <p:spPr bwMode="auto">
            <a:xfrm>
              <a:off x="2805" y="8658"/>
              <a:ext cx="360" cy="4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smtClean="0">
                  <a:ln>
                    <a:noFill/>
                  </a:ln>
                  <a:solidFill>
                    <a:schemeClr val="tx1"/>
                  </a:solidFill>
                  <a:effectLst/>
                  <a:latin typeface="Calibri" pitchFamily="34" charset="0"/>
                </a:rPr>
                <a:t>4</a:t>
              </a:r>
              <a:endParaRPr kumimoji="0" lang="tr-TR" sz="1400" b="0" i="0" u="none" strike="noStrike" cap="none" normalizeH="0" baseline="0" smtClean="0">
                <a:ln>
                  <a:noFill/>
                </a:ln>
                <a:solidFill>
                  <a:schemeClr val="tx1"/>
                </a:solidFill>
                <a:effectLst/>
                <a:latin typeface="Arial" pitchFamily="34" charset="0"/>
              </a:endParaRPr>
            </a:p>
          </p:txBody>
        </p:sp>
        <p:sp>
          <p:nvSpPr>
            <p:cNvPr id="18493" name="Text Box 61"/>
            <p:cNvSpPr txBox="1">
              <a:spLocks noChangeArrowheads="1"/>
            </p:cNvSpPr>
            <p:nvPr/>
          </p:nvSpPr>
          <p:spPr bwMode="auto">
            <a:xfrm>
              <a:off x="2827" y="11868"/>
              <a:ext cx="360" cy="4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smtClean="0">
                  <a:ln>
                    <a:noFill/>
                  </a:ln>
                  <a:solidFill>
                    <a:schemeClr val="tx1"/>
                  </a:solidFill>
                  <a:effectLst/>
                  <a:latin typeface="Calibri" pitchFamily="34" charset="0"/>
                </a:rPr>
                <a:t>4</a:t>
              </a:r>
              <a:endParaRPr kumimoji="0" lang="tr-TR" sz="1400" b="0" i="0" u="none" strike="noStrike" cap="none" normalizeH="0" baseline="0" smtClean="0">
                <a:ln>
                  <a:noFill/>
                </a:ln>
                <a:solidFill>
                  <a:schemeClr val="tx1"/>
                </a:solidFill>
                <a:effectLst/>
                <a:latin typeface="Arial" pitchFamily="34" charset="0"/>
              </a:endParaRPr>
            </a:p>
          </p:txBody>
        </p:sp>
        <p:sp>
          <p:nvSpPr>
            <p:cNvPr id="18494" name="Text Box 62"/>
            <p:cNvSpPr txBox="1">
              <a:spLocks noChangeArrowheads="1"/>
            </p:cNvSpPr>
            <p:nvPr/>
          </p:nvSpPr>
          <p:spPr bwMode="auto">
            <a:xfrm>
              <a:off x="2812" y="12243"/>
              <a:ext cx="360" cy="4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smtClean="0">
                  <a:ln>
                    <a:noFill/>
                  </a:ln>
                  <a:solidFill>
                    <a:schemeClr val="tx1"/>
                  </a:solidFill>
                  <a:effectLst/>
                  <a:latin typeface="Calibri" pitchFamily="34" charset="0"/>
                </a:rPr>
                <a:t>3</a:t>
              </a:r>
              <a:endParaRPr kumimoji="0" lang="tr-TR" sz="1400" b="0" i="0" u="none" strike="noStrike" cap="none" normalizeH="0" baseline="0" smtClean="0">
                <a:ln>
                  <a:noFill/>
                </a:ln>
                <a:solidFill>
                  <a:schemeClr val="tx1"/>
                </a:solidFill>
                <a:effectLst/>
                <a:latin typeface="Arial" pitchFamily="34" charset="0"/>
              </a:endParaRPr>
            </a:p>
          </p:txBody>
        </p:sp>
        <p:sp>
          <p:nvSpPr>
            <p:cNvPr id="18495" name="Text Box 63"/>
            <p:cNvSpPr txBox="1">
              <a:spLocks noChangeArrowheads="1"/>
            </p:cNvSpPr>
            <p:nvPr/>
          </p:nvSpPr>
          <p:spPr bwMode="auto">
            <a:xfrm>
              <a:off x="2797" y="12588"/>
              <a:ext cx="360" cy="4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smtClean="0">
                  <a:ln>
                    <a:noFill/>
                  </a:ln>
                  <a:solidFill>
                    <a:schemeClr val="tx1"/>
                  </a:solidFill>
                  <a:effectLst/>
                  <a:latin typeface="Calibri" pitchFamily="34" charset="0"/>
                </a:rPr>
                <a:t>2</a:t>
              </a:r>
              <a:endParaRPr kumimoji="0" lang="tr-TR" sz="1400" b="0" i="0" u="none" strike="noStrike" cap="none" normalizeH="0" baseline="0" smtClean="0">
                <a:ln>
                  <a:noFill/>
                </a:ln>
                <a:solidFill>
                  <a:schemeClr val="tx1"/>
                </a:solidFill>
                <a:effectLst/>
                <a:latin typeface="Arial" pitchFamily="34" charset="0"/>
              </a:endParaRPr>
            </a:p>
          </p:txBody>
        </p:sp>
        <p:sp>
          <p:nvSpPr>
            <p:cNvPr id="18496" name="Text Box 64"/>
            <p:cNvSpPr txBox="1">
              <a:spLocks noChangeArrowheads="1"/>
            </p:cNvSpPr>
            <p:nvPr/>
          </p:nvSpPr>
          <p:spPr bwMode="auto">
            <a:xfrm>
              <a:off x="2797" y="12948"/>
              <a:ext cx="360" cy="4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smtClean="0">
                  <a:ln>
                    <a:noFill/>
                  </a:ln>
                  <a:solidFill>
                    <a:schemeClr val="tx1"/>
                  </a:solidFill>
                  <a:effectLst/>
                  <a:latin typeface="Calibri" pitchFamily="34" charset="0"/>
                </a:rPr>
                <a:t>1</a:t>
              </a:r>
              <a:endParaRPr kumimoji="0" lang="tr-TR" sz="1400" b="0" i="0" u="none" strike="noStrike" cap="none" normalizeH="0" baseline="0" smtClean="0">
                <a:ln>
                  <a:noFill/>
                </a:ln>
                <a:solidFill>
                  <a:schemeClr val="tx1"/>
                </a:solidFill>
                <a:effectLst/>
                <a:latin typeface="Arial" pitchFamily="34" charset="0"/>
              </a:endParaRPr>
            </a:p>
          </p:txBody>
        </p:sp>
        <p:sp>
          <p:nvSpPr>
            <p:cNvPr id="18497" name="AutoShape 65"/>
            <p:cNvSpPr>
              <a:spLocks/>
            </p:cNvSpPr>
            <p:nvPr/>
          </p:nvSpPr>
          <p:spPr bwMode="auto">
            <a:xfrm rot="-5400000">
              <a:off x="7205" y="10883"/>
              <a:ext cx="254" cy="3876"/>
            </a:xfrm>
            <a:prstGeom prst="leftBrace">
              <a:avLst>
                <a:gd name="adj1" fmla="val 127165"/>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sz="1400"/>
            </a:p>
          </p:txBody>
        </p:sp>
        <p:sp>
          <p:nvSpPr>
            <p:cNvPr id="18498" name="Text Box 66"/>
            <p:cNvSpPr txBox="1">
              <a:spLocks noChangeArrowheads="1"/>
            </p:cNvSpPr>
            <p:nvPr/>
          </p:nvSpPr>
          <p:spPr bwMode="auto">
            <a:xfrm>
              <a:off x="6577" y="12978"/>
              <a:ext cx="1988" cy="5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smtClean="0">
                  <a:ln>
                    <a:noFill/>
                  </a:ln>
                  <a:solidFill>
                    <a:schemeClr val="tx1"/>
                  </a:solidFill>
                  <a:effectLst/>
                  <a:latin typeface="Calibri" pitchFamily="34" charset="0"/>
                </a:rPr>
                <a:t>Tam toplayıcı</a:t>
              </a:r>
              <a:endParaRPr kumimoji="0" lang="tr-TR" sz="1400" b="0" i="0" u="none" strike="noStrike" cap="none" normalizeH="0" baseline="0" smtClean="0">
                <a:ln>
                  <a:noFill/>
                </a:ln>
                <a:solidFill>
                  <a:schemeClr val="tx1"/>
                </a:solidFill>
                <a:effectLst/>
                <a:latin typeface="Arial" pitchFamily="34" charset="0"/>
              </a:endParaRPr>
            </a:p>
          </p:txBody>
        </p:sp>
      </p:grpSp>
      <p:sp>
        <p:nvSpPr>
          <p:cNvPr id="18499" name="Rectangle 67"/>
          <p:cNvSpPr>
            <a:spLocks noChangeArrowheads="1"/>
          </p:cNvSpPr>
          <p:nvPr/>
        </p:nvSpPr>
        <p:spPr bwMode="auto">
          <a:xfrm>
            <a:off x="4429497" y="1177378"/>
            <a:ext cx="426324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dirty="0" smtClean="0">
                <a:ln>
                  <a:noFill/>
                </a:ln>
                <a:solidFill>
                  <a:schemeClr val="tx1"/>
                </a:solidFill>
                <a:effectLst/>
                <a:latin typeface="Calibri" pitchFamily="34" charset="0"/>
                <a:ea typeface="Times New Roman" pitchFamily="18" charset="0"/>
              </a:rPr>
              <a:t>1 bitlik bölümü gösterilen aritmetik işlemler kısmı, 16 adet tam toplayıcıdan ve işlemlerin seçimi için de 3 seçim girişine sahip 32 adet </a:t>
            </a:r>
            <a:r>
              <a:rPr kumimoji="0" lang="tr-TR" b="0" i="0" u="none" strike="noStrike" cap="none" normalizeH="0" baseline="0" dirty="0" err="1" smtClean="0">
                <a:ln>
                  <a:noFill/>
                </a:ln>
                <a:solidFill>
                  <a:schemeClr val="tx1"/>
                </a:solidFill>
                <a:effectLst/>
                <a:latin typeface="Calibri" pitchFamily="34" charset="0"/>
                <a:ea typeface="Times New Roman" pitchFamily="18" charset="0"/>
              </a:rPr>
              <a:t>MUX’dan</a:t>
            </a:r>
            <a:r>
              <a:rPr kumimoji="0" lang="tr-TR" b="0" i="0" u="none" strike="noStrike" cap="none" normalizeH="0" baseline="0" dirty="0" smtClean="0">
                <a:ln>
                  <a:noFill/>
                </a:ln>
                <a:solidFill>
                  <a:schemeClr val="tx1"/>
                </a:solidFill>
                <a:effectLst/>
                <a:latin typeface="Calibri" pitchFamily="34" charset="0"/>
                <a:ea typeface="Times New Roman" pitchFamily="18" charset="0"/>
              </a:rPr>
              <a:t> oluşmaktadır. </a:t>
            </a:r>
            <a:endParaRPr kumimoji="0" lang="tr-TR" b="0" i="0" u="none" strike="noStrike" cap="none" normalizeH="0" baseline="0" dirty="0" smtClean="0">
              <a:ln>
                <a:noFill/>
              </a:ln>
              <a:solidFill>
                <a:schemeClr val="tx1"/>
              </a:solidFill>
              <a:effectLst/>
              <a:latin typeface="Arial" pitchFamily="34" charset="0"/>
            </a:endParaRPr>
          </a:p>
        </p:txBody>
      </p:sp>
      <p:sp>
        <p:nvSpPr>
          <p:cNvPr id="18500" name="Rectangle 68"/>
          <p:cNvSpPr>
            <a:spLocks noChangeArrowheads="1"/>
          </p:cNvSpPr>
          <p:nvPr/>
        </p:nvSpPr>
        <p:spPr bwMode="auto">
          <a:xfrm>
            <a:off x="4275118" y="5273302"/>
            <a:ext cx="4310743"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dirty="0" smtClean="0">
                <a:ln>
                  <a:noFill/>
                </a:ln>
                <a:solidFill>
                  <a:schemeClr val="tx1"/>
                </a:solidFill>
                <a:effectLst/>
                <a:latin typeface="Calibri" pitchFamily="34" charset="0"/>
                <a:ea typeface="Times New Roman" pitchFamily="18" charset="0"/>
              </a:rPr>
              <a:t>Örneğin; seçim uçları S</a:t>
            </a:r>
            <a:r>
              <a:rPr kumimoji="0" lang="tr-TR" b="0" i="0" u="none" strike="noStrike" cap="none" normalizeH="0" baseline="-30000" dirty="0" smtClean="0">
                <a:ln>
                  <a:noFill/>
                </a:ln>
                <a:solidFill>
                  <a:schemeClr val="tx1"/>
                </a:solidFill>
                <a:effectLst/>
                <a:latin typeface="Calibri" pitchFamily="34" charset="0"/>
                <a:ea typeface="Times New Roman" pitchFamily="18" charset="0"/>
              </a:rPr>
              <a:t>2</a:t>
            </a:r>
            <a:r>
              <a:rPr kumimoji="0" lang="tr-TR" b="0" i="0" u="none" strike="noStrike" cap="none" normalizeH="0" baseline="0" dirty="0" smtClean="0">
                <a:ln>
                  <a:noFill/>
                </a:ln>
                <a:solidFill>
                  <a:schemeClr val="tx1"/>
                </a:solidFill>
                <a:effectLst/>
                <a:latin typeface="Calibri" pitchFamily="34" charset="0"/>
                <a:ea typeface="Times New Roman" pitchFamily="18" charset="0"/>
              </a:rPr>
              <a:t>S</a:t>
            </a:r>
            <a:r>
              <a:rPr kumimoji="0" lang="tr-TR" b="0" i="0" u="none" strike="noStrike" cap="none" normalizeH="0" baseline="-30000" dirty="0" smtClean="0">
                <a:ln>
                  <a:noFill/>
                </a:ln>
                <a:solidFill>
                  <a:schemeClr val="tx1"/>
                </a:solidFill>
                <a:effectLst/>
                <a:latin typeface="Calibri" pitchFamily="34" charset="0"/>
                <a:ea typeface="Times New Roman" pitchFamily="18" charset="0"/>
              </a:rPr>
              <a:t>1</a:t>
            </a:r>
            <a:r>
              <a:rPr kumimoji="0" lang="tr-TR" b="0" i="0" u="none" strike="noStrike" cap="none" normalizeH="0" baseline="0" dirty="0" smtClean="0">
                <a:ln>
                  <a:noFill/>
                </a:ln>
                <a:solidFill>
                  <a:schemeClr val="tx1"/>
                </a:solidFill>
                <a:effectLst/>
                <a:latin typeface="Calibri" pitchFamily="34" charset="0"/>
                <a:ea typeface="Times New Roman" pitchFamily="18" charset="0"/>
              </a:rPr>
              <a:t>S</a:t>
            </a:r>
            <a:r>
              <a:rPr kumimoji="0" lang="tr-TR" b="0" i="0" u="none" strike="noStrike" cap="none" normalizeH="0" baseline="-30000" dirty="0" smtClean="0">
                <a:ln>
                  <a:noFill/>
                </a:ln>
                <a:solidFill>
                  <a:schemeClr val="tx1"/>
                </a:solidFill>
                <a:effectLst/>
                <a:latin typeface="Calibri" pitchFamily="34" charset="0"/>
                <a:ea typeface="Times New Roman" pitchFamily="18" charset="0"/>
              </a:rPr>
              <a:t>0</a:t>
            </a:r>
            <a:r>
              <a:rPr kumimoji="0" lang="tr-TR" b="0" i="0" u="none" strike="noStrike" cap="none" normalizeH="0" baseline="0" dirty="0" smtClean="0">
                <a:ln>
                  <a:noFill/>
                </a:ln>
                <a:solidFill>
                  <a:schemeClr val="tx1"/>
                </a:solidFill>
                <a:effectLst/>
                <a:latin typeface="Calibri" pitchFamily="34" charset="0"/>
                <a:ea typeface="Times New Roman" pitchFamily="18" charset="0"/>
              </a:rPr>
              <a:t>=001 ve elde girişi de CARRYIN=1 olduğunda, veri kaydedicisinin içeriğinden akümülatörün içeriği çıkartılır. </a:t>
            </a:r>
            <a:endParaRPr kumimoji="0" lang="tr-TR"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Mantıksal İşlemler Kısmı</a:t>
            </a:r>
            <a:endParaRPr lang="tr-TR" sz="2400" dirty="0"/>
          </a:p>
        </p:txBody>
      </p:sp>
      <p:sp>
        <p:nvSpPr>
          <p:cNvPr id="3" name="2 İçerik Yer Tutucusu"/>
          <p:cNvSpPr>
            <a:spLocks noGrp="1"/>
          </p:cNvSpPr>
          <p:nvPr>
            <p:ph idx="1"/>
          </p:nvPr>
        </p:nvSpPr>
        <p:spPr>
          <a:xfrm>
            <a:off x="362775" y="963288"/>
            <a:ext cx="8375650" cy="5078412"/>
          </a:xfrm>
        </p:spPr>
        <p:txBody>
          <a:bodyPr/>
          <a:lstStyle/>
          <a:p>
            <a:pPr marL="0" indent="0" algn="just">
              <a:buNone/>
            </a:pPr>
            <a:r>
              <a:rPr lang="tr-TR" sz="2000" dirty="0" smtClean="0"/>
              <a:t>Bu kısım, 7 farklı işlemi yerine getirebilmektedir. Aşağıdaki tabloda yerine getirilen işlemler verilmiştir;</a:t>
            </a:r>
          </a:p>
          <a:p>
            <a:pPr algn="just">
              <a:buNone/>
            </a:pPr>
            <a:endParaRPr lang="tr-TR" sz="2000" dirty="0"/>
          </a:p>
        </p:txBody>
      </p:sp>
      <p:graphicFrame>
        <p:nvGraphicFramePr>
          <p:cNvPr id="4" name="3 Tablo"/>
          <p:cNvGraphicFramePr>
            <a:graphicFrameLocks noGrp="1"/>
          </p:cNvGraphicFramePr>
          <p:nvPr/>
        </p:nvGraphicFramePr>
        <p:xfrm>
          <a:off x="2527525" y="2325347"/>
          <a:ext cx="4312661" cy="2243328"/>
        </p:xfrm>
        <a:graphic>
          <a:graphicData uri="http://schemas.openxmlformats.org/drawingml/2006/table">
            <a:tbl>
              <a:tblPr/>
              <a:tblGrid>
                <a:gridCol w="381600">
                  <a:extLst>
                    <a:ext uri="{9D8B030D-6E8A-4147-A177-3AD203B41FA5}">
                      <a16:colId xmlns:a16="http://schemas.microsoft.com/office/drawing/2014/main" val="20000"/>
                    </a:ext>
                  </a:extLst>
                </a:gridCol>
                <a:gridCol w="381600">
                  <a:extLst>
                    <a:ext uri="{9D8B030D-6E8A-4147-A177-3AD203B41FA5}">
                      <a16:colId xmlns:a16="http://schemas.microsoft.com/office/drawing/2014/main" val="20001"/>
                    </a:ext>
                  </a:extLst>
                </a:gridCol>
                <a:gridCol w="381600">
                  <a:extLst>
                    <a:ext uri="{9D8B030D-6E8A-4147-A177-3AD203B41FA5}">
                      <a16:colId xmlns:a16="http://schemas.microsoft.com/office/drawing/2014/main" val="20002"/>
                    </a:ext>
                  </a:extLst>
                </a:gridCol>
                <a:gridCol w="1291315">
                  <a:extLst>
                    <a:ext uri="{9D8B030D-6E8A-4147-A177-3AD203B41FA5}">
                      <a16:colId xmlns:a16="http://schemas.microsoft.com/office/drawing/2014/main" val="20003"/>
                    </a:ext>
                  </a:extLst>
                </a:gridCol>
                <a:gridCol w="1876546">
                  <a:extLst>
                    <a:ext uri="{9D8B030D-6E8A-4147-A177-3AD203B41FA5}">
                      <a16:colId xmlns:a16="http://schemas.microsoft.com/office/drawing/2014/main" val="20004"/>
                    </a:ext>
                  </a:extLst>
                </a:gridCol>
              </a:tblGrid>
              <a:tr h="0">
                <a:tc>
                  <a:txBody>
                    <a:bodyPr/>
                    <a:lstStyle/>
                    <a:p>
                      <a:pPr algn="ctr">
                        <a:lnSpc>
                          <a:spcPct val="115000"/>
                        </a:lnSpc>
                        <a:spcAft>
                          <a:spcPts val="0"/>
                        </a:spcAft>
                      </a:pPr>
                      <a:r>
                        <a:rPr lang="tr-TR" sz="1600" b="1" dirty="0">
                          <a:latin typeface="Calibri"/>
                          <a:ea typeface="Times New Roman"/>
                        </a:rPr>
                        <a:t>S</a:t>
                      </a:r>
                      <a:r>
                        <a:rPr lang="tr-TR" sz="1600" b="1" baseline="-25000" dirty="0">
                          <a:latin typeface="Calibri"/>
                          <a:ea typeface="Times New Roman"/>
                        </a:rPr>
                        <a:t>5</a:t>
                      </a:r>
                      <a:endParaRPr lang="tr-TR" sz="16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b="1">
                          <a:latin typeface="Calibri"/>
                          <a:ea typeface="Times New Roman"/>
                        </a:rPr>
                        <a:t>S</a:t>
                      </a:r>
                      <a:r>
                        <a:rPr lang="tr-TR" sz="1600" b="1" baseline="-25000">
                          <a:latin typeface="Calibri"/>
                          <a:ea typeface="Times New Roman"/>
                        </a:rPr>
                        <a:t>4</a:t>
                      </a:r>
                      <a:endParaRPr lang="tr-TR" sz="16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b="1">
                          <a:latin typeface="Calibri"/>
                          <a:ea typeface="Times New Roman"/>
                        </a:rPr>
                        <a:t>S</a:t>
                      </a:r>
                      <a:r>
                        <a:rPr lang="tr-TR" sz="1600" b="1" baseline="-25000">
                          <a:latin typeface="Calibri"/>
                          <a:ea typeface="Times New Roman"/>
                        </a:rPr>
                        <a:t>3</a:t>
                      </a:r>
                      <a:endParaRPr lang="tr-TR" sz="16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b="1">
                          <a:latin typeface="Calibri"/>
                          <a:ea typeface="Times New Roman"/>
                        </a:rPr>
                        <a:t>Q</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b="1">
                          <a:latin typeface="Calibri"/>
                          <a:ea typeface="Times New Roman"/>
                        </a:rPr>
                        <a:t>Açıklaması</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a:latin typeface="Calibri"/>
                          <a:ea typeface="Times New Roman"/>
                        </a:rPr>
                        <a:t>AC</a:t>
                      </a:r>
                      <a:r>
                        <a:rPr lang="tr-TR" sz="1600">
                          <a:latin typeface="Calibri"/>
                          <a:ea typeface="Times New Roman"/>
                          <a:sym typeface="Wingdings"/>
                        </a:rPr>
                        <a:t></a:t>
                      </a:r>
                      <a:r>
                        <a:rPr lang="tr-TR" sz="1600">
                          <a:latin typeface="Calibri"/>
                          <a:ea typeface="Times New Roman"/>
                        </a:rPr>
                        <a:t>AC’</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a:latin typeface="Calibri"/>
                          <a:ea typeface="Times New Roman"/>
                        </a:rPr>
                        <a:t>AC’nin tümleyeni </a:t>
                      </a:r>
                      <a:endParaRPr lang="tr-TR" sz="16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1</a:t>
                      </a:r>
                      <a:endParaRPr lang="tr-TR" sz="16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a:latin typeface="Calibri"/>
                          <a:ea typeface="Times New Roman"/>
                        </a:rPr>
                        <a:t>AC</a:t>
                      </a:r>
                      <a:r>
                        <a:rPr lang="tr-TR" sz="1600">
                          <a:latin typeface="Calibri"/>
                          <a:ea typeface="Times New Roman"/>
                          <a:sym typeface="Wingdings"/>
                        </a:rPr>
                        <a:t></a:t>
                      </a:r>
                      <a:r>
                        <a:rPr lang="tr-TR" sz="1600">
                          <a:latin typeface="Calibri"/>
                          <a:ea typeface="Times New Roman"/>
                        </a:rPr>
                        <a:t>DR’</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a:latin typeface="Calibri"/>
                          <a:ea typeface="Times New Roman"/>
                        </a:rPr>
                        <a:t>DR’nin tümleyeni </a:t>
                      </a:r>
                      <a:endParaRPr lang="tr-TR" sz="16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1</a:t>
                      </a:r>
                      <a:endParaRPr lang="tr-TR" sz="16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a:latin typeface="Calibri"/>
                          <a:ea typeface="Times New Roman"/>
                        </a:rPr>
                        <a:t>AC</a:t>
                      </a:r>
                      <a:r>
                        <a:rPr lang="tr-TR" sz="1600">
                          <a:latin typeface="Calibri"/>
                          <a:ea typeface="Times New Roman"/>
                          <a:sym typeface="Wingdings"/>
                        </a:rPr>
                        <a:t></a:t>
                      </a:r>
                      <a:r>
                        <a:rPr lang="tr-TR" sz="1600">
                          <a:latin typeface="Calibri"/>
                          <a:ea typeface="Times New Roman"/>
                        </a:rPr>
                        <a:t>AC</a:t>
                      </a:r>
                      <a:r>
                        <a:rPr lang="tr-TR" sz="1600">
                          <a:latin typeface="Calibri"/>
                          <a:ea typeface="Times New Roman"/>
                          <a:sym typeface="Symbol"/>
                        </a:rPr>
                        <a:t></a:t>
                      </a:r>
                      <a:r>
                        <a:rPr lang="tr-TR" sz="1600">
                          <a:latin typeface="Calibri"/>
                          <a:ea typeface="Times New Roman"/>
                        </a:rPr>
                        <a:t>DR</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a:latin typeface="Calibri"/>
                          <a:ea typeface="Times New Roman"/>
                        </a:rPr>
                        <a:t>Lojik “XOR” İşlemi</a:t>
                      </a:r>
                      <a:endParaRPr lang="tr-TR" sz="16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1</a:t>
                      </a:r>
                      <a:endParaRPr lang="tr-TR" sz="16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1</a:t>
                      </a:r>
                      <a:endParaRPr lang="tr-TR" sz="16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a:latin typeface="Calibri"/>
                          <a:ea typeface="Times New Roman"/>
                        </a:rPr>
                        <a:t>AC</a:t>
                      </a:r>
                      <a:r>
                        <a:rPr lang="tr-TR" sz="1600">
                          <a:latin typeface="Calibri"/>
                          <a:ea typeface="Times New Roman"/>
                          <a:sym typeface="Wingdings"/>
                        </a:rPr>
                        <a:t></a:t>
                      </a:r>
                      <a:r>
                        <a:rPr lang="tr-TR" sz="1600">
                          <a:latin typeface="Calibri"/>
                          <a:ea typeface="Times New Roman"/>
                        </a:rPr>
                        <a:t>AC</a:t>
                      </a:r>
                      <a:r>
                        <a:rPr lang="tr-TR" sz="1600">
                          <a:latin typeface="Calibri"/>
                          <a:ea typeface="Times New Roman"/>
                          <a:sym typeface="Symbol"/>
                        </a:rPr>
                        <a:t></a:t>
                      </a:r>
                      <a:r>
                        <a:rPr lang="tr-TR" sz="1600">
                          <a:latin typeface="Calibri"/>
                          <a:ea typeface="Times New Roman"/>
                        </a:rPr>
                        <a:t>DR </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a:latin typeface="Calibri"/>
                          <a:ea typeface="Times New Roman"/>
                        </a:rPr>
                        <a:t>Lojik “VEYA” İşlemi</a:t>
                      </a:r>
                      <a:endParaRPr lang="tr-TR" sz="16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ctr">
                        <a:lnSpc>
                          <a:spcPct val="115000"/>
                        </a:lnSpc>
                        <a:spcAft>
                          <a:spcPts val="0"/>
                        </a:spcAft>
                      </a:pPr>
                      <a:r>
                        <a:rPr lang="tr-TR" sz="1600">
                          <a:latin typeface="Calibri"/>
                          <a:ea typeface="Times New Roman"/>
                        </a:rPr>
                        <a:t>1</a:t>
                      </a:r>
                      <a:endParaRPr lang="tr-TR" sz="16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a:latin typeface="Calibri"/>
                          <a:ea typeface="Times New Roman"/>
                        </a:rPr>
                        <a:t>AC</a:t>
                      </a:r>
                      <a:r>
                        <a:rPr lang="tr-TR" sz="1600">
                          <a:latin typeface="Calibri"/>
                          <a:ea typeface="Times New Roman"/>
                          <a:sym typeface="Wingdings"/>
                        </a:rPr>
                        <a:t></a:t>
                      </a:r>
                      <a:r>
                        <a:rPr lang="tr-TR" sz="1600">
                          <a:latin typeface="Calibri"/>
                          <a:ea typeface="Times New Roman"/>
                        </a:rPr>
                        <a:t>AC DR </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a:latin typeface="Calibri"/>
                          <a:ea typeface="Times New Roman"/>
                        </a:rPr>
                        <a:t>Lojik “VE” İşlemi</a:t>
                      </a:r>
                      <a:endParaRPr lang="tr-TR" sz="16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algn="ctr">
                        <a:lnSpc>
                          <a:spcPct val="115000"/>
                        </a:lnSpc>
                        <a:spcAft>
                          <a:spcPts val="0"/>
                        </a:spcAft>
                      </a:pPr>
                      <a:r>
                        <a:rPr lang="tr-TR" sz="1600">
                          <a:latin typeface="Calibri"/>
                          <a:ea typeface="Times New Roman"/>
                        </a:rPr>
                        <a:t>1</a:t>
                      </a:r>
                      <a:endParaRPr lang="tr-TR" sz="16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0</a:t>
                      </a:r>
                      <a:endParaRPr lang="tr-TR" sz="16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1</a:t>
                      </a:r>
                      <a:endParaRPr lang="tr-TR" sz="16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a:latin typeface="Calibri"/>
                          <a:ea typeface="Times New Roman"/>
                        </a:rPr>
                        <a:t>AC</a:t>
                      </a:r>
                      <a:r>
                        <a:rPr lang="tr-TR" sz="1600">
                          <a:latin typeface="Calibri"/>
                          <a:ea typeface="Times New Roman"/>
                          <a:sym typeface="Wingdings"/>
                        </a:rPr>
                        <a:t></a:t>
                      </a:r>
                      <a:r>
                        <a:rPr lang="tr-TR" sz="1600">
                          <a:latin typeface="Calibri"/>
                          <a:ea typeface="Times New Roman"/>
                        </a:rPr>
                        <a:t>shl(AC)</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a:latin typeface="Calibri"/>
                          <a:ea typeface="Times New Roman"/>
                        </a:rPr>
                        <a:t>AC’yi sola kaydırma</a:t>
                      </a:r>
                      <a:endParaRPr lang="tr-TR" sz="16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algn="ctr">
                        <a:lnSpc>
                          <a:spcPct val="115000"/>
                        </a:lnSpc>
                        <a:spcAft>
                          <a:spcPts val="0"/>
                        </a:spcAft>
                      </a:pPr>
                      <a:r>
                        <a:rPr lang="tr-TR" sz="1600">
                          <a:latin typeface="Calibri"/>
                          <a:ea typeface="Times New Roman"/>
                        </a:rPr>
                        <a:t>1</a:t>
                      </a:r>
                      <a:endParaRPr lang="tr-TR" sz="16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rPr>
                        <a:t>1</a:t>
                      </a:r>
                      <a:endParaRPr lang="tr-TR" sz="16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Calibri"/>
                          <a:ea typeface="Times New Roman"/>
                        </a:rPr>
                        <a:t>0</a:t>
                      </a:r>
                      <a:endParaRPr lang="tr-TR" sz="16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a:latin typeface="Calibri"/>
                          <a:ea typeface="Times New Roman"/>
                        </a:rPr>
                        <a:t>AC</a:t>
                      </a:r>
                      <a:r>
                        <a:rPr lang="tr-TR" sz="1600">
                          <a:latin typeface="Calibri"/>
                          <a:ea typeface="Times New Roman"/>
                          <a:sym typeface="Wingdings"/>
                        </a:rPr>
                        <a:t></a:t>
                      </a:r>
                      <a:r>
                        <a:rPr lang="tr-TR" sz="1600">
                          <a:latin typeface="Calibri"/>
                          <a:ea typeface="Times New Roman"/>
                        </a:rPr>
                        <a:t>shr(AC)</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600" dirty="0" err="1">
                          <a:latin typeface="Calibri"/>
                          <a:ea typeface="Times New Roman"/>
                        </a:rPr>
                        <a:t>AC’yi</a:t>
                      </a:r>
                      <a:r>
                        <a:rPr lang="tr-TR" sz="1600" dirty="0">
                          <a:latin typeface="Calibri"/>
                          <a:ea typeface="Times New Roman"/>
                        </a:rPr>
                        <a:t> sağa kaydırma</a:t>
                      </a:r>
                      <a:endParaRPr lang="tr-TR" sz="16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19457" name="Object 1"/>
          <p:cNvGraphicFramePr>
            <a:graphicFrameLocks noChangeAspect="1"/>
          </p:cNvGraphicFramePr>
          <p:nvPr/>
        </p:nvGraphicFramePr>
        <p:xfrm>
          <a:off x="0" y="0"/>
          <a:ext cx="142875" cy="123825"/>
        </p:xfrm>
        <a:graphic>
          <a:graphicData uri="http://schemas.openxmlformats.org/presentationml/2006/ole">
            <mc:AlternateContent xmlns:mc="http://schemas.openxmlformats.org/markup-compatibility/2006">
              <mc:Choice xmlns:v="urn:schemas-microsoft-com:vml" Requires="v">
                <p:oleObj spid="_x0000_s19460" name="Denklem" r:id="rId3" imgW="139518" imgH="126835" progId="Equation.3">
                  <p:embed/>
                </p:oleObj>
              </mc:Choice>
              <mc:Fallback>
                <p:oleObj name="Denklem" r:id="rId3" imgW="139518" imgH="126835"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42875" cy="123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Mantıksal İşlemler Kısmının 2 Bitlik Bölümünün Gerçekleştirimi </a:t>
            </a:r>
            <a:endParaRPr lang="tr-TR" dirty="0"/>
          </a:p>
        </p:txBody>
      </p:sp>
      <p:sp>
        <p:nvSpPr>
          <p:cNvPr id="3" name="2 İçerik Yer Tutucusu"/>
          <p:cNvSpPr>
            <a:spLocks noGrp="1"/>
          </p:cNvSpPr>
          <p:nvPr>
            <p:ph idx="1"/>
          </p:nvPr>
        </p:nvSpPr>
        <p:spPr>
          <a:xfrm>
            <a:off x="350900" y="880163"/>
            <a:ext cx="8375650" cy="5354382"/>
          </a:xfrm>
        </p:spPr>
        <p:txBody>
          <a:bodyPr/>
          <a:lstStyle/>
          <a:p>
            <a:pPr marL="0" indent="0" algn="just">
              <a:buNone/>
            </a:pPr>
            <a:r>
              <a:rPr lang="tr-TR" sz="2000" dirty="0" err="1" smtClean="0"/>
              <a:t>ALU’nun</a:t>
            </a:r>
            <a:r>
              <a:rPr lang="tr-TR" sz="2000" dirty="0" smtClean="0"/>
              <a:t> bu bölümünde yapılan işlemlerin yerine getirilebilmesi için 16 adet 8×1’lik MUX kullanılmıştır.</a:t>
            </a:r>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r>
              <a:rPr lang="tr-TR" sz="2000" dirty="0" smtClean="0"/>
              <a:t>Örneğin; seçim uçları S</a:t>
            </a:r>
            <a:r>
              <a:rPr lang="tr-TR" sz="2000" baseline="-25000" dirty="0" smtClean="0"/>
              <a:t>5</a:t>
            </a:r>
            <a:r>
              <a:rPr lang="tr-TR" sz="2000" dirty="0" smtClean="0"/>
              <a:t>S</a:t>
            </a:r>
            <a:r>
              <a:rPr lang="tr-TR" sz="2000" baseline="-25000" dirty="0" smtClean="0"/>
              <a:t>4</a:t>
            </a:r>
            <a:r>
              <a:rPr lang="tr-TR" sz="2000" dirty="0" smtClean="0"/>
              <a:t>S</a:t>
            </a:r>
            <a:r>
              <a:rPr lang="tr-TR" sz="2000" baseline="-25000" dirty="0" smtClean="0"/>
              <a:t>3 </a:t>
            </a:r>
            <a:r>
              <a:rPr lang="tr-TR" sz="2000" dirty="0" smtClean="0"/>
              <a:t>= 011 olduğunda, veri kaydedicisindeki veri ile akümülatördeki veri lojik “VEYA” işlemine tabi tutularak akümülatöre aktarılmaktadır.</a:t>
            </a:r>
            <a:endParaRPr lang="tr-TR" sz="2000" dirty="0"/>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20481" name="Object 1"/>
          <p:cNvGraphicFramePr>
            <a:graphicFrameLocks noChangeAspect="1"/>
          </p:cNvGraphicFramePr>
          <p:nvPr/>
        </p:nvGraphicFramePr>
        <p:xfrm>
          <a:off x="1223158" y="1620985"/>
          <a:ext cx="6684662" cy="3509159"/>
        </p:xfrm>
        <a:graphic>
          <a:graphicData uri="http://schemas.openxmlformats.org/presentationml/2006/ole">
            <mc:AlternateContent xmlns:mc="http://schemas.openxmlformats.org/markup-compatibility/2006">
              <mc:Choice xmlns:v="urn:schemas-microsoft-com:vml" Requires="v">
                <p:oleObj spid="_x0000_s20484" name="Bit Eşlem Resmi" r:id="rId3" imgW="6106377" imgH="3010320" progId="PBrush">
                  <p:embed/>
                </p:oleObj>
              </mc:Choice>
              <mc:Fallback>
                <p:oleObj name="Bit Eşlem Resmi" r:id="rId3" imgW="6106377" imgH="3010320" progId="PBrush">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3158" y="1620985"/>
                        <a:ext cx="6684662" cy="35091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Çarpma Kısmı</a:t>
            </a:r>
            <a:endParaRPr lang="tr-TR" sz="2400" dirty="0"/>
          </a:p>
        </p:txBody>
      </p:sp>
      <p:sp>
        <p:nvSpPr>
          <p:cNvPr id="3" name="2 İçerik Yer Tutucusu"/>
          <p:cNvSpPr>
            <a:spLocks noGrp="1"/>
          </p:cNvSpPr>
          <p:nvPr>
            <p:ph idx="1"/>
          </p:nvPr>
        </p:nvSpPr>
        <p:spPr/>
        <p:txBody>
          <a:bodyPr/>
          <a:lstStyle/>
          <a:p>
            <a:pPr algn="just"/>
            <a:r>
              <a:rPr lang="tr-TR" sz="2000" dirty="0" smtClean="0"/>
              <a:t>İki adet ikili sayının çarpımı, kalem kâğıtla yapılacak olursa bir dizi </a:t>
            </a:r>
            <a:r>
              <a:rPr lang="tr-TR" sz="2000" dirty="0" err="1" smtClean="0"/>
              <a:t>ardışıl</a:t>
            </a:r>
            <a:r>
              <a:rPr lang="tr-TR" sz="2000" dirty="0" smtClean="0"/>
              <a:t> kaydırma ve toplama işlemleriyle gerçekleştirilir. İşlem, çarpanın en önemsiz bitinden başlayarak sırayla bütün bitlerine bakılarak yapılır. Eğer çarpanın biti 1 ise çarpılan aşağıya aynen alınır. Aksi taktirde aşağıya sıfırlar yazılır. Daha sonra da sola bir bit kaydırılır. Kısmi çarpımlar toplanarak, çarpım elde edilmiş olur. </a:t>
            </a:r>
          </a:p>
          <a:p>
            <a:pPr algn="just">
              <a:buNone/>
            </a:pPr>
            <a:endParaRPr lang="tr-TR" sz="2000" dirty="0" smtClean="0"/>
          </a:p>
          <a:p>
            <a:pPr algn="just"/>
            <a:r>
              <a:rPr lang="tr-TR" sz="2000" dirty="0" smtClean="0"/>
              <a:t>Donanımsal olarak çarpma işlemi yapılacağı zaman, tüm kısmi çarpımları kaydedicilere yazmak yerine,  kısmi çarpımların toplamı bir kaydediciye yazılır. Daha sonra da kısmi toplam sağa kaydırılır. Çarpanın biti 0 ise sıfırla toplamaya gerek yoktur sadece sağa kaydırma işlemi yapılır. </a:t>
            </a:r>
          </a:p>
          <a:p>
            <a:pPr algn="just">
              <a:buNone/>
            </a:pPr>
            <a:endParaRPr lang="tr-TR"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Çarpma İşleminin Prensip Şeması</a:t>
            </a:r>
            <a:endParaRPr lang="tr-TR" dirty="0"/>
          </a:p>
        </p:txBody>
      </p:sp>
      <p:pic>
        <p:nvPicPr>
          <p:cNvPr id="4" name="3 Resim"/>
          <p:cNvPicPr/>
          <p:nvPr/>
        </p:nvPicPr>
        <p:blipFill>
          <a:blip r:embed="rId2" cstate="print"/>
          <a:srcRect/>
          <a:stretch>
            <a:fillRect/>
          </a:stretch>
        </p:blipFill>
        <p:spPr bwMode="auto">
          <a:xfrm>
            <a:off x="1548864" y="1337396"/>
            <a:ext cx="6336352" cy="4172755"/>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verview">
  <a:themeElements>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verview">
      <a:majorFont>
        <a:latin typeface="Times New Roman"/>
        <a:ea typeface=""/>
        <a:cs typeface=""/>
      </a:majorFont>
      <a:minorFont>
        <a:latin typeface="Times New Roman"/>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vervie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vervie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vervie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vervie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vervie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vervie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class_new</Template>
  <TotalTime>5547</TotalTime>
  <Words>1430</Words>
  <Application>Microsoft Office PowerPoint</Application>
  <PresentationFormat>Ekran Gösterisi (4:3)</PresentationFormat>
  <Paragraphs>536</Paragraphs>
  <Slides>16</Slides>
  <Notes>0</Notes>
  <HiddenSlides>0</HiddenSlides>
  <MMClips>0</MMClips>
  <ScaleCrop>false</ScaleCrop>
  <HeadingPairs>
    <vt:vector size="8" baseType="variant">
      <vt:variant>
        <vt:lpstr>Kullanılan Yazı Tipleri</vt:lpstr>
      </vt:variant>
      <vt:variant>
        <vt:i4>7</vt:i4>
      </vt:variant>
      <vt:variant>
        <vt:lpstr>Tema</vt:lpstr>
      </vt:variant>
      <vt:variant>
        <vt:i4>1</vt:i4>
      </vt:variant>
      <vt:variant>
        <vt:lpstr>Eklenmiş OLE Hizmet Programları</vt:lpstr>
      </vt:variant>
      <vt:variant>
        <vt:i4>2</vt:i4>
      </vt:variant>
      <vt:variant>
        <vt:lpstr>Slayt Başlıkları</vt:lpstr>
      </vt:variant>
      <vt:variant>
        <vt:i4>16</vt:i4>
      </vt:variant>
    </vt:vector>
  </HeadingPairs>
  <TitlesOfParts>
    <vt:vector size="26" baseType="lpstr">
      <vt:lpstr>Arial</vt:lpstr>
      <vt:lpstr>Calibri</vt:lpstr>
      <vt:lpstr>Comic Sans MS</vt:lpstr>
      <vt:lpstr>Helvetica</vt:lpstr>
      <vt:lpstr>Symbol</vt:lpstr>
      <vt:lpstr>Times New Roman</vt:lpstr>
      <vt:lpstr>Wingdings</vt:lpstr>
      <vt:lpstr>overview</vt:lpstr>
      <vt:lpstr>Denklem</vt:lpstr>
      <vt:lpstr>Bit Eşlem Resmi</vt:lpstr>
      <vt:lpstr>  Bölüm 5. Komut SETİ Mİmarİsİ  </vt:lpstr>
      <vt:lpstr>Aritmetik Mantık Ünitesi (ALU)</vt:lpstr>
      <vt:lpstr>Aritmetik İşlemler Kısmı </vt:lpstr>
      <vt:lpstr>ALU’da Gerçekleştirilen Aritmetik İşlemler</vt:lpstr>
      <vt:lpstr>Aritmetik İşlemler Kısmının  1 Bitlik Bölümünün Gerçekleştirimi </vt:lpstr>
      <vt:lpstr>Mantıksal İşlemler Kısmı</vt:lpstr>
      <vt:lpstr>Mantıksal İşlemler Kısmının 2 Bitlik Bölümünün Gerçekleştirimi </vt:lpstr>
      <vt:lpstr>Çarpma Kısmı</vt:lpstr>
      <vt:lpstr>Çarpma İşleminin Prensip Şeması</vt:lpstr>
      <vt:lpstr>Örnek:  1001 × 0011 İşlemi için Algoritmanın Gerçekleştirilmesi</vt:lpstr>
      <vt:lpstr>Bölme Kısmı</vt:lpstr>
      <vt:lpstr>Bölme Kısmının Algoritması</vt:lpstr>
      <vt:lpstr>Örnek: 010110/000011 İşlemi için Algoritmanın Gerçekleştirilmesi</vt:lpstr>
      <vt:lpstr>Örnek Uygulama</vt:lpstr>
      <vt:lpstr>Programın Assembly Dili Karşılığının Bulunması</vt:lpstr>
      <vt:lpstr>Programın Makine Dili Karşılığının Bulunması</vt:lpstr>
    </vt:vector>
  </TitlesOfParts>
  <Company>Washington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IPC</dc:title>
  <dc:creator>Fred Kuhns</dc:creator>
  <cp:lastModifiedBy>Windows User</cp:lastModifiedBy>
  <cp:revision>223</cp:revision>
  <cp:lastPrinted>2001-01-30T20:22:47Z</cp:lastPrinted>
  <dcterms:created xsi:type="dcterms:W3CDTF">1999-07-07T12:46:17Z</dcterms:created>
  <dcterms:modified xsi:type="dcterms:W3CDTF">2018-05-16T16:04:02Z</dcterms:modified>
</cp:coreProperties>
</file>