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7" d="100"/>
          <a:sy n="57" d="100"/>
        </p:scale>
        <p:origin x="-1518" y="-1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0E6C2F-C455-434A-B134-C63F4959F104}" type="datetimeFigureOut">
              <a:rPr lang="tr-TR" smtClean="0"/>
              <a:pPr/>
              <a:t>18.03.2008</a:t>
            </a:fld>
            <a:endParaRPr lang="en-US"/>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BF2E8C-8158-44CA-AA95-6F94AD1951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17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4ABF2E8C-8158-44CA-AA95-6F94AD1951A0}"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en-US"/>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
        <p:nvSpPr>
          <p:cNvPr id="4" name="3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en-US"/>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en-US"/>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9E04F5B0-B0B6-4581-BC41-E5CAF6A25842}" type="datetimeFigureOut">
              <a:rPr lang="tr-TR" smtClean="0"/>
              <a:pPr/>
              <a:t>18.03.2008</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EC72DB71-566E-49BE-A200-2259883359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4F5B0-B0B6-4581-BC41-E5CAF6A25842}" type="datetimeFigureOut">
              <a:rPr lang="tr-TR" smtClean="0"/>
              <a:pPr/>
              <a:t>18.03.2008</a:t>
            </a:fld>
            <a:endParaRPr 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2DB71-566E-49BE-A200-2259883359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285720" y="214290"/>
            <a:ext cx="8715436" cy="2862322"/>
          </a:xfrm>
          <a:prstGeom prst="rect">
            <a:avLst/>
          </a:prstGeom>
          <a:noFill/>
        </p:spPr>
        <p:txBody>
          <a:bodyPr wrap="square" rtlCol="0">
            <a:spAutoFit/>
          </a:bodyPr>
          <a:lstStyle/>
          <a:p>
            <a:endParaRPr lang="tr-TR" sz="2000" b="1" dirty="0" smtClean="0">
              <a:latin typeface="Aharoni" pitchFamily="2" charset="-79"/>
              <a:cs typeface="Aharoni" pitchFamily="2" charset="-79"/>
            </a:endParaRPr>
          </a:p>
          <a:p>
            <a:r>
              <a:rPr lang="tr-TR" sz="2000" b="1" dirty="0" smtClean="0">
                <a:latin typeface="Aharoni" pitchFamily="2" charset="-79"/>
                <a:cs typeface="Aharoni" pitchFamily="2" charset="-79"/>
              </a:rPr>
              <a:t>OBJECTS AND CLASSES</a:t>
            </a:r>
          </a:p>
          <a:p>
            <a:endParaRPr lang="tr-TR" sz="2000" dirty="0" smtClean="0"/>
          </a:p>
          <a:p>
            <a:endParaRPr lang="tr-TR" sz="2000" dirty="0"/>
          </a:p>
          <a:p>
            <a:r>
              <a:rPr lang="en-US" sz="2000" dirty="0" smtClean="0"/>
              <a:t>• Member functions and data </a:t>
            </a:r>
            <a:endParaRPr lang="tr-TR" sz="2000" dirty="0" smtClean="0"/>
          </a:p>
          <a:p>
            <a:r>
              <a:rPr lang="en-US" sz="2000" dirty="0" smtClean="0"/>
              <a:t>• Objects in the real world </a:t>
            </a:r>
            <a:endParaRPr lang="tr-TR" sz="2000" dirty="0" smtClean="0"/>
          </a:p>
          <a:p>
            <a:r>
              <a:rPr lang="en-US" sz="2000" dirty="0" smtClean="0"/>
              <a:t>• private and public </a:t>
            </a:r>
            <a:endParaRPr lang="tr-TR" sz="2000" dirty="0" smtClean="0"/>
          </a:p>
          <a:p>
            <a:r>
              <a:rPr lang="en-US" sz="2000" dirty="0" smtClean="0"/>
              <a:t>• When to use objects </a:t>
            </a:r>
            <a:endParaRPr lang="tr-TR" sz="2000" dirty="0" smtClean="0"/>
          </a:p>
          <a:p>
            <a:r>
              <a:rPr lang="en-US" sz="2000" dirty="0" smtClean="0"/>
              <a:t>• Constructors and destructors </a:t>
            </a:r>
            <a:r>
              <a:rPr lang="tr-TR" sz="2000" b="1" dirty="0" smtClean="0">
                <a:latin typeface="Aharoni" pitchFamily="2" charset="-79"/>
                <a:cs typeface="Aharoni" pitchFamily="2" charset="-79"/>
              </a:rPr>
              <a:t> </a:t>
            </a:r>
            <a:endParaRPr lang="en-US" sz="2000" dirty="0">
              <a:latin typeface="Aharoni" pitchFamily="2" charset="-79"/>
              <a:cs typeface="Aharoni"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3" name="2 Metin kutusu"/>
          <p:cNvSpPr txBox="1"/>
          <p:nvPr/>
        </p:nvSpPr>
        <p:spPr>
          <a:xfrm>
            <a:off x="285720" y="117693"/>
            <a:ext cx="8429684" cy="6524863"/>
          </a:xfrm>
          <a:prstGeom prst="rect">
            <a:avLst/>
          </a:prstGeom>
          <a:noFill/>
        </p:spPr>
        <p:txBody>
          <a:bodyPr wrap="square" rtlCol="0">
            <a:spAutoFit/>
          </a:bodyPr>
          <a:lstStyle/>
          <a:p>
            <a:r>
              <a:rPr lang="en-US" sz="2200" b="1" dirty="0" smtClean="0"/>
              <a:t>Class Data</a:t>
            </a:r>
            <a:endParaRPr lang="en-US" sz="2200" dirty="0" smtClean="0"/>
          </a:p>
          <a:p>
            <a:r>
              <a:rPr lang="en-US" sz="2200" dirty="0" smtClean="0"/>
              <a:t>The </a:t>
            </a:r>
            <a:r>
              <a:rPr lang="en-US" sz="2200" dirty="0" err="1" smtClean="0"/>
              <a:t>smallobj</a:t>
            </a:r>
            <a:r>
              <a:rPr lang="en-US" sz="2200" dirty="0" smtClean="0"/>
              <a:t> class contains one data item: </a:t>
            </a:r>
            <a:r>
              <a:rPr lang="en-US" sz="2200" dirty="0" err="1" smtClean="0"/>
              <a:t>somedata</a:t>
            </a:r>
            <a:r>
              <a:rPr lang="en-US" sz="2200" dirty="0" smtClean="0"/>
              <a:t>, which is of type int. The data items within a class are called </a:t>
            </a:r>
            <a:r>
              <a:rPr lang="en-US" sz="2200" i="1" dirty="0" smtClean="0"/>
              <a:t>data members</a:t>
            </a:r>
            <a:r>
              <a:rPr lang="en-US" sz="2200" dirty="0" smtClean="0"/>
              <a:t> (or sometimes </a:t>
            </a:r>
            <a:r>
              <a:rPr lang="en-US" sz="2200" i="1" dirty="0" smtClean="0"/>
              <a:t>member data</a:t>
            </a:r>
            <a:r>
              <a:rPr lang="en-US" sz="2200" dirty="0" smtClean="0"/>
              <a:t>). There can be any number of data members in a class, just as there can be any number of data items in a structure. The data member </a:t>
            </a:r>
            <a:r>
              <a:rPr lang="en-US" sz="2200" dirty="0" err="1" smtClean="0"/>
              <a:t>somedata</a:t>
            </a:r>
            <a:r>
              <a:rPr lang="en-US" sz="2200" dirty="0" smtClean="0"/>
              <a:t> follows the keyword private, so it can be accessed from within the class, but not from outside.</a:t>
            </a:r>
          </a:p>
          <a:p>
            <a:r>
              <a:rPr lang="en-US" sz="2200" b="1" dirty="0" smtClean="0"/>
              <a:t>Member Functions</a:t>
            </a:r>
            <a:endParaRPr lang="en-US" sz="2200" dirty="0" smtClean="0"/>
          </a:p>
          <a:p>
            <a:r>
              <a:rPr lang="en-US" sz="2200" i="1" dirty="0" smtClean="0"/>
              <a:t>Member functions</a:t>
            </a:r>
            <a:r>
              <a:rPr lang="en-US" sz="2200" dirty="0" smtClean="0"/>
              <a:t> are functions that are included within a class. (In some object–oriented languages, such as Smalltalk, member functions are called </a:t>
            </a:r>
            <a:r>
              <a:rPr lang="en-US" sz="2200" i="1" dirty="0" smtClean="0"/>
              <a:t>methods</a:t>
            </a:r>
            <a:r>
              <a:rPr lang="en-US" sz="2200" dirty="0" smtClean="0"/>
              <a:t>; some writers use this term in C++ as well.) There are two member functions in </a:t>
            </a:r>
            <a:r>
              <a:rPr lang="en-US" sz="2200" dirty="0" err="1" smtClean="0"/>
              <a:t>smallobj</a:t>
            </a:r>
            <a:r>
              <a:rPr lang="en-US" sz="2200" dirty="0" smtClean="0"/>
              <a:t>: </a:t>
            </a:r>
            <a:r>
              <a:rPr lang="en-US" sz="2200" dirty="0" err="1" smtClean="0"/>
              <a:t>setdata</a:t>
            </a:r>
            <a:r>
              <a:rPr lang="en-US" sz="2200" dirty="0" smtClean="0"/>
              <a:t>() and </a:t>
            </a:r>
            <a:r>
              <a:rPr lang="en-US" sz="2200" dirty="0" err="1" smtClean="0"/>
              <a:t>showdata</a:t>
            </a:r>
            <a:r>
              <a:rPr lang="en-US" sz="2200" dirty="0" smtClean="0"/>
              <a:t>(). The function bodies of these functions have been written on the same line as the braces that delimit them. You could also use the more traditional format for these function definitions:</a:t>
            </a:r>
          </a:p>
          <a:p>
            <a:endParaRPr lang="tr-TR" sz="2200" dirty="0" smtClean="0"/>
          </a:p>
          <a:p>
            <a:r>
              <a:rPr lang="en-US" sz="2200" dirty="0" smtClean="0"/>
              <a:t>void </a:t>
            </a:r>
            <a:r>
              <a:rPr lang="en-US" sz="2200" dirty="0" err="1" smtClean="0"/>
              <a:t>setdata</a:t>
            </a:r>
            <a:r>
              <a:rPr lang="en-US" sz="2200" dirty="0" smtClean="0"/>
              <a:t>(</a:t>
            </a:r>
            <a:r>
              <a:rPr lang="en-US" sz="2200" dirty="0" err="1" smtClean="0"/>
              <a:t>int</a:t>
            </a:r>
            <a:r>
              <a:rPr lang="en-US" sz="2200" dirty="0" smtClean="0"/>
              <a:t> d)</a:t>
            </a:r>
            <a:endParaRPr lang="tr-TR" sz="2200" dirty="0" smtClean="0"/>
          </a:p>
          <a:p>
            <a:r>
              <a:rPr lang="tr-TR" sz="2200" dirty="0" smtClean="0"/>
              <a:t>	</a:t>
            </a:r>
            <a:r>
              <a:rPr lang="en-US" sz="2200" dirty="0" smtClean="0"/>
              <a:t> { </a:t>
            </a:r>
            <a:r>
              <a:rPr lang="en-US" sz="2200" dirty="0" err="1" smtClean="0"/>
              <a:t>somedata</a:t>
            </a:r>
            <a:r>
              <a:rPr lang="en-US" sz="2200" dirty="0" smtClean="0"/>
              <a:t> = d; } </a:t>
            </a:r>
            <a:endParaRPr lang="tr-TR" sz="2200" dirty="0" smtClean="0"/>
          </a:p>
          <a:p>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5970865"/>
          </a:xfrm>
          <a:prstGeom prst="rect">
            <a:avLst/>
          </a:prstGeom>
          <a:noFill/>
        </p:spPr>
        <p:txBody>
          <a:bodyPr wrap="square" rtlCol="0">
            <a:spAutoFit/>
          </a:bodyPr>
          <a:lstStyle/>
          <a:p>
            <a:r>
              <a:rPr lang="en-US" sz="2800" b="1" dirty="0" smtClean="0"/>
              <a:t>Functions are Public, Data is Private</a:t>
            </a:r>
            <a:endParaRPr lang="en-US" sz="2800" dirty="0" smtClean="0"/>
          </a:p>
          <a:p>
            <a:endParaRPr lang="tr-TR" sz="2800" dirty="0" smtClean="0"/>
          </a:p>
          <a:p>
            <a:r>
              <a:rPr lang="en-US" sz="2800" dirty="0" smtClean="0"/>
              <a:t>Usually the data within a class is private and the functions are public. </a:t>
            </a:r>
            <a:endParaRPr lang="tr-TR" sz="2800" dirty="0" smtClean="0"/>
          </a:p>
          <a:p>
            <a:endParaRPr lang="tr-TR" sz="2800" dirty="0" smtClean="0"/>
          </a:p>
          <a:p>
            <a:r>
              <a:rPr lang="en-US" sz="2800" dirty="0" smtClean="0"/>
              <a:t>This is a result of how classes are used. The data is hidden so it will be safe from accidental manipulation, while the functions that operate on the data are public so they can be accessed from outside the class. </a:t>
            </a:r>
            <a:endParaRPr lang="tr-TR" sz="2800" dirty="0" smtClean="0"/>
          </a:p>
          <a:p>
            <a:endParaRPr lang="tr-TR" sz="2800" dirty="0"/>
          </a:p>
          <a:p>
            <a:r>
              <a:rPr lang="en-US" sz="2800" dirty="0" smtClean="0"/>
              <a:t>However, there is no rule that data must be private and functions public; in some circumstances you may find you’ll need to use private functions and public data.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4154984"/>
          </a:xfrm>
          <a:prstGeom prst="rect">
            <a:avLst/>
          </a:prstGeom>
          <a:noFill/>
        </p:spPr>
        <p:txBody>
          <a:bodyPr wrap="square" rtlCol="0">
            <a:spAutoFit/>
          </a:bodyPr>
          <a:lstStyle/>
          <a:p>
            <a:r>
              <a:rPr lang="en-US" sz="2400" b="1" dirty="0" smtClean="0"/>
              <a:t>Member Functions Within Class Declaration</a:t>
            </a:r>
            <a:endParaRPr lang="en-US" sz="2400" dirty="0" smtClean="0"/>
          </a:p>
          <a:p>
            <a:endParaRPr lang="tr-TR" sz="2400" dirty="0" smtClean="0"/>
          </a:p>
          <a:p>
            <a:r>
              <a:rPr lang="en-US" sz="2400" dirty="0" smtClean="0"/>
              <a:t>The member functions in the </a:t>
            </a:r>
            <a:r>
              <a:rPr lang="en-US" sz="2400" dirty="0" err="1" smtClean="0"/>
              <a:t>smallobj</a:t>
            </a:r>
            <a:r>
              <a:rPr lang="en-US" sz="2400" dirty="0" smtClean="0"/>
              <a:t> class perform operations that are quite common in classes: setting and retrieving the data stored in the class. </a:t>
            </a:r>
            <a:endParaRPr lang="tr-TR" sz="2400" dirty="0" smtClean="0"/>
          </a:p>
          <a:p>
            <a:endParaRPr lang="tr-TR" sz="2400" dirty="0"/>
          </a:p>
          <a:p>
            <a:r>
              <a:rPr lang="en-US" sz="2400" dirty="0" smtClean="0"/>
              <a:t>The </a:t>
            </a:r>
            <a:r>
              <a:rPr lang="en-US" sz="2400" dirty="0" err="1" smtClean="0"/>
              <a:t>setdata</a:t>
            </a:r>
            <a:r>
              <a:rPr lang="en-US" sz="2400" dirty="0" smtClean="0"/>
              <a:t>() function accepts a value as a parameter and sets the </a:t>
            </a:r>
            <a:r>
              <a:rPr lang="en-US" sz="2400" dirty="0" err="1" smtClean="0"/>
              <a:t>somedata</a:t>
            </a:r>
            <a:r>
              <a:rPr lang="en-US" sz="2400" dirty="0" smtClean="0"/>
              <a:t> variable to this value. </a:t>
            </a:r>
            <a:endParaRPr lang="tr-TR" sz="2400" dirty="0" smtClean="0"/>
          </a:p>
          <a:p>
            <a:endParaRPr lang="tr-TR" sz="2400" dirty="0"/>
          </a:p>
          <a:p>
            <a:r>
              <a:rPr lang="en-US" sz="2400" dirty="0" smtClean="0"/>
              <a:t>The </a:t>
            </a:r>
            <a:r>
              <a:rPr lang="en-US" sz="2400" dirty="0" err="1" smtClean="0"/>
              <a:t>showdata</a:t>
            </a:r>
            <a:r>
              <a:rPr lang="en-US" sz="2400" dirty="0" smtClean="0"/>
              <a:t>() function displays the value stored in </a:t>
            </a:r>
            <a:r>
              <a:rPr lang="en-US" sz="2400" dirty="0" err="1" smtClean="0"/>
              <a:t>somedata</a:t>
            </a:r>
            <a:r>
              <a:rPr lang="en-US" sz="2400" dirty="0" smtClean="0"/>
              <a:t>.</a:t>
            </a:r>
          </a:p>
          <a:p>
            <a:endParaRPr lang="tr-TR" sz="2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1631216"/>
          </a:xfrm>
          <a:prstGeom prst="rect">
            <a:avLst/>
          </a:prstGeom>
          <a:noFill/>
        </p:spPr>
        <p:txBody>
          <a:bodyPr wrap="square" rtlCol="0">
            <a:spAutoFit/>
          </a:bodyPr>
          <a:lstStyle/>
          <a:p>
            <a:r>
              <a:rPr lang="tr-TR" sz="2800" b="1" dirty="0" err="1" smtClean="0"/>
              <a:t>Using</a:t>
            </a:r>
            <a:r>
              <a:rPr lang="tr-TR" sz="2800" b="1" dirty="0" smtClean="0"/>
              <a:t> </a:t>
            </a:r>
            <a:r>
              <a:rPr lang="tr-TR" sz="2800" b="1" dirty="0" err="1" smtClean="0"/>
              <a:t>the</a:t>
            </a:r>
            <a:r>
              <a:rPr lang="tr-TR" sz="2800" b="1" dirty="0" smtClean="0"/>
              <a:t> </a:t>
            </a:r>
            <a:r>
              <a:rPr lang="tr-TR" sz="2800" b="1" dirty="0" err="1" smtClean="0"/>
              <a:t>Class</a:t>
            </a:r>
            <a:endParaRPr lang="tr-TR" sz="2800" dirty="0" smtClean="0"/>
          </a:p>
          <a:p>
            <a:r>
              <a:rPr lang="en-US" sz="2400" dirty="0" smtClean="0"/>
              <a:t>Now that the class is declared, let’s see how main() makes use of it. We’ll see how objects are defined, and, once defined, how their member functions are accessed.</a:t>
            </a:r>
            <a:endParaRPr lang="en-US" sz="2400" dirty="0"/>
          </a:p>
        </p:txBody>
      </p:sp>
      <p:pic>
        <p:nvPicPr>
          <p:cNvPr id="6146" name="Picture 2"/>
          <p:cNvPicPr>
            <a:picLocks noChangeAspect="1" noChangeArrowheads="1"/>
          </p:cNvPicPr>
          <p:nvPr/>
        </p:nvPicPr>
        <p:blipFill>
          <a:blip r:embed="rId2"/>
          <a:srcRect l="16251" t="44678" r="44974" b="18701"/>
          <a:stretch>
            <a:fillRect/>
          </a:stretch>
        </p:blipFill>
        <p:spPr bwMode="auto">
          <a:xfrm>
            <a:off x="1071538" y="2000216"/>
            <a:ext cx="6429420" cy="485778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5262979"/>
          </a:xfrm>
          <a:prstGeom prst="rect">
            <a:avLst/>
          </a:prstGeom>
          <a:noFill/>
        </p:spPr>
        <p:txBody>
          <a:bodyPr wrap="square" rtlCol="0">
            <a:spAutoFit/>
          </a:bodyPr>
          <a:lstStyle/>
          <a:p>
            <a:r>
              <a:rPr lang="en-US" sz="2400" b="1" dirty="0" smtClean="0"/>
              <a:t>Defining Objects</a:t>
            </a:r>
            <a:endParaRPr lang="en-US" sz="2400" dirty="0" smtClean="0"/>
          </a:p>
          <a:p>
            <a:r>
              <a:rPr lang="en-US" sz="2400" dirty="0" smtClean="0"/>
              <a:t>The first statement in main(),</a:t>
            </a:r>
            <a:endParaRPr lang="tr-TR" sz="2400" dirty="0" smtClean="0"/>
          </a:p>
          <a:p>
            <a:endParaRPr lang="en-US" sz="2400" dirty="0" smtClean="0"/>
          </a:p>
          <a:p>
            <a:r>
              <a:rPr lang="en-US" sz="2400" dirty="0" err="1" smtClean="0"/>
              <a:t>smallobj</a:t>
            </a:r>
            <a:r>
              <a:rPr lang="en-US" sz="2400" dirty="0" smtClean="0"/>
              <a:t> s1, s2;</a:t>
            </a:r>
            <a:endParaRPr lang="tr-TR" sz="2400" dirty="0" smtClean="0"/>
          </a:p>
          <a:p>
            <a:endParaRPr lang="tr-TR" sz="2400" dirty="0"/>
          </a:p>
          <a:p>
            <a:r>
              <a:rPr lang="en-US" sz="2400" dirty="0" smtClean="0"/>
              <a:t>defines two objects, s1 and s2, of class </a:t>
            </a:r>
            <a:r>
              <a:rPr lang="en-US" sz="2400" dirty="0" err="1" smtClean="0"/>
              <a:t>smallobj</a:t>
            </a:r>
            <a:r>
              <a:rPr lang="en-US" sz="2400" dirty="0" smtClean="0"/>
              <a:t>. Remember that the declaration for the class </a:t>
            </a:r>
            <a:r>
              <a:rPr lang="en-US" sz="2400" dirty="0" err="1" smtClean="0"/>
              <a:t>smallobj</a:t>
            </a:r>
            <a:r>
              <a:rPr lang="en-US" sz="2400" dirty="0" smtClean="0"/>
              <a:t> does not create any objects. It only describes how they will look when they are created, just as a structure declaration describes how a structure will look but doesn’t create any structure variables.</a:t>
            </a:r>
            <a:endParaRPr lang="tr-TR" sz="2400" dirty="0" smtClean="0"/>
          </a:p>
          <a:p>
            <a:endParaRPr lang="tr-TR" sz="2400" dirty="0" smtClean="0"/>
          </a:p>
          <a:p>
            <a:r>
              <a:rPr lang="en-US" sz="2400" dirty="0" smtClean="0"/>
              <a:t>It is the </a:t>
            </a:r>
            <a:r>
              <a:rPr lang="en-US" sz="2400" i="1" dirty="0" smtClean="0"/>
              <a:t>definition</a:t>
            </a:r>
            <a:r>
              <a:rPr lang="en-US" sz="2400" dirty="0" smtClean="0"/>
              <a:t> that actually creates objects that can be used by the program. Defining an object is similar to defining a variable of any data type: Space is set aside for it in memory.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6370975"/>
          </a:xfrm>
          <a:prstGeom prst="rect">
            <a:avLst/>
          </a:prstGeom>
          <a:noFill/>
        </p:spPr>
        <p:txBody>
          <a:bodyPr wrap="square" rtlCol="0">
            <a:spAutoFit/>
          </a:bodyPr>
          <a:lstStyle/>
          <a:p>
            <a:r>
              <a:rPr lang="en-US" sz="2400" b="1" dirty="0" smtClean="0"/>
              <a:t>Calling Member Functions</a:t>
            </a:r>
          </a:p>
          <a:p>
            <a:r>
              <a:rPr lang="en-US" sz="2400" dirty="0" smtClean="0"/>
              <a:t>The next two statements in main() call the member function </a:t>
            </a:r>
            <a:r>
              <a:rPr lang="en-US" sz="2400" dirty="0" err="1" smtClean="0"/>
              <a:t>setdata</a:t>
            </a:r>
            <a:r>
              <a:rPr lang="en-US" sz="2400" dirty="0" smtClean="0"/>
              <a:t>():</a:t>
            </a:r>
          </a:p>
          <a:p>
            <a:endParaRPr lang="tr-TR" sz="2400" dirty="0" smtClean="0"/>
          </a:p>
          <a:p>
            <a:r>
              <a:rPr lang="en-US" sz="2400" dirty="0" smtClean="0"/>
              <a:t>s1.setdata(1066); </a:t>
            </a:r>
            <a:endParaRPr lang="tr-TR" sz="2400" dirty="0" smtClean="0"/>
          </a:p>
          <a:p>
            <a:r>
              <a:rPr lang="en-US" sz="2400" dirty="0" smtClean="0"/>
              <a:t>s2.setdata(1776); </a:t>
            </a:r>
            <a:endParaRPr lang="tr-TR" sz="2400" dirty="0" smtClean="0"/>
          </a:p>
          <a:p>
            <a:endParaRPr lang="tr-TR" sz="2400" dirty="0"/>
          </a:p>
          <a:p>
            <a:r>
              <a:rPr lang="en-US" sz="2400" dirty="0" smtClean="0"/>
              <a:t>These statements don’t look like normal function calls. Why are the object names s1 and s2 connected to the function names with a period? This strange syntax is used to call a member function that is </a:t>
            </a:r>
            <a:r>
              <a:rPr lang="en-US" sz="2400" i="1" dirty="0" smtClean="0"/>
              <a:t>associated with a specific object</a:t>
            </a:r>
            <a:r>
              <a:rPr lang="en-US" sz="2400" dirty="0" smtClean="0"/>
              <a:t>. Because </a:t>
            </a:r>
            <a:r>
              <a:rPr lang="en-US" sz="2400" dirty="0" err="1" smtClean="0"/>
              <a:t>setdata</a:t>
            </a:r>
            <a:r>
              <a:rPr lang="en-US" sz="2400" dirty="0" smtClean="0"/>
              <a:t>() is a member function of the </a:t>
            </a:r>
            <a:r>
              <a:rPr lang="en-US" sz="2400" dirty="0" err="1" smtClean="0"/>
              <a:t>smallobj</a:t>
            </a:r>
            <a:r>
              <a:rPr lang="en-US" sz="2400" dirty="0" smtClean="0"/>
              <a:t> class, it must always be called in connection with an object of this class. It doesn’t make sense to say</a:t>
            </a:r>
          </a:p>
          <a:p>
            <a:r>
              <a:rPr lang="en-US" sz="2400" dirty="0" err="1" smtClean="0"/>
              <a:t>setdata</a:t>
            </a:r>
            <a:r>
              <a:rPr lang="en-US" sz="2400" dirty="0" smtClean="0"/>
              <a:t>(1066); </a:t>
            </a:r>
            <a:endParaRPr lang="tr-TR" sz="2400" dirty="0" smtClean="0"/>
          </a:p>
          <a:p>
            <a:r>
              <a:rPr lang="en-US" sz="2400" dirty="0" smtClean="0"/>
              <a:t>by itself, because a member function is always called to act on a specific object, not on the class in general</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15820" t="24902" r="32617" b="8447"/>
          <a:stretch>
            <a:fillRect/>
          </a:stretch>
        </p:blipFill>
        <p:spPr bwMode="auto">
          <a:xfrm>
            <a:off x="428596" y="-1"/>
            <a:ext cx="7215238" cy="6858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3539430"/>
          </a:xfrm>
          <a:prstGeom prst="rect">
            <a:avLst/>
          </a:prstGeom>
          <a:noFill/>
        </p:spPr>
        <p:txBody>
          <a:bodyPr wrap="square" rtlCol="0">
            <a:spAutoFit/>
          </a:bodyPr>
          <a:lstStyle/>
          <a:p>
            <a:r>
              <a:rPr lang="en-US" sz="3200" b="1" dirty="0" smtClean="0"/>
              <a:t>Messages</a:t>
            </a:r>
            <a:endParaRPr lang="en-US" sz="3200" dirty="0" smtClean="0"/>
          </a:p>
          <a:p>
            <a:endParaRPr lang="tr-TR" sz="2400" dirty="0" smtClean="0"/>
          </a:p>
          <a:p>
            <a:r>
              <a:rPr lang="en-US" sz="2400" dirty="0" smtClean="0"/>
              <a:t>Some object–oriented languages refer to calls to member functions as messages. Thus the call</a:t>
            </a:r>
          </a:p>
          <a:p>
            <a:endParaRPr lang="tr-TR" sz="2400" dirty="0" smtClean="0"/>
          </a:p>
          <a:p>
            <a:r>
              <a:rPr lang="en-US" sz="2400" dirty="0" smtClean="0"/>
              <a:t>s1.showdata();</a:t>
            </a:r>
            <a:endParaRPr lang="tr-TR" sz="2400" dirty="0" smtClean="0"/>
          </a:p>
          <a:p>
            <a:endParaRPr lang="tr-TR" sz="2400" dirty="0"/>
          </a:p>
          <a:p>
            <a:r>
              <a:rPr lang="en-US" sz="2400" dirty="0" smtClean="0"/>
              <a:t> can be thought of as </a:t>
            </a:r>
            <a:r>
              <a:rPr lang="en-US" sz="2400" i="1" dirty="0" smtClean="0"/>
              <a:t>sending a message</a:t>
            </a:r>
            <a:r>
              <a:rPr lang="en-US" sz="2400" dirty="0" smtClean="0"/>
              <a:t> to s1 telling it to show its data.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l="15820" t="27100" r="43164" b="17968"/>
          <a:stretch>
            <a:fillRect/>
          </a:stretch>
        </p:blipFill>
        <p:spPr bwMode="auto">
          <a:xfrm>
            <a:off x="571472" y="0"/>
            <a:ext cx="6715172"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l="15820" t="21972" r="41406" b="9180"/>
          <a:stretch>
            <a:fillRect/>
          </a:stretch>
        </p:blipFill>
        <p:spPr bwMode="auto">
          <a:xfrm>
            <a:off x="1285851" y="0"/>
            <a:ext cx="5500727"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285720" y="1142984"/>
            <a:ext cx="8715436" cy="3477875"/>
          </a:xfrm>
          <a:prstGeom prst="rect">
            <a:avLst/>
          </a:prstGeom>
          <a:noFill/>
        </p:spPr>
        <p:txBody>
          <a:bodyPr wrap="square" rtlCol="0">
            <a:spAutoFit/>
          </a:bodyPr>
          <a:lstStyle/>
          <a:p>
            <a:r>
              <a:rPr lang="en-US" sz="2000" dirty="0" smtClean="0"/>
              <a:t>We’ve learned about structures, which provide a way to group data elements. </a:t>
            </a:r>
            <a:endParaRPr lang="tr-TR" sz="2000" dirty="0" smtClean="0"/>
          </a:p>
          <a:p>
            <a:endParaRPr lang="tr-TR" sz="2000" dirty="0"/>
          </a:p>
          <a:p>
            <a:r>
              <a:rPr lang="en-US" sz="2000" dirty="0" smtClean="0"/>
              <a:t>We’ve examined functions, which organize program actions into named entities. </a:t>
            </a:r>
            <a:endParaRPr lang="tr-TR" sz="2000" dirty="0" smtClean="0"/>
          </a:p>
          <a:p>
            <a:endParaRPr lang="tr-TR" sz="2000" dirty="0"/>
          </a:p>
          <a:p>
            <a:r>
              <a:rPr lang="en-US" sz="2000" dirty="0" smtClean="0"/>
              <a:t>In this chapter we’ll put these ideas together. We’ll introduce several classes, starting with simple ones and working toward more complicated examples. </a:t>
            </a:r>
            <a:endParaRPr lang="tr-TR" sz="2000" dirty="0" smtClean="0"/>
          </a:p>
          <a:p>
            <a:endParaRPr lang="tr-TR" sz="2000" dirty="0"/>
          </a:p>
          <a:p>
            <a:r>
              <a:rPr lang="en-US" sz="2000" dirty="0" smtClean="0"/>
              <a:t>We’ll focus first on the details of classes and objects. At the end of the chapter </a:t>
            </a:r>
            <a:endParaRPr lang="tr-TR" sz="2000" dirty="0" smtClean="0"/>
          </a:p>
          <a:p>
            <a:endParaRPr lang="tr-TR" sz="2000" dirty="0"/>
          </a:p>
          <a:p>
            <a:r>
              <a:rPr lang="en-US" sz="2000" dirty="0" smtClean="0"/>
              <a:t>we’ll take a wider view, discussing what is to be gained by using the OOP approach.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l="15820" t="24903" r="43164" b="16503"/>
          <a:stretch>
            <a:fillRect/>
          </a:stretch>
        </p:blipFill>
        <p:spPr bwMode="auto">
          <a:xfrm>
            <a:off x="1571604" y="214290"/>
            <a:ext cx="5715040" cy="653147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4585871"/>
          </a:xfrm>
          <a:prstGeom prst="rect">
            <a:avLst/>
          </a:prstGeom>
          <a:noFill/>
        </p:spPr>
        <p:txBody>
          <a:bodyPr wrap="square" rtlCol="0">
            <a:spAutoFit/>
          </a:bodyPr>
          <a:lstStyle/>
          <a:p>
            <a:r>
              <a:rPr lang="en-US" sz="2800" b="1" dirty="0" smtClean="0"/>
              <a:t>Constructors</a:t>
            </a:r>
          </a:p>
          <a:p>
            <a:endParaRPr lang="tr-TR" sz="2400" dirty="0" smtClean="0"/>
          </a:p>
          <a:p>
            <a:r>
              <a:rPr lang="en-US" sz="2400" dirty="0" smtClean="0"/>
              <a:t>The ENGLOBJ example shows two ways that member functions can be used to give values to the data items in an object. Sometimes, however, it’s convenient if an object can initialize itself when it’s first created, without the need to make a separate call to a member function.</a:t>
            </a:r>
            <a:endParaRPr lang="tr-TR" sz="2400" dirty="0" smtClean="0"/>
          </a:p>
          <a:p>
            <a:endParaRPr lang="tr-TR" sz="2400" dirty="0" smtClean="0"/>
          </a:p>
          <a:p>
            <a:r>
              <a:rPr lang="en-US" sz="2400" dirty="0" smtClean="0"/>
              <a:t>Automatic initialization is carried out using a special member function called a </a:t>
            </a:r>
            <a:r>
              <a:rPr lang="en-US" sz="2400" i="1" dirty="0" smtClean="0"/>
              <a:t>constructor</a:t>
            </a:r>
            <a:r>
              <a:rPr lang="en-US" sz="2400" dirty="0" smtClean="0"/>
              <a:t>. A constructor is a member function that is executed automatically whenever an object is created. </a:t>
            </a:r>
          </a:p>
          <a:p>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l="15820" t="23437" r="43164" b="22363"/>
          <a:stretch>
            <a:fillRect/>
          </a:stretch>
        </p:blipFill>
        <p:spPr bwMode="auto">
          <a:xfrm>
            <a:off x="357158" y="0"/>
            <a:ext cx="5643602" cy="657227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6001643"/>
          </a:xfrm>
          <a:prstGeom prst="rect">
            <a:avLst/>
          </a:prstGeom>
          <a:noFill/>
        </p:spPr>
        <p:txBody>
          <a:bodyPr wrap="square" rtlCol="0">
            <a:spAutoFit/>
          </a:bodyPr>
          <a:lstStyle/>
          <a:p>
            <a:r>
              <a:rPr lang="en-US" sz="2400" dirty="0" smtClean="0"/>
              <a:t>As an example, we’ll create a class of objects that might be useful as a general–purpose programming element. A counter is a variable that counts things. Maybe it counts file accesses, or the number of times the user presses the [Enter] key, or the number of customers entering a bank. Each time such an event takes place, the counter is incremented (1 is added to it). The counter can also be accessed to find the current count.</a:t>
            </a:r>
          </a:p>
          <a:p>
            <a:r>
              <a:rPr lang="en-US" sz="2400" dirty="0" smtClean="0"/>
              <a:t>Let’s assume that this counter is important in the program and must be accessed by many different functions. In procedural languages such as C, a counter would probably be implemented as an external variable. However, as we noted in Chapter 1, external variables complicate the program’s design and may be modified accidentally. This example, COUNTER, provides a counter variable that can be modified only through its member functions.</a:t>
            </a:r>
          </a:p>
          <a:p>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2308324"/>
          </a:xfrm>
          <a:prstGeom prst="rect">
            <a:avLst/>
          </a:prstGeom>
          <a:noFill/>
        </p:spPr>
        <p:txBody>
          <a:bodyPr wrap="square" rtlCol="0">
            <a:spAutoFit/>
          </a:bodyPr>
          <a:lstStyle/>
          <a:p>
            <a:r>
              <a:rPr lang="en-US" sz="2400" dirty="0" smtClean="0"/>
              <a:t>The Counter class has one data member: count, of type unsigned </a:t>
            </a:r>
            <a:r>
              <a:rPr lang="en-US" sz="2400" dirty="0" err="1" smtClean="0"/>
              <a:t>int</a:t>
            </a:r>
            <a:r>
              <a:rPr lang="en-US" sz="2400" dirty="0" smtClean="0"/>
              <a:t> (since the count is always positive). It has three member functions: the constructor Counter(), which we’ll look at in a moment; </a:t>
            </a:r>
            <a:r>
              <a:rPr lang="en-US" sz="2400" dirty="0" err="1" smtClean="0"/>
              <a:t>inc_count</a:t>
            </a:r>
            <a:r>
              <a:rPr lang="en-US" sz="2400" dirty="0" smtClean="0"/>
              <a:t>(), which adds 1 to count; and </a:t>
            </a:r>
            <a:r>
              <a:rPr lang="en-US" sz="2400" dirty="0" err="1" smtClean="0"/>
              <a:t>get_count</a:t>
            </a:r>
            <a:r>
              <a:rPr lang="en-US" sz="2400" dirty="0" smtClean="0"/>
              <a:t>(), which returns the current value of count.</a:t>
            </a:r>
          </a:p>
          <a:p>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6370975"/>
          </a:xfrm>
          <a:prstGeom prst="rect">
            <a:avLst/>
          </a:prstGeom>
          <a:noFill/>
        </p:spPr>
        <p:txBody>
          <a:bodyPr wrap="square" rtlCol="0">
            <a:spAutoFit/>
          </a:bodyPr>
          <a:lstStyle/>
          <a:p>
            <a:r>
              <a:rPr lang="en-US" sz="2400" b="1" dirty="0" smtClean="0"/>
              <a:t>Automatic Initialization</a:t>
            </a:r>
            <a:endParaRPr lang="en-US" sz="2400" dirty="0" smtClean="0"/>
          </a:p>
          <a:p>
            <a:r>
              <a:rPr lang="en-US" sz="2400" dirty="0" smtClean="0"/>
              <a:t>When an object of type Counter is first created, we want its count to be initialized to 0. After all, most counts start at 0. We could provide a </a:t>
            </a:r>
            <a:r>
              <a:rPr lang="en-US" sz="2400" dirty="0" err="1" smtClean="0"/>
              <a:t>set_count</a:t>
            </a:r>
            <a:r>
              <a:rPr lang="en-US" sz="2400" dirty="0" smtClean="0"/>
              <a:t>() function to do this and call it with an argument of 0, or we could provide a </a:t>
            </a:r>
            <a:r>
              <a:rPr lang="en-US" sz="2400" dirty="0" err="1" smtClean="0"/>
              <a:t>zero_count</a:t>
            </a:r>
            <a:r>
              <a:rPr lang="en-US" sz="2400" dirty="0" smtClean="0"/>
              <a:t>() function, which would always set count to 0. However, such functions would need to be executed every time we created a Counter object.</a:t>
            </a:r>
          </a:p>
          <a:p>
            <a:endParaRPr lang="tr-TR" sz="2400" dirty="0" smtClean="0"/>
          </a:p>
          <a:p>
            <a:r>
              <a:rPr lang="en-US" sz="2400" dirty="0" smtClean="0"/>
              <a:t>Counter </a:t>
            </a:r>
            <a:r>
              <a:rPr lang="en-US" sz="2400" dirty="0" smtClean="0"/>
              <a:t>c1; //every time we do this</a:t>
            </a:r>
            <a:r>
              <a:rPr lang="en-US" sz="2400" dirty="0" smtClean="0"/>
              <a:t>,</a:t>
            </a:r>
            <a:endParaRPr lang="tr-TR" sz="2400" dirty="0" smtClean="0"/>
          </a:p>
          <a:p>
            <a:r>
              <a:rPr lang="en-US" sz="2400" dirty="0" smtClean="0"/>
              <a:t> </a:t>
            </a:r>
            <a:r>
              <a:rPr lang="en-US" sz="2400" dirty="0" smtClean="0"/>
              <a:t>c1.zero_count(); //we must do this too </a:t>
            </a:r>
            <a:endParaRPr lang="tr-TR" sz="2400" dirty="0" smtClean="0"/>
          </a:p>
          <a:p>
            <a:endParaRPr lang="tr-TR" sz="2400" dirty="0" smtClean="0"/>
          </a:p>
          <a:p>
            <a:r>
              <a:rPr lang="en-US" sz="2400" dirty="0" smtClean="0"/>
              <a:t>This </a:t>
            </a:r>
            <a:r>
              <a:rPr lang="en-US" sz="2400" dirty="0" smtClean="0"/>
              <a:t>is mistake prone, because the programmer may forget to initialize the object after creating it. It’s more reliable and convenient, especially when there are a great many objects of a given class, to cause each object to initialize itself when it’s created. </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4524315"/>
          </a:xfrm>
          <a:prstGeom prst="rect">
            <a:avLst/>
          </a:prstGeom>
          <a:noFill/>
        </p:spPr>
        <p:txBody>
          <a:bodyPr wrap="square" rtlCol="0">
            <a:spAutoFit/>
          </a:bodyPr>
          <a:lstStyle/>
          <a:p>
            <a:r>
              <a:rPr lang="en-US" sz="2400" dirty="0" smtClean="0"/>
              <a:t>In the Counter class, the constructor Counter() does this. </a:t>
            </a:r>
            <a:endParaRPr lang="tr-TR" sz="2400" dirty="0" smtClean="0"/>
          </a:p>
          <a:p>
            <a:r>
              <a:rPr lang="en-US" sz="2400" dirty="0" smtClean="0"/>
              <a:t>This </a:t>
            </a:r>
            <a:r>
              <a:rPr lang="en-US" sz="2400" dirty="0" smtClean="0"/>
              <a:t>function is called automatically whenever a new object of type Counter is created. Thus in main(), the statement</a:t>
            </a:r>
          </a:p>
          <a:p>
            <a:endParaRPr lang="tr-TR" sz="2400" dirty="0" smtClean="0"/>
          </a:p>
          <a:p>
            <a:r>
              <a:rPr lang="en-US" sz="2400" dirty="0" smtClean="0"/>
              <a:t>Counter </a:t>
            </a:r>
            <a:r>
              <a:rPr lang="en-US" sz="2400" dirty="0" smtClean="0"/>
              <a:t>c1, c2; </a:t>
            </a:r>
            <a:endParaRPr lang="tr-TR" sz="2400" dirty="0" smtClean="0"/>
          </a:p>
          <a:p>
            <a:endParaRPr lang="tr-TR" sz="2400" dirty="0" smtClean="0"/>
          </a:p>
          <a:p>
            <a:r>
              <a:rPr lang="en-US" sz="2400" dirty="0" smtClean="0"/>
              <a:t>creates </a:t>
            </a:r>
            <a:r>
              <a:rPr lang="en-US" sz="2400" dirty="0" smtClean="0"/>
              <a:t>two objects of type Counter. As each is created, its constructor, Counter(), is executed. This function sets the count variable to 0. So the effect of this single statement is to not only create two objects, but also to initialize their count variables to 0.</a:t>
            </a:r>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5632311"/>
          </a:xfrm>
          <a:prstGeom prst="rect">
            <a:avLst/>
          </a:prstGeom>
          <a:noFill/>
        </p:spPr>
        <p:txBody>
          <a:bodyPr wrap="square" rtlCol="0">
            <a:spAutoFit/>
          </a:bodyPr>
          <a:lstStyle/>
          <a:p>
            <a:r>
              <a:rPr lang="en-US" sz="2400" b="1" dirty="0" smtClean="0"/>
              <a:t>Same Name As the Class</a:t>
            </a:r>
            <a:endParaRPr lang="en-US" sz="2400" dirty="0" smtClean="0"/>
          </a:p>
          <a:p>
            <a:endParaRPr lang="tr-TR" sz="2400" dirty="0" smtClean="0"/>
          </a:p>
          <a:p>
            <a:r>
              <a:rPr lang="en-US" sz="2400" dirty="0" smtClean="0"/>
              <a:t>There </a:t>
            </a:r>
            <a:r>
              <a:rPr lang="en-US" sz="2400" dirty="0" smtClean="0"/>
              <a:t>are some unusual aspects of constructor functions. </a:t>
            </a:r>
            <a:endParaRPr lang="tr-TR" sz="2400" dirty="0" smtClean="0"/>
          </a:p>
          <a:p>
            <a:r>
              <a:rPr lang="en-US" sz="2400" dirty="0" smtClean="0"/>
              <a:t>First</a:t>
            </a:r>
            <a:r>
              <a:rPr lang="en-US" sz="2400" dirty="0" smtClean="0"/>
              <a:t>, it is no accident that they have exactly the same name (Counter in this example) as the class of which they are members. </a:t>
            </a:r>
            <a:endParaRPr lang="tr-TR" sz="2400" dirty="0" smtClean="0"/>
          </a:p>
          <a:p>
            <a:endParaRPr lang="tr-TR" sz="2400" dirty="0" smtClean="0"/>
          </a:p>
          <a:p>
            <a:r>
              <a:rPr lang="en-US" sz="2400" dirty="0" smtClean="0"/>
              <a:t>This </a:t>
            </a:r>
            <a:r>
              <a:rPr lang="en-US" sz="2400" dirty="0" smtClean="0"/>
              <a:t>is one way the compiler knows they are constructors.</a:t>
            </a:r>
          </a:p>
          <a:p>
            <a:endParaRPr lang="tr-TR" sz="2400" dirty="0" smtClean="0"/>
          </a:p>
          <a:p>
            <a:r>
              <a:rPr lang="en-US" sz="2400" dirty="0" smtClean="0"/>
              <a:t>Second</a:t>
            </a:r>
            <a:r>
              <a:rPr lang="en-US" sz="2400" dirty="0" smtClean="0"/>
              <a:t>, no return type is used for constructors. Why not? </a:t>
            </a:r>
            <a:endParaRPr lang="tr-TR" sz="2400" dirty="0" smtClean="0"/>
          </a:p>
          <a:p>
            <a:r>
              <a:rPr lang="en-US" sz="2400" dirty="0" smtClean="0"/>
              <a:t>Since </a:t>
            </a:r>
            <a:r>
              <a:rPr lang="en-US" sz="2400" dirty="0" smtClean="0"/>
              <a:t>the constructor is called automatically by the system, there’s no program for it to return anything to; a return value wouldn’t make sense. </a:t>
            </a:r>
            <a:endParaRPr lang="tr-TR" sz="2400" dirty="0" smtClean="0"/>
          </a:p>
          <a:p>
            <a:endParaRPr lang="tr-TR" sz="2400" dirty="0" smtClean="0"/>
          </a:p>
          <a:p>
            <a:r>
              <a:rPr lang="en-US" sz="2400" dirty="0" smtClean="0"/>
              <a:t>This </a:t>
            </a:r>
            <a:r>
              <a:rPr lang="en-US" sz="2400" dirty="0" smtClean="0"/>
              <a:t>is the second way the compiler knows they are constructors.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6740307"/>
          </a:xfrm>
          <a:prstGeom prst="rect">
            <a:avLst/>
          </a:prstGeom>
          <a:noFill/>
        </p:spPr>
        <p:txBody>
          <a:bodyPr wrap="square" rtlCol="0">
            <a:spAutoFit/>
          </a:bodyPr>
          <a:lstStyle/>
          <a:p>
            <a:r>
              <a:rPr lang="en-US" sz="2400" b="1" dirty="0" err="1" smtClean="0"/>
              <a:t>Initializer</a:t>
            </a:r>
            <a:r>
              <a:rPr lang="en-US" sz="2400" b="1" dirty="0" smtClean="0"/>
              <a:t> List</a:t>
            </a:r>
            <a:endParaRPr lang="en-US" sz="2400" dirty="0" smtClean="0"/>
          </a:p>
          <a:p>
            <a:r>
              <a:rPr lang="en-US" sz="2400" dirty="0" smtClean="0"/>
              <a:t>One of the most common tasks a constructor carries out is initializing data members. In the Counter class the constructor must initialize the count member to 0. You might think that this would be done in the constructor’s function body, like this:</a:t>
            </a:r>
          </a:p>
          <a:p>
            <a:endParaRPr lang="tr-TR" sz="2400" dirty="0" smtClean="0"/>
          </a:p>
          <a:p>
            <a:r>
              <a:rPr lang="en-US" sz="2400" dirty="0" smtClean="0"/>
              <a:t>count</a:t>
            </a:r>
            <a:r>
              <a:rPr lang="en-US" sz="2400" dirty="0" smtClean="0"/>
              <a:t>() { count = 0; } </a:t>
            </a:r>
            <a:endParaRPr lang="tr-TR" sz="2400" dirty="0" smtClean="0"/>
          </a:p>
          <a:p>
            <a:r>
              <a:rPr lang="en-US" sz="2400" dirty="0" smtClean="0"/>
              <a:t>However</a:t>
            </a:r>
            <a:r>
              <a:rPr lang="en-US" sz="2400" dirty="0" smtClean="0"/>
              <a:t>, this is not the preferred approach (although it does work). </a:t>
            </a:r>
            <a:endParaRPr lang="tr-TR" sz="2400" dirty="0" smtClean="0"/>
          </a:p>
          <a:p>
            <a:endParaRPr lang="tr-TR" sz="2400" dirty="0" smtClean="0"/>
          </a:p>
          <a:p>
            <a:r>
              <a:rPr lang="en-US" sz="2400" dirty="0" smtClean="0"/>
              <a:t>count</a:t>
            </a:r>
            <a:r>
              <a:rPr lang="en-US" sz="2400" dirty="0" smtClean="0"/>
              <a:t>() : count(0) { } </a:t>
            </a:r>
            <a:endParaRPr lang="tr-TR" sz="2400" dirty="0" smtClean="0"/>
          </a:p>
          <a:p>
            <a:r>
              <a:rPr lang="en-US" sz="2400" dirty="0" smtClean="0"/>
              <a:t>The </a:t>
            </a:r>
            <a:r>
              <a:rPr lang="en-US" sz="2400" dirty="0" smtClean="0"/>
              <a:t>initialization takes place following the member function </a:t>
            </a:r>
            <a:r>
              <a:rPr lang="en-US" sz="2400" dirty="0" err="1" smtClean="0"/>
              <a:t>declarator</a:t>
            </a:r>
            <a:r>
              <a:rPr lang="en-US" sz="2400" dirty="0" smtClean="0"/>
              <a:t> but before the function body. It’s preceded by a colon. The value is placed in parentheses following the member data. </a:t>
            </a:r>
          </a:p>
          <a:p>
            <a:r>
              <a:rPr lang="en-US" sz="2400" dirty="0" smtClean="0"/>
              <a:t>If multiple members must be initialized, they’re separated by commas. The result is the </a:t>
            </a:r>
            <a:r>
              <a:rPr lang="en-US" sz="2400" i="1" dirty="0" err="1" smtClean="0"/>
              <a:t>initializer</a:t>
            </a:r>
            <a:r>
              <a:rPr lang="en-US" sz="2400" i="1" dirty="0" smtClean="0"/>
              <a:t> list</a:t>
            </a:r>
            <a:r>
              <a:rPr lang="en-US" sz="2400" dirty="0" smtClean="0"/>
              <a:t> (sometimes called by other names, such as the </a:t>
            </a:r>
            <a:r>
              <a:rPr lang="en-US" sz="2400" i="1" dirty="0" smtClean="0"/>
              <a:t>member–initialization list</a:t>
            </a:r>
            <a:r>
              <a:rPr lang="en-US" sz="2400" dirty="0" smtClean="0"/>
              <a:t>).</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357158" y="285728"/>
            <a:ext cx="8215370" cy="4278094"/>
          </a:xfrm>
          <a:prstGeom prst="rect">
            <a:avLst/>
          </a:prstGeom>
          <a:noFill/>
        </p:spPr>
        <p:txBody>
          <a:bodyPr wrap="square" rtlCol="0">
            <a:spAutoFit/>
          </a:bodyPr>
          <a:lstStyle/>
          <a:p>
            <a:r>
              <a:rPr lang="tr-TR" sz="2400" dirty="0" err="1" smtClean="0"/>
              <a:t>someClass</a:t>
            </a:r>
            <a:r>
              <a:rPr lang="tr-TR" sz="2400" dirty="0" smtClean="0"/>
              <a:t>() : m1(7), m2(33), m2(4) ← </a:t>
            </a:r>
            <a:r>
              <a:rPr lang="tr-TR" sz="2400" dirty="0" err="1" smtClean="0"/>
              <a:t>initializer</a:t>
            </a:r>
            <a:r>
              <a:rPr lang="tr-TR" sz="2400" dirty="0" smtClean="0"/>
              <a:t> </a:t>
            </a:r>
            <a:r>
              <a:rPr lang="tr-TR" sz="2400" dirty="0" err="1" smtClean="0"/>
              <a:t>list</a:t>
            </a:r>
            <a:r>
              <a:rPr lang="tr-TR" sz="2400" dirty="0" smtClean="0"/>
              <a:t> { } </a:t>
            </a:r>
            <a:endParaRPr lang="tr-TR" sz="2400" dirty="0" smtClean="0"/>
          </a:p>
          <a:p>
            <a:endParaRPr lang="tr-TR" sz="2400" dirty="0" smtClean="0"/>
          </a:p>
          <a:p>
            <a:r>
              <a:rPr lang="en-US" sz="3200" b="1" dirty="0" smtClean="0">
                <a:solidFill>
                  <a:srgbClr val="C00000"/>
                </a:solidFill>
              </a:rPr>
              <a:t>Destructors</a:t>
            </a:r>
          </a:p>
          <a:p>
            <a:r>
              <a:rPr lang="en-US" sz="2400" dirty="0" smtClean="0"/>
              <a:t>We’ve seen that a special member function—the constructor—is called automatically when an object is first created. You might guess that another function is called automatically when an object is destroyed. This is indeed the case. Such a function is called a </a:t>
            </a:r>
            <a:r>
              <a:rPr lang="en-US" sz="2400" i="1" dirty="0" smtClean="0"/>
              <a:t>destructor</a:t>
            </a:r>
            <a:r>
              <a:rPr lang="en-US" sz="2400" dirty="0" smtClean="0"/>
              <a:t>. A destructor has the same name as the constructor (which is the same as the class name) but is preceded by a tilde:</a:t>
            </a:r>
          </a:p>
          <a:p>
            <a:endParaRPr lang="en-US" sz="2400" dirty="0"/>
          </a:p>
        </p:txBody>
      </p:sp>
      <p:pic>
        <p:nvPicPr>
          <p:cNvPr id="1026" name="Picture 2"/>
          <p:cNvPicPr>
            <a:picLocks noChangeAspect="1" noChangeArrowheads="1"/>
          </p:cNvPicPr>
          <p:nvPr/>
        </p:nvPicPr>
        <p:blipFill>
          <a:blip r:embed="rId3"/>
          <a:srcRect l="15820" t="22705" r="43750" b="59717"/>
          <a:stretch>
            <a:fillRect/>
          </a:stretch>
        </p:blipFill>
        <p:spPr bwMode="auto">
          <a:xfrm>
            <a:off x="0" y="4143380"/>
            <a:ext cx="6983065" cy="2714620"/>
          </a:xfrm>
          <a:prstGeom prst="rect">
            <a:avLst/>
          </a:prstGeom>
          <a:noFill/>
          <a:ln w="9525">
            <a:noFill/>
            <a:miter lim="800000"/>
            <a:headEnd/>
            <a:tailEnd/>
          </a:ln>
          <a:effectLst/>
        </p:spPr>
      </p:pic>
      <p:sp>
        <p:nvSpPr>
          <p:cNvPr id="5" name="4 Metin kutusu"/>
          <p:cNvSpPr txBox="1"/>
          <p:nvPr/>
        </p:nvSpPr>
        <p:spPr>
          <a:xfrm>
            <a:off x="6929454" y="3786190"/>
            <a:ext cx="2214546" cy="2862322"/>
          </a:xfrm>
          <a:prstGeom prst="rect">
            <a:avLst/>
          </a:prstGeom>
          <a:noFill/>
        </p:spPr>
        <p:txBody>
          <a:bodyPr wrap="square" rtlCol="0">
            <a:spAutoFit/>
          </a:bodyPr>
          <a:lstStyle/>
          <a:p>
            <a:r>
              <a:rPr lang="en-US" dirty="0" smtClean="0"/>
              <a:t>Like constructors, destructors do not have a return value. They also take no arguments (the assumption being that there’s only one way to destroy an object).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6406" t="31494" r="50782" b="26025"/>
          <a:stretch>
            <a:fillRect/>
          </a:stretch>
        </p:blipFill>
        <p:spPr bwMode="auto">
          <a:xfrm>
            <a:off x="214282" y="214290"/>
            <a:ext cx="5655919" cy="5857916"/>
          </a:xfrm>
          <a:prstGeom prst="rect">
            <a:avLst/>
          </a:prstGeom>
          <a:noFill/>
          <a:ln w="9525">
            <a:noFill/>
            <a:miter lim="800000"/>
            <a:headEnd/>
            <a:tailEnd/>
          </a:ln>
          <a:effectLst/>
        </p:spPr>
      </p:pic>
      <p:sp>
        <p:nvSpPr>
          <p:cNvPr id="5" name="4 Metin kutusu"/>
          <p:cNvSpPr txBox="1"/>
          <p:nvPr/>
        </p:nvSpPr>
        <p:spPr>
          <a:xfrm>
            <a:off x="4357686" y="1857364"/>
            <a:ext cx="4786314" cy="2246769"/>
          </a:xfrm>
          <a:prstGeom prst="rect">
            <a:avLst/>
          </a:prstGeom>
          <a:solidFill>
            <a:schemeClr val="accent6">
              <a:lumMod val="60000"/>
              <a:lumOff val="40000"/>
            </a:schemeClr>
          </a:solidFill>
        </p:spPr>
        <p:txBody>
          <a:bodyPr wrap="square" rtlCol="0">
            <a:spAutoFit/>
          </a:bodyPr>
          <a:lstStyle/>
          <a:p>
            <a:r>
              <a:rPr lang="en-US" sz="2800" dirty="0" smtClean="0"/>
              <a:t>Placing data and functions together into a single entity is the central idea of object–oriented programming. </a:t>
            </a:r>
          </a:p>
          <a:p>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l="15820" t="7324" r="43164" b="27490"/>
          <a:stretch>
            <a:fillRect/>
          </a:stretch>
        </p:blipFill>
        <p:spPr bwMode="auto">
          <a:xfrm>
            <a:off x="0" y="0"/>
            <a:ext cx="5000628" cy="6357958"/>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l="15820" t="71777" r="43164" b="3662"/>
          <a:stretch>
            <a:fillRect/>
          </a:stretch>
        </p:blipFill>
        <p:spPr bwMode="auto">
          <a:xfrm>
            <a:off x="4643406" y="4143380"/>
            <a:ext cx="4500594" cy="239555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5820" t="27100" r="42578" b="28955"/>
          <a:stretch>
            <a:fillRect/>
          </a:stretch>
        </p:blipFill>
        <p:spPr bwMode="auto">
          <a:xfrm>
            <a:off x="642910" y="285728"/>
            <a:ext cx="7072362" cy="592935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428564" y="285728"/>
            <a:ext cx="8715436" cy="6432530"/>
          </a:xfrm>
          <a:prstGeom prst="rect">
            <a:avLst/>
          </a:prstGeom>
          <a:noFill/>
        </p:spPr>
        <p:txBody>
          <a:bodyPr wrap="square" rtlCol="0">
            <a:spAutoFit/>
          </a:bodyPr>
          <a:lstStyle/>
          <a:p>
            <a:r>
              <a:rPr lang="en-US" sz="2800" dirty="0" smtClean="0"/>
              <a:t>Our first program contains a class and two objects of that class. </a:t>
            </a:r>
            <a:endParaRPr lang="tr-TR" sz="2800" dirty="0" smtClean="0"/>
          </a:p>
          <a:p>
            <a:endParaRPr lang="tr-TR" sz="2800" dirty="0" smtClean="0"/>
          </a:p>
          <a:p>
            <a:r>
              <a:rPr lang="en-US" sz="2800" dirty="0" smtClean="0"/>
              <a:t>Although it’s simple, the program demonstrates the syntax and general features of classes in C++. </a:t>
            </a:r>
            <a:endParaRPr lang="tr-TR" sz="2800" dirty="0" smtClean="0"/>
          </a:p>
          <a:p>
            <a:endParaRPr lang="tr-TR" sz="2800" dirty="0"/>
          </a:p>
          <a:p>
            <a:r>
              <a:rPr lang="en-US" sz="2800" dirty="0" smtClean="0"/>
              <a:t>The class </a:t>
            </a:r>
            <a:r>
              <a:rPr lang="en-US" sz="2800" dirty="0" err="1" smtClean="0"/>
              <a:t>smallobj</a:t>
            </a:r>
            <a:r>
              <a:rPr lang="en-US" sz="2800" dirty="0" smtClean="0"/>
              <a:t> declared in this program contains one data item and two member functions. </a:t>
            </a:r>
            <a:endParaRPr lang="tr-TR" sz="2800" dirty="0" smtClean="0"/>
          </a:p>
          <a:p>
            <a:endParaRPr lang="tr-TR" sz="2800" dirty="0"/>
          </a:p>
          <a:p>
            <a:r>
              <a:rPr lang="en-US" sz="2800" dirty="0" smtClean="0"/>
              <a:t>The two member functions provide the only access to the data item from outside the class. </a:t>
            </a:r>
            <a:endParaRPr lang="tr-TR" sz="2800" dirty="0" smtClean="0"/>
          </a:p>
          <a:p>
            <a:endParaRPr lang="tr-TR" sz="2800" dirty="0" smtClean="0"/>
          </a:p>
          <a:p>
            <a:r>
              <a:rPr lang="en-US" sz="2800" dirty="0" smtClean="0"/>
              <a:t>The first member function sets the data item to a value, and the second displays the value. </a:t>
            </a:r>
          </a:p>
          <a:p>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428564" y="285728"/>
            <a:ext cx="8715436" cy="5324535"/>
          </a:xfrm>
          <a:prstGeom prst="rect">
            <a:avLst/>
          </a:prstGeom>
          <a:noFill/>
        </p:spPr>
        <p:txBody>
          <a:bodyPr wrap="square" rtlCol="0">
            <a:spAutoFit/>
          </a:bodyPr>
          <a:lstStyle/>
          <a:p>
            <a:r>
              <a:rPr lang="en-US" sz="2800" b="1" dirty="0" smtClean="0"/>
              <a:t>Classes and Objects</a:t>
            </a:r>
          </a:p>
          <a:p>
            <a:r>
              <a:rPr lang="en-US" sz="2400" dirty="0" smtClean="0"/>
              <a:t>an object has the same relationship to a class that a variable has to a data type. An object is said to be an </a:t>
            </a:r>
            <a:r>
              <a:rPr lang="en-US" sz="2400" i="1" dirty="0" smtClean="0"/>
              <a:t>instance of</a:t>
            </a:r>
            <a:r>
              <a:rPr lang="en-US" sz="2400" dirty="0" smtClean="0"/>
              <a:t> a class, in the same way </a:t>
            </a:r>
            <a:r>
              <a:rPr lang="tr-TR" sz="2400" dirty="0" err="1" smtClean="0"/>
              <a:t>someone</a:t>
            </a:r>
            <a:r>
              <a:rPr lang="en-US" sz="2400" dirty="0" smtClean="0"/>
              <a:t> 1954 Chevrolet is an instance of a vehicle.</a:t>
            </a:r>
            <a:endParaRPr lang="tr-TR" sz="2400" dirty="0" smtClean="0"/>
          </a:p>
          <a:p>
            <a:endParaRPr lang="tr-TR" sz="2400" dirty="0"/>
          </a:p>
          <a:p>
            <a:r>
              <a:rPr lang="en-US" sz="2400" dirty="0" smtClean="0"/>
              <a:t> In SMALLOBJ, the class—whose name is </a:t>
            </a:r>
            <a:r>
              <a:rPr lang="en-US" sz="2400" dirty="0" err="1" smtClean="0"/>
              <a:t>smallobj</a:t>
            </a:r>
            <a:r>
              <a:rPr lang="en-US" sz="2400" dirty="0" smtClean="0"/>
              <a:t>—is </a:t>
            </a:r>
            <a:r>
              <a:rPr lang="en-US" sz="2400" i="1" dirty="0" smtClean="0"/>
              <a:t>declared</a:t>
            </a:r>
            <a:r>
              <a:rPr lang="en-US" sz="2400" dirty="0" smtClean="0"/>
              <a:t> in the first part of the program. Later, in main(), we </a:t>
            </a:r>
            <a:r>
              <a:rPr lang="en-US" sz="2400" i="1" dirty="0" smtClean="0"/>
              <a:t>define</a:t>
            </a:r>
            <a:r>
              <a:rPr lang="en-US" sz="2400" dirty="0" smtClean="0"/>
              <a:t> two objects—s1 and s2—that are instances of that class.</a:t>
            </a:r>
          </a:p>
          <a:p>
            <a:r>
              <a:rPr lang="en-US" sz="2400" dirty="0" smtClean="0"/>
              <a:t>Each of the two objects is given a value, and each displays its value. Here’s the output of the program:</a:t>
            </a:r>
          </a:p>
          <a:p>
            <a:endParaRPr lang="tr-TR" sz="2400" dirty="0" smtClean="0"/>
          </a:p>
          <a:p>
            <a:r>
              <a:rPr lang="en-US" sz="2400" dirty="0" smtClean="0"/>
              <a:t>Data is 1066 ← object s1 displayed this </a:t>
            </a:r>
            <a:endParaRPr lang="tr-TR" sz="2400" dirty="0" smtClean="0"/>
          </a:p>
          <a:p>
            <a:r>
              <a:rPr lang="en-US" sz="2400" dirty="0" smtClean="0"/>
              <a:t>Data is 1776 ← object s2 displayed this </a:t>
            </a:r>
            <a:endParaRPr lang="tr-TR" sz="2400" dirty="0" smtClean="0"/>
          </a:p>
          <a:p>
            <a:endParaRPr lang="tr-T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428564" y="285728"/>
            <a:ext cx="8715436" cy="1508105"/>
          </a:xfrm>
          <a:prstGeom prst="rect">
            <a:avLst/>
          </a:prstGeom>
          <a:noFill/>
        </p:spPr>
        <p:txBody>
          <a:bodyPr wrap="square" rtlCol="0">
            <a:spAutoFit/>
          </a:bodyPr>
          <a:lstStyle/>
          <a:p>
            <a:r>
              <a:rPr lang="en-US" sz="2800" b="1" dirty="0" smtClean="0"/>
              <a:t>Declaring the Class</a:t>
            </a:r>
          </a:p>
          <a:p>
            <a:r>
              <a:rPr lang="en-US" sz="2000" dirty="0" smtClean="0"/>
              <a:t>Here’s the declaration (sometimes called a </a:t>
            </a:r>
            <a:r>
              <a:rPr lang="en-US" sz="2000" i="1" dirty="0" err="1" smtClean="0"/>
              <a:t>specifier</a:t>
            </a:r>
            <a:r>
              <a:rPr lang="en-US" sz="2000" dirty="0" smtClean="0"/>
              <a:t>) for the class </a:t>
            </a:r>
            <a:r>
              <a:rPr lang="en-US" sz="2000" dirty="0" err="1" smtClean="0"/>
              <a:t>smallobj</a:t>
            </a:r>
            <a:r>
              <a:rPr lang="en-US" sz="2000" dirty="0" smtClean="0"/>
              <a:t>, copied from the SMALLOBJ listing:</a:t>
            </a:r>
          </a:p>
          <a:p>
            <a:endParaRPr lang="tr-TR" sz="2400" dirty="0"/>
          </a:p>
        </p:txBody>
      </p:sp>
      <p:pic>
        <p:nvPicPr>
          <p:cNvPr id="4098" name="Picture 2"/>
          <p:cNvPicPr>
            <a:picLocks noChangeAspect="1" noChangeArrowheads="1"/>
          </p:cNvPicPr>
          <p:nvPr/>
        </p:nvPicPr>
        <p:blipFill>
          <a:blip r:embed="rId2"/>
          <a:srcRect l="15820" t="54932" r="43164" b="27490"/>
          <a:stretch>
            <a:fillRect/>
          </a:stretch>
        </p:blipFill>
        <p:spPr bwMode="auto">
          <a:xfrm>
            <a:off x="500034" y="1500174"/>
            <a:ext cx="7786742" cy="2669757"/>
          </a:xfrm>
          <a:prstGeom prst="rect">
            <a:avLst/>
          </a:prstGeom>
          <a:noFill/>
          <a:ln w="9525">
            <a:noFill/>
            <a:miter lim="800000"/>
            <a:headEnd/>
            <a:tailEnd/>
          </a:ln>
          <a:effectLst/>
        </p:spPr>
      </p:pic>
      <p:sp>
        <p:nvSpPr>
          <p:cNvPr id="5" name="4 Metin kutusu"/>
          <p:cNvSpPr txBox="1"/>
          <p:nvPr/>
        </p:nvSpPr>
        <p:spPr>
          <a:xfrm>
            <a:off x="428596" y="4357694"/>
            <a:ext cx="8501154" cy="1908215"/>
          </a:xfrm>
          <a:prstGeom prst="rect">
            <a:avLst/>
          </a:prstGeom>
          <a:noFill/>
        </p:spPr>
        <p:txBody>
          <a:bodyPr wrap="square" rtlCol="0">
            <a:spAutoFit/>
          </a:bodyPr>
          <a:lstStyle/>
          <a:p>
            <a:r>
              <a:rPr lang="en-US" sz="2000" dirty="0" smtClean="0"/>
              <a:t>The declaration starts with the keyword class, followed by the class name—</a:t>
            </a:r>
            <a:r>
              <a:rPr lang="en-US" sz="2000" dirty="0" err="1" smtClean="0"/>
              <a:t>smallobj</a:t>
            </a:r>
            <a:r>
              <a:rPr lang="en-US" sz="2000" dirty="0" smtClean="0"/>
              <a:t> in this example. Like a structure, the body of the class is delimited by braces and terminated by a semicolon. (Don’t forget the semicolon. Remember, data constructs like structures and classes end with a semicolon, while control constructs like functions and loops do not.)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sp>
        <p:nvSpPr>
          <p:cNvPr id="4" name="3 Metin kutusu"/>
          <p:cNvSpPr txBox="1"/>
          <p:nvPr/>
        </p:nvSpPr>
        <p:spPr>
          <a:xfrm>
            <a:off x="428564" y="285728"/>
            <a:ext cx="8715436" cy="6555641"/>
          </a:xfrm>
          <a:prstGeom prst="rect">
            <a:avLst/>
          </a:prstGeom>
          <a:noFill/>
        </p:spPr>
        <p:txBody>
          <a:bodyPr wrap="square" rtlCol="0">
            <a:spAutoFit/>
          </a:bodyPr>
          <a:lstStyle/>
          <a:p>
            <a:r>
              <a:rPr lang="en-US" sz="2800" b="1" dirty="0" smtClean="0"/>
              <a:t>private and public</a:t>
            </a:r>
            <a:endParaRPr lang="en-US" sz="2800" dirty="0" smtClean="0"/>
          </a:p>
          <a:p>
            <a:r>
              <a:rPr lang="en-US" sz="2800" dirty="0" smtClean="0"/>
              <a:t>The body of the class contains two unfamiliar keywords: private and public.</a:t>
            </a:r>
            <a:endParaRPr lang="tr-TR" sz="2800" dirty="0" smtClean="0"/>
          </a:p>
          <a:p>
            <a:endParaRPr lang="tr-TR" sz="2800" dirty="0"/>
          </a:p>
          <a:p>
            <a:r>
              <a:rPr lang="en-US" sz="3200" dirty="0" smtClean="0">
                <a:solidFill>
                  <a:schemeClr val="accent6">
                    <a:lumMod val="50000"/>
                  </a:schemeClr>
                </a:solidFill>
              </a:rPr>
              <a:t>What is their purpose?</a:t>
            </a:r>
          </a:p>
          <a:p>
            <a:endParaRPr lang="tr-TR" sz="2800" dirty="0" smtClean="0"/>
          </a:p>
          <a:p>
            <a:r>
              <a:rPr lang="en-US" sz="2800" dirty="0" smtClean="0"/>
              <a:t>A key feature of object–oriented programming is </a:t>
            </a:r>
            <a:r>
              <a:rPr lang="en-US" sz="2800" i="1" dirty="0" smtClean="0"/>
              <a:t>data hiding</a:t>
            </a:r>
            <a:r>
              <a:rPr lang="en-US" sz="2800" dirty="0" smtClean="0"/>
              <a:t>. </a:t>
            </a:r>
            <a:endParaRPr lang="tr-TR" sz="2800" dirty="0" smtClean="0"/>
          </a:p>
          <a:p>
            <a:r>
              <a:rPr lang="en-US" sz="2800" dirty="0" smtClean="0"/>
              <a:t>The primary mechanism for hiding data is to put it in a class and make it private. </a:t>
            </a:r>
            <a:endParaRPr lang="tr-TR" sz="2800" dirty="0" smtClean="0"/>
          </a:p>
          <a:p>
            <a:r>
              <a:rPr lang="en-US" sz="2800" dirty="0" smtClean="0"/>
              <a:t>Private data or functions can only be accessed from within the class.</a:t>
            </a:r>
            <a:endParaRPr lang="tr-TR" sz="2800" dirty="0" smtClean="0"/>
          </a:p>
          <a:p>
            <a:r>
              <a:rPr lang="en-US" sz="2800" dirty="0" smtClean="0"/>
              <a:t>Public data or functions, on the other hand, are accessible from outside the class. </a:t>
            </a:r>
          </a:p>
          <a:p>
            <a:endParaRPr lang="tr-T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95000">
              <a:schemeClr val="bg1">
                <a:lumMod val="85000"/>
                <a:alpha val="0"/>
              </a:schemeClr>
            </a:gs>
            <a:gs pos="25000">
              <a:srgbClr val="21D6E0"/>
            </a:gs>
            <a:gs pos="75000">
              <a:srgbClr val="0087E6"/>
            </a:gs>
            <a:gs pos="100000">
              <a:srgbClr val="005CBF"/>
            </a:gs>
          </a:gsLst>
          <a:path path="circle">
            <a:fillToRect t="100000" r="100000"/>
          </a:path>
        </a:gra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16406" t="32959" r="47851" b="25293"/>
          <a:stretch>
            <a:fillRect/>
          </a:stretch>
        </p:blipFill>
        <p:spPr bwMode="auto">
          <a:xfrm>
            <a:off x="357158" y="0"/>
            <a:ext cx="6929486" cy="647509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TotalTime>
  <Words>2060</Words>
  <Application>Microsoft Office PowerPoint</Application>
  <PresentationFormat>Ekran Gösterisi (4:3)</PresentationFormat>
  <Paragraphs>152</Paragraphs>
  <Slides>30</Slides>
  <Notes>11</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Ofis Teması</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CemilOz</dc:creator>
  <cp:lastModifiedBy>CemilOz</cp:lastModifiedBy>
  <cp:revision>3</cp:revision>
  <dcterms:created xsi:type="dcterms:W3CDTF">2008-03-16T18:04:11Z</dcterms:created>
  <dcterms:modified xsi:type="dcterms:W3CDTF">2008-03-18T10:48:32Z</dcterms:modified>
</cp:coreProperties>
</file>