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83" r:id="rId23"/>
    <p:sldId id="285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18.wmf"/><Relationship Id="rId4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4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7.wmf"/><Relationship Id="rId4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0.wmf"/><Relationship Id="rId1" Type="http://schemas.openxmlformats.org/officeDocument/2006/relationships/image" Target="../media/image1.wmf"/><Relationship Id="rId4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40.wmf"/><Relationship Id="rId3" Type="http://schemas.openxmlformats.org/officeDocument/2006/relationships/image" Target="../media/image15.wmf"/><Relationship Id="rId7" Type="http://schemas.openxmlformats.org/officeDocument/2006/relationships/image" Target="../media/image35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14.wmf"/><Relationship Id="rId16" Type="http://schemas.openxmlformats.org/officeDocument/2006/relationships/image" Target="../media/image43.wmf"/><Relationship Id="rId1" Type="http://schemas.openxmlformats.org/officeDocument/2006/relationships/image" Target="../media/image13.wmf"/><Relationship Id="rId6" Type="http://schemas.openxmlformats.org/officeDocument/2006/relationships/image" Target="../media/image34.wmf"/><Relationship Id="rId11" Type="http://schemas.openxmlformats.org/officeDocument/2006/relationships/image" Target="../media/image38.wmf"/><Relationship Id="rId5" Type="http://schemas.openxmlformats.org/officeDocument/2006/relationships/image" Target="../media/image17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10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15.wmf"/><Relationship Id="rId11" Type="http://schemas.openxmlformats.org/officeDocument/2006/relationships/image" Target="../media/image44.wmf"/><Relationship Id="rId5" Type="http://schemas.openxmlformats.org/officeDocument/2006/relationships/image" Target="../media/image48.wmf"/><Relationship Id="rId10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12.wmf"/><Relationship Id="rId5" Type="http://schemas.openxmlformats.org/officeDocument/2006/relationships/image" Target="../media/image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ED8D-C21D-4F83-B24A-0287110DF104}" type="datetimeFigureOut">
              <a:rPr lang="tr-TR" smtClean="0"/>
              <a:pPr/>
              <a:t>10.11.2020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6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8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1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1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7.bin"/><Relationship Id="rId14" Type="http://schemas.openxmlformats.org/officeDocument/2006/relationships/oleObject" Target="../embeddings/oleObject9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6.bin"/><Relationship Id="rId4" Type="http://schemas.openxmlformats.org/officeDocument/2006/relationships/image" Target="../media/image1.wmf"/><Relationship Id="rId9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29.wmf"/><Relationship Id="rId10" Type="http://schemas.openxmlformats.org/officeDocument/2006/relationships/image" Target="../media/image10.wmf"/><Relationship Id="rId19" Type="http://schemas.openxmlformats.org/officeDocument/2006/relationships/image" Target="../media/image2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30.wmf"/><Relationship Id="rId9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9" Type="http://schemas.openxmlformats.org/officeDocument/2006/relationships/oleObject" Target="../embeddings/oleObject140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137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28.bin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38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2.bin"/><Relationship Id="rId32" Type="http://schemas.openxmlformats.org/officeDocument/2006/relationships/oleObject" Target="../embeddings/oleObject136.bin"/><Relationship Id="rId37" Type="http://schemas.openxmlformats.org/officeDocument/2006/relationships/oleObject" Target="../embeddings/oleObject139.bin"/><Relationship Id="rId40" Type="http://schemas.openxmlformats.org/officeDocument/2006/relationships/oleObject" Target="../embeddings/oleObject141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134.bin"/><Relationship Id="rId36" Type="http://schemas.openxmlformats.org/officeDocument/2006/relationships/oleObject" Target="../embeddings/oleObject138.bin"/><Relationship Id="rId10" Type="http://schemas.openxmlformats.org/officeDocument/2006/relationships/image" Target="../media/image10.wmf"/><Relationship Id="rId19" Type="http://schemas.openxmlformats.org/officeDocument/2006/relationships/image" Target="../media/image11.wmf"/><Relationship Id="rId31" Type="http://schemas.openxmlformats.org/officeDocument/2006/relationships/image" Target="../media/image4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34.wmf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135.bin"/><Relationship Id="rId35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155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150.bin"/><Relationship Id="rId25" Type="http://schemas.openxmlformats.org/officeDocument/2006/relationships/image" Target="../media/image52.wmf"/><Relationship Id="rId3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60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image" Target="../media/image51.wmf"/><Relationship Id="rId28" Type="http://schemas.openxmlformats.org/officeDocument/2006/relationships/image" Target="../media/image44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6.bin"/><Relationship Id="rId30" Type="http://schemas.openxmlformats.org/officeDocument/2006/relationships/oleObject" Target="../embeddings/oleObject15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19.wmf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13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3D0-F5AB-4B15-B7D0-E922FA5E4FC9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2714644"/>
          </a:xfrm>
        </p:spPr>
        <p:txBody>
          <a:bodyPr>
            <a:normAutofit/>
          </a:bodyPr>
          <a:lstStyle/>
          <a:p>
            <a:r>
              <a:rPr lang="tr-TR" sz="4400" dirty="0" err="1" smtClean="0"/>
              <a:t>Regüler</a:t>
            </a:r>
            <a:r>
              <a:rPr lang="tr-TR" sz="4400" dirty="0" smtClean="0"/>
              <a:t> İfadelerden </a:t>
            </a:r>
            <a:r>
              <a:rPr lang="tr-TR" sz="4400" dirty="0" err="1" smtClean="0"/>
              <a:t>NFA’ya</a:t>
            </a:r>
            <a:r>
              <a:rPr lang="tr-TR" sz="4400" dirty="0" smtClean="0"/>
              <a:t> </a:t>
            </a:r>
            <a:br>
              <a:rPr lang="tr-TR" sz="4400" dirty="0" smtClean="0"/>
            </a:br>
            <a:r>
              <a:rPr lang="tr-TR" sz="4400" dirty="0" smtClean="0"/>
              <a:t>ve</a:t>
            </a:r>
            <a:br>
              <a:rPr lang="tr-TR" sz="4400" dirty="0" smtClean="0"/>
            </a:br>
            <a:r>
              <a:rPr lang="tr-TR" sz="4400" dirty="0" err="1" smtClean="0"/>
              <a:t>NFA’dan</a:t>
            </a:r>
            <a:r>
              <a:rPr lang="tr-TR" sz="4400" dirty="0" smtClean="0"/>
              <a:t> </a:t>
            </a:r>
            <a:r>
              <a:rPr lang="tr-TR" sz="4400" dirty="0" err="1" smtClean="0"/>
              <a:t>Regüler</a:t>
            </a:r>
            <a:r>
              <a:rPr lang="tr-TR" sz="4400" dirty="0" smtClean="0"/>
              <a:t> İfadelere</a:t>
            </a:r>
            <a:endParaRPr lang="en-US" sz="44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9FD5-398D-4AEF-B69A-08F3965B9EBA}" type="slidenum">
              <a:rPr lang="en-US"/>
              <a:pPr/>
              <a:t>10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76200" y="277813"/>
            <a:ext cx="4830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 smtClean="0"/>
              <a:t>Aşağıdaki her işlem için NFA ve DFA çizebilmeliyiz.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274436" name="Object 4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37" name="Text Box 5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761760" imgH="571320" progId="Equation.3">
                  <p:embed/>
                </p:oleObj>
              </mc:Choice>
              <mc:Fallback>
                <p:oleObj name="Equation" r:id="rId5" imgW="76176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274441" name="Object 9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42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274447" name="Object 15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BBCE-8434-444F-915B-01CDF815F294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 smtClean="0"/>
              <a:t>Kleene</a:t>
            </a:r>
            <a:r>
              <a:rPr lang="tr-TR" u="sng" dirty="0" smtClean="0"/>
              <a:t> </a:t>
            </a:r>
            <a:r>
              <a:rPr lang="en-US" u="sng" dirty="0" smtClean="0"/>
              <a:t>Star </a:t>
            </a:r>
            <a:r>
              <a:rPr lang="tr-TR" u="sng" dirty="0" smtClean="0"/>
              <a:t>İşlemi</a:t>
            </a:r>
            <a:endParaRPr lang="en-US" u="sng" dirty="0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7286644" y="4572008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572008"/>
                        <a:ext cx="68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1295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3" name="Freeform 11"/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6" name="Freeform 14"/>
          <p:cNvSpPr>
            <a:spLocks/>
          </p:cNvSpPr>
          <p:nvPr/>
        </p:nvSpPr>
        <p:spPr bwMode="auto">
          <a:xfrm>
            <a:off x="2057400" y="4038600"/>
            <a:ext cx="4953000" cy="2209800"/>
          </a:xfrm>
          <a:custGeom>
            <a:avLst/>
            <a:gdLst/>
            <a:ahLst/>
            <a:cxnLst>
              <a:cxn ang="0">
                <a:pos x="1104" y="48"/>
              </a:cxn>
              <a:cxn ang="0">
                <a:pos x="1008" y="1008"/>
              </a:cxn>
              <a:cxn ang="0">
                <a:pos x="192" y="1152"/>
              </a:cxn>
              <a:cxn ang="0">
                <a:pos x="0" y="0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4038600" y="5715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15000"/>
                        <a:ext cx="528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Freeform 13"/>
          <p:cNvSpPr>
            <a:spLocks/>
          </p:cNvSpPr>
          <p:nvPr/>
        </p:nvSpPr>
        <p:spPr bwMode="auto">
          <a:xfrm>
            <a:off x="2057400" y="1752600"/>
            <a:ext cx="4724400" cy="1905000"/>
          </a:xfrm>
          <a:custGeom>
            <a:avLst/>
            <a:gdLst/>
            <a:ahLst/>
            <a:cxnLst>
              <a:cxn ang="0">
                <a:pos x="8" y="872"/>
              </a:cxn>
              <a:cxn ang="0">
                <a:pos x="152" y="200"/>
              </a:cxn>
              <a:cxn ang="0">
                <a:pos x="920" y="104"/>
              </a:cxn>
              <a:cxn ang="0">
                <a:pos x="1112" y="824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2672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7086600" y="19812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0" imgW="1549080" imgH="571320" progId="Equation.3">
                  <p:embed/>
                </p:oleObj>
              </mc:Choice>
              <mc:Fallback>
                <p:oleObj name="Equation" r:id="rId10" imgW="1549080" imgH="571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981200"/>
                        <a:ext cx="154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2362200" y="335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6629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6553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5410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5867400" y="3429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ADAE-CBE0-4407-93C2-A02357F40E9A}" type="slidenum">
              <a:rPr lang="en-US"/>
              <a:pPr/>
              <a:t>12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133600" y="12954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2590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3111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492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559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3873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6" name="Freeform 10"/>
          <p:cNvSpPr>
            <a:spLocks/>
          </p:cNvSpPr>
          <p:nvPr/>
        </p:nvSpPr>
        <p:spPr bwMode="auto">
          <a:xfrm>
            <a:off x="3403600" y="42545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4483100" y="4800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3263900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4025900" y="4648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648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3352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152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514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25908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3" name="Freeform 27"/>
          <p:cNvSpPr>
            <a:spLocks/>
          </p:cNvSpPr>
          <p:nvPr/>
        </p:nvSpPr>
        <p:spPr bwMode="auto">
          <a:xfrm>
            <a:off x="2286000" y="2590800"/>
            <a:ext cx="4419600" cy="2286000"/>
          </a:xfrm>
          <a:custGeom>
            <a:avLst/>
            <a:gdLst/>
            <a:ahLst/>
            <a:cxnLst>
              <a:cxn ang="0">
                <a:pos x="8" y="872"/>
              </a:cxn>
              <a:cxn ang="0">
                <a:pos x="152" y="200"/>
              </a:cxn>
              <a:cxn ang="0">
                <a:pos x="920" y="104"/>
              </a:cxn>
              <a:cxn ang="0">
                <a:pos x="1112" y="824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4495800" y="236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Freeform 30"/>
          <p:cNvSpPr>
            <a:spLocks/>
          </p:cNvSpPr>
          <p:nvPr/>
        </p:nvSpPr>
        <p:spPr bwMode="auto">
          <a:xfrm>
            <a:off x="2286000" y="5257800"/>
            <a:ext cx="4648200" cy="1371600"/>
          </a:xfrm>
          <a:custGeom>
            <a:avLst/>
            <a:gdLst/>
            <a:ahLst/>
            <a:cxnLst>
              <a:cxn ang="0">
                <a:pos x="1104" y="48"/>
              </a:cxn>
              <a:cxn ang="0">
                <a:pos x="1008" y="1008"/>
              </a:cxn>
              <a:cxn ang="0">
                <a:pos x="192" y="1152"/>
              </a:cxn>
              <a:cxn ang="0">
                <a:pos x="0" y="0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68" name="Object 32"/>
          <p:cNvGraphicFramePr>
            <a:graphicFrameLocks noChangeAspect="1"/>
          </p:cNvGraphicFramePr>
          <p:nvPr/>
        </p:nvGraphicFramePr>
        <p:xfrm>
          <a:off x="4267200" y="6096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14" imgW="304560" imgH="380880" progId="Equation.3">
                  <p:embed/>
                </p:oleObj>
              </mc:Choice>
              <mc:Fallback>
                <p:oleObj name="Equation" r:id="rId14" imgW="304560" imgH="38088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0"/>
                        <a:ext cx="528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477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5029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2372" name="Object 36"/>
          <p:cNvGraphicFramePr>
            <a:graphicFrameLocks noChangeAspect="1"/>
          </p:cNvGraphicFramePr>
          <p:nvPr/>
        </p:nvGraphicFramePr>
        <p:xfrm>
          <a:off x="57150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73" name="Object 37"/>
          <p:cNvGraphicFramePr>
            <a:graphicFrameLocks noChangeAspect="1"/>
          </p:cNvGraphicFramePr>
          <p:nvPr/>
        </p:nvGraphicFramePr>
        <p:xfrm>
          <a:off x="6172200" y="1143000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6" imgW="2374560" imgH="1091880" progId="Equation.3">
                  <p:embed/>
                </p:oleObj>
              </mc:Choice>
              <mc:Fallback>
                <p:oleObj name="Equation" r:id="rId16" imgW="2374560" imgH="1091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43000"/>
                        <a:ext cx="2374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35AD-34F4-4477-925E-6345008CAB71}" type="slidenum">
              <a:rPr lang="en-US"/>
              <a:pPr/>
              <a:t>13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Reverse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7543800" y="9906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723600" imgH="736560" progId="Equation.3">
                  <p:embed/>
                </p:oleObj>
              </mc:Choice>
              <mc:Fallback>
                <p:oleObj name="Equation" r:id="rId3" imgW="72360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382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10668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2667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4572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7" name="Freeform 9"/>
          <p:cNvSpPr>
            <a:spLocks/>
          </p:cNvSpPr>
          <p:nvPr/>
        </p:nvSpPr>
        <p:spPr bwMode="auto">
          <a:xfrm>
            <a:off x="1447800" y="29083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1949450" y="2032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0320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5613400" y="1149350"/>
            <a:ext cx="178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55626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579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7467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5" name="Freeform 17"/>
          <p:cNvSpPr>
            <a:spLocks/>
          </p:cNvSpPr>
          <p:nvPr/>
        </p:nvSpPr>
        <p:spPr bwMode="auto">
          <a:xfrm>
            <a:off x="6248400" y="29083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1746" name="Object 18"/>
          <p:cNvGraphicFramePr>
            <a:graphicFrameLocks noChangeAspect="1"/>
          </p:cNvGraphicFramePr>
          <p:nvPr/>
        </p:nvGraphicFramePr>
        <p:xfrm>
          <a:off x="6623050" y="193675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7" imgW="749160" imgH="761760" progId="Equation.3">
                  <p:embed/>
                </p:oleObj>
              </mc:Choice>
              <mc:Fallback>
                <p:oleObj name="Equation" r:id="rId7" imgW="749160" imgH="76176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93675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H="1">
            <a:off x="7848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990600" y="4572000"/>
            <a:ext cx="2832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tr-TR" dirty="0" smtClean="0"/>
              <a:t>Bütün geçişleri ters çevir.</a:t>
            </a:r>
            <a:endParaRPr lang="en-US" dirty="0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914400" y="5486400"/>
            <a:ext cx="4082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tr-TR" dirty="0" smtClean="0"/>
              <a:t>Başlangıç durumunu kabul durumu yap</a:t>
            </a:r>
            <a:endParaRPr lang="en-US" dirty="0"/>
          </a:p>
        </p:txBody>
      </p:sp>
      <p:graphicFrame>
        <p:nvGraphicFramePr>
          <p:cNvPr id="201751" name="Object 23"/>
          <p:cNvGraphicFramePr>
            <a:graphicFrameLocks noChangeAspect="1"/>
          </p:cNvGraphicFramePr>
          <p:nvPr/>
        </p:nvGraphicFramePr>
        <p:xfrm>
          <a:off x="838200" y="1981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9" imgW="431640" imgH="571320" progId="Equation.3">
                  <p:embed/>
                </p:oleObj>
              </mc:Choice>
              <mc:Fallback>
                <p:oleObj name="Equation" r:id="rId9" imgW="431640" imgH="571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B212-FDEA-4BCE-B038-C418C5337CF8}" type="slidenum">
              <a:rPr lang="en-US"/>
              <a:pPr/>
              <a:t>14</a:t>
            </a:fld>
            <a:endParaRPr lang="en-US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0" name="Freeform 8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6" name="Object 14"/>
          <p:cNvGraphicFramePr>
            <a:graphicFrameLocks noChangeAspect="1"/>
          </p:cNvGraphicFramePr>
          <p:nvPr/>
        </p:nvGraphicFramePr>
        <p:xfrm>
          <a:off x="596900" y="4984750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1" imgW="2412720" imgH="736560" progId="Equation.3">
                  <p:embed/>
                </p:oleObj>
              </mc:Choice>
              <mc:Fallback>
                <p:oleObj name="Equation" r:id="rId11" imgW="2412720" imgH="736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984750"/>
                        <a:ext cx="2413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886200" y="4495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4267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53340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4724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1" name="Freeform 19"/>
          <p:cNvSpPr>
            <a:spLocks/>
          </p:cNvSpPr>
          <p:nvPr/>
        </p:nvSpPr>
        <p:spPr bwMode="auto">
          <a:xfrm>
            <a:off x="4191000" y="48006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3" name="Oval 21"/>
          <p:cNvSpPr>
            <a:spLocks noChangeArrowheads="1"/>
          </p:cNvSpPr>
          <p:nvPr/>
        </p:nvSpPr>
        <p:spPr bwMode="auto">
          <a:xfrm>
            <a:off x="4191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4038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50292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4648200" y="3733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5" imgW="749160" imgH="761760" progId="Equation.3">
                  <p:embed/>
                </p:oleObj>
              </mc:Choice>
              <mc:Fallback>
                <p:oleObj name="Equation" r:id="rId15" imgW="749160" imgH="7617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7" name="Line 25"/>
          <p:cNvSpPr>
            <a:spLocks noChangeShapeType="1"/>
          </p:cNvSpPr>
          <p:nvPr/>
        </p:nvSpPr>
        <p:spPr bwMode="auto">
          <a:xfrm flipH="1">
            <a:off x="57150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1B6-78D9-4E24-9454-23D1A33A7189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 u="sng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457200" y="4038600"/>
            <a:ext cx="2971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tr-TR" dirty="0" smtClean="0"/>
              <a:t>L1’i kabul eden </a:t>
            </a:r>
            <a:r>
              <a:rPr lang="en-US" sz="3600" b="1" dirty="0" smtClean="0"/>
              <a:t>FA</a:t>
            </a:r>
            <a:r>
              <a:rPr lang="tr-TR" sz="3600" b="1" dirty="0" smtClean="0"/>
              <a:t>’</a:t>
            </a:r>
            <a:r>
              <a:rPr lang="tr-TR" dirty="0" err="1" smtClean="0"/>
              <a:t>yı</a:t>
            </a:r>
            <a:r>
              <a:rPr lang="tr-TR" sz="3600" b="1" dirty="0" smtClean="0"/>
              <a:t> </a:t>
            </a:r>
            <a:r>
              <a:rPr lang="en-US" sz="3600" b="1" dirty="0" smtClean="0"/>
              <a:t> </a:t>
            </a:r>
            <a:r>
              <a:rPr lang="tr-TR" dirty="0" smtClean="0"/>
              <a:t>al</a:t>
            </a:r>
            <a:endParaRPr lang="en-US" sz="3600" b="1" dirty="0"/>
          </a:p>
        </p:txBody>
      </p:sp>
      <p:graphicFrame>
        <p:nvGraphicFramePr>
          <p:cNvPr id="203807" name="Object 31"/>
          <p:cNvGraphicFramePr>
            <a:graphicFrameLocks noChangeAspect="1"/>
          </p:cNvGraphicFramePr>
          <p:nvPr/>
        </p:nvGraphicFramePr>
        <p:xfrm>
          <a:off x="6172200" y="41148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8382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09" name="Oval 33"/>
          <p:cNvSpPr>
            <a:spLocks noChangeArrowheads="1"/>
          </p:cNvSpPr>
          <p:nvPr/>
        </p:nvSpPr>
        <p:spPr bwMode="auto">
          <a:xfrm>
            <a:off x="10668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0" name="Oval 34"/>
          <p:cNvSpPr>
            <a:spLocks noChangeArrowheads="1"/>
          </p:cNvSpPr>
          <p:nvPr/>
        </p:nvSpPr>
        <p:spPr bwMode="auto">
          <a:xfrm>
            <a:off x="2743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1" name="Oval 35"/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>
            <a:off x="45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3" name="Freeform 37"/>
          <p:cNvSpPr>
            <a:spLocks/>
          </p:cNvSpPr>
          <p:nvPr/>
        </p:nvSpPr>
        <p:spPr bwMode="auto">
          <a:xfrm>
            <a:off x="1447800" y="2070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3814" name="Object 38"/>
          <p:cNvGraphicFramePr>
            <a:graphicFrameLocks noChangeAspect="1"/>
          </p:cNvGraphicFramePr>
          <p:nvPr/>
        </p:nvGraphicFramePr>
        <p:xfrm>
          <a:off x="1949450" y="1193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193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15" name="Object 39"/>
          <p:cNvGraphicFramePr>
            <a:graphicFrameLocks noChangeAspect="1"/>
          </p:cNvGraphicFramePr>
          <p:nvPr/>
        </p:nvGraphicFramePr>
        <p:xfrm>
          <a:off x="685800" y="1219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7" imgW="431640" imgH="571320" progId="Equation.3">
                  <p:embed/>
                </p:oleObj>
              </mc:Choice>
              <mc:Fallback>
                <p:oleObj name="Equation" r:id="rId7" imgW="43164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55626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7" name="Oval 41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8" name="Oval 42"/>
          <p:cNvSpPr>
            <a:spLocks noChangeArrowheads="1"/>
          </p:cNvSpPr>
          <p:nvPr/>
        </p:nvSpPr>
        <p:spPr bwMode="auto">
          <a:xfrm>
            <a:off x="74676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20" name="Line 44"/>
          <p:cNvSpPr>
            <a:spLocks noChangeShapeType="1"/>
          </p:cNvSpPr>
          <p:nvPr/>
        </p:nvSpPr>
        <p:spPr bwMode="auto">
          <a:xfrm>
            <a:off x="5105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21" name="Freeform 45"/>
          <p:cNvSpPr>
            <a:spLocks/>
          </p:cNvSpPr>
          <p:nvPr/>
        </p:nvSpPr>
        <p:spPr bwMode="auto">
          <a:xfrm>
            <a:off x="6248400" y="2133600"/>
            <a:ext cx="1295400" cy="5207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3822" name="Object 46"/>
          <p:cNvGraphicFramePr>
            <a:graphicFrameLocks noChangeAspect="1"/>
          </p:cNvGraphicFramePr>
          <p:nvPr/>
        </p:nvGraphicFramePr>
        <p:xfrm>
          <a:off x="6705600" y="1066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749160" imgH="761760" progId="Equation.3">
                  <p:embed/>
                </p:oleObj>
              </mc:Choice>
              <mc:Fallback>
                <p:oleObj name="Equation" r:id="rId8" imgW="749160" imgH="76176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23" name="Object 47"/>
          <p:cNvGraphicFramePr>
            <a:graphicFrameLocks noChangeAspect="1"/>
          </p:cNvGraphicFramePr>
          <p:nvPr/>
        </p:nvGraphicFramePr>
        <p:xfrm>
          <a:off x="5384800" y="12065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0" imgW="482400" imgH="596880" progId="Equation.3">
                  <p:embed/>
                </p:oleObj>
              </mc:Choice>
              <mc:Fallback>
                <p:oleObj name="Equation" r:id="rId10" imgW="482400" imgH="596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2065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517525" y="5130800"/>
            <a:ext cx="4352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tr-TR" dirty="0" smtClean="0"/>
              <a:t>Kabul durumunu </a:t>
            </a:r>
            <a:r>
              <a:rPr lang="tr-TR" dirty="0" err="1" smtClean="0"/>
              <a:t>red</a:t>
            </a:r>
            <a:r>
              <a:rPr lang="tr-TR" dirty="0" smtClean="0"/>
              <a:t> ve </a:t>
            </a:r>
            <a:r>
              <a:rPr lang="tr-TR" dirty="0" err="1" smtClean="0"/>
              <a:t>red’leri</a:t>
            </a:r>
            <a:r>
              <a:rPr lang="tr-TR" dirty="0" smtClean="0"/>
              <a:t> kabul yap.</a:t>
            </a:r>
            <a:endParaRPr lang="en-US" dirty="0"/>
          </a:p>
        </p:txBody>
      </p:sp>
      <p:sp>
        <p:nvSpPr>
          <p:cNvPr id="203825" name="Oval 49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A68-19A0-414E-9BA9-59494C59998B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81000" y="22860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962400" y="1600200"/>
            <a:ext cx="3505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4724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8" name="Freeform 8"/>
          <p:cNvSpPr>
            <a:spLocks/>
          </p:cNvSpPr>
          <p:nvPr/>
        </p:nvSpPr>
        <p:spPr bwMode="auto">
          <a:xfrm>
            <a:off x="4254500" y="19685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429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41148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4876800" y="2362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68580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662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6" name="Object 16"/>
          <p:cNvGraphicFramePr>
            <a:graphicFrameLocks noChangeAspect="1"/>
          </p:cNvGraphicFramePr>
          <p:nvPr/>
        </p:nvGraphicFramePr>
        <p:xfrm>
          <a:off x="5943600" y="2362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1" imgW="711000" imgH="507960" progId="Equation.3">
                  <p:embed/>
                </p:oleObj>
              </mc:Choice>
              <mc:Fallback>
                <p:oleObj name="Equation" r:id="rId11" imgW="71100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7" name="Freeform 17"/>
          <p:cNvSpPr>
            <a:spLocks/>
          </p:cNvSpPr>
          <p:nvPr/>
        </p:nvSpPr>
        <p:spPr bwMode="auto">
          <a:xfrm>
            <a:off x="6553200" y="19812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6553200" y="160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3" imgW="711000" imgH="507960" progId="Equation.3">
                  <p:embed/>
                </p:oleObj>
              </mc:Choice>
              <mc:Fallback>
                <p:oleObj name="Equation" r:id="rId13" imgW="711000" imgH="507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1" name="Object 21"/>
          <p:cNvGraphicFramePr>
            <a:graphicFrameLocks noChangeAspect="1"/>
          </p:cNvGraphicFramePr>
          <p:nvPr/>
        </p:nvGraphicFramePr>
        <p:xfrm>
          <a:off x="228600" y="4648200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4" imgW="3809880" imgH="723600" progId="Equation.3">
                  <p:embed/>
                </p:oleObj>
              </mc:Choice>
              <mc:Fallback>
                <p:oleObj name="Equation" r:id="rId14" imgW="3809880" imgH="723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35052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4038600" y="4572000"/>
            <a:ext cx="3505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3" name="Oval 23"/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4" name="Oval 24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4876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6" name="Freeform 26"/>
          <p:cNvSpPr>
            <a:spLocks/>
          </p:cNvSpPr>
          <p:nvPr/>
        </p:nvSpPr>
        <p:spPr bwMode="auto">
          <a:xfrm>
            <a:off x="4343400" y="49530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4343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29" name="Object 29"/>
          <p:cNvGraphicFramePr>
            <a:graphicFrameLocks noChangeAspect="1"/>
          </p:cNvGraphicFramePr>
          <p:nvPr/>
        </p:nvGraphicFramePr>
        <p:xfrm>
          <a:off x="4191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0" name="Object 30"/>
          <p:cNvGraphicFramePr>
            <a:graphicFrameLocks noChangeAspect="1"/>
          </p:cNvGraphicFramePr>
          <p:nvPr/>
        </p:nvGraphicFramePr>
        <p:xfrm>
          <a:off x="5029200" y="541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0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1" name="Object 31"/>
          <p:cNvGraphicFramePr>
            <a:graphicFrameLocks noChangeAspect="1"/>
          </p:cNvGraphicFramePr>
          <p:nvPr/>
        </p:nvGraphicFramePr>
        <p:xfrm>
          <a:off x="6858000" y="38862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8" imgW="749160" imgH="761760" progId="Equation.3">
                  <p:embed/>
                </p:oleObj>
              </mc:Choice>
              <mc:Fallback>
                <p:oleObj name="Equation" r:id="rId18" imgW="749160" imgH="7617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2" name="Oval 32"/>
          <p:cNvSpPr>
            <a:spLocks noChangeArrowheads="1"/>
          </p:cNvSpPr>
          <p:nvPr/>
        </p:nvSpPr>
        <p:spPr bwMode="auto">
          <a:xfrm>
            <a:off x="6705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58674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34" name="Object 34"/>
          <p:cNvGraphicFramePr>
            <a:graphicFrameLocks noChangeAspect="1"/>
          </p:cNvGraphicFramePr>
          <p:nvPr/>
        </p:nvGraphicFramePr>
        <p:xfrm>
          <a:off x="5943600" y="541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20" imgW="711000" imgH="507960" progId="Equation.3">
                  <p:embed/>
                </p:oleObj>
              </mc:Choice>
              <mc:Fallback>
                <p:oleObj name="Equation" r:id="rId20" imgW="711000" imgH="5079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5" name="Freeform 35"/>
          <p:cNvSpPr>
            <a:spLocks/>
          </p:cNvSpPr>
          <p:nvPr/>
        </p:nvSpPr>
        <p:spPr bwMode="auto">
          <a:xfrm>
            <a:off x="6629400" y="49530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36" name="Object 36"/>
          <p:cNvGraphicFramePr>
            <a:graphicFrameLocks noChangeAspect="1"/>
          </p:cNvGraphicFramePr>
          <p:nvPr/>
        </p:nvGraphicFramePr>
        <p:xfrm>
          <a:off x="6629400" y="45720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21" imgW="711000" imgH="507960" progId="Equation.3">
                  <p:embed/>
                </p:oleObj>
              </mc:Choice>
              <mc:Fallback>
                <p:oleObj name="Equation" r:id="rId21" imgW="711000" imgH="507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7" name="Oval 37"/>
          <p:cNvSpPr>
            <a:spLocks noChangeArrowheads="1"/>
          </p:cNvSpPr>
          <p:nvPr/>
        </p:nvSpPr>
        <p:spPr bwMode="auto">
          <a:xfrm>
            <a:off x="662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A92A-880E-4848-B12C-C973EEEEA327}" type="slidenum">
              <a:rPr lang="en-US"/>
              <a:pPr/>
              <a:t>17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Kesişim</a:t>
            </a:r>
            <a:endParaRPr lang="en-US" u="sng" dirty="0"/>
          </a:p>
        </p:txBody>
      </p:sp>
      <p:graphicFrame>
        <p:nvGraphicFramePr>
          <p:cNvPr id="205865" name="Object 41"/>
          <p:cNvGraphicFramePr>
            <a:graphicFrameLocks noChangeAspect="1"/>
          </p:cNvGraphicFramePr>
          <p:nvPr/>
        </p:nvGraphicFramePr>
        <p:xfrm>
          <a:off x="368300" y="1879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879600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1066800" y="1828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205867" name="Object 43"/>
          <p:cNvGraphicFramePr>
            <a:graphicFrameLocks noChangeAspect="1"/>
          </p:cNvGraphicFramePr>
          <p:nvPr/>
        </p:nvGraphicFramePr>
        <p:xfrm>
          <a:off x="406400" y="3403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403600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1066800" y="3352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5869" name="AutoShape 45"/>
          <p:cNvSpPr>
            <a:spLocks/>
          </p:cNvSpPr>
          <p:nvPr/>
        </p:nvSpPr>
        <p:spPr bwMode="auto">
          <a:xfrm>
            <a:off x="3200400" y="2057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05870" name="AutoShape 46"/>
          <p:cNvSpPr>
            <a:spLocks noChangeArrowheads="1"/>
          </p:cNvSpPr>
          <p:nvPr/>
        </p:nvSpPr>
        <p:spPr bwMode="auto">
          <a:xfrm>
            <a:off x="4071938" y="2447925"/>
            <a:ext cx="975631" cy="733663"/>
          </a:xfrm>
          <a:prstGeom prst="rightArrow">
            <a:avLst>
              <a:gd name="adj1" fmla="val 50000"/>
              <a:gd name="adj2" fmla="val 49374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tr-TR" dirty="0" smtClean="0"/>
              <a:t>ispatla</a:t>
            </a:r>
            <a:endParaRPr lang="en-US" dirty="0"/>
          </a:p>
        </p:txBody>
      </p:sp>
      <p:graphicFrame>
        <p:nvGraphicFramePr>
          <p:cNvPr id="205871" name="Object 47"/>
          <p:cNvGraphicFramePr>
            <a:graphicFrameLocks noChangeAspect="1"/>
          </p:cNvGraphicFramePr>
          <p:nvPr/>
        </p:nvGraphicFramePr>
        <p:xfrm>
          <a:off x="6629400" y="266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6705600" y="35052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DD61-0D8A-4120-8044-DA294B97F41F}" type="slidenum">
              <a:rPr lang="en-US"/>
              <a:pPr/>
              <a:t>18</a:t>
            </a:fld>
            <a:endParaRPr 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3330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DeMorgan’s Law: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4114800" y="762000"/>
          <a:ext cx="354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3543120" imgH="571320" progId="Equation.3">
                  <p:embed/>
                </p:oleObj>
              </mc:Choice>
              <mc:Fallback>
                <p:oleObj name="Equation" r:id="rId3" imgW="354312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62000"/>
                        <a:ext cx="3543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61722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71628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6172200" y="60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33600" y="1981200"/>
            <a:ext cx="4498975" cy="4403725"/>
            <a:chOff x="720" y="192"/>
            <a:chExt cx="3580" cy="3925"/>
          </a:xfrm>
        </p:grpSpPr>
        <p:graphicFrame>
          <p:nvGraphicFramePr>
            <p:cNvPr id="262153" name="Object 9"/>
            <p:cNvGraphicFramePr>
              <a:graphicFrameLocks noChangeAspect="1"/>
            </p:cNvGraphicFramePr>
            <p:nvPr/>
          </p:nvGraphicFramePr>
          <p:xfrm>
            <a:off x="1556" y="192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5" imgW="1422360" imgH="571320" progId="Equation.3">
                    <p:embed/>
                  </p:oleObj>
                </mc:Choice>
                <mc:Fallback>
                  <p:oleObj name="Equation" r:id="rId5" imgW="1422360" imgH="571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92"/>
                          <a:ext cx="89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3072" y="192"/>
              <a:ext cx="122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720" y="1008"/>
              <a:ext cx="3580" cy="566"/>
              <a:chOff x="720" y="1008"/>
              <a:chExt cx="3580" cy="566"/>
            </a:xfrm>
          </p:grpSpPr>
          <p:sp>
            <p:nvSpPr>
              <p:cNvPr id="262156" name="AutoShape 12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graphicFrame>
            <p:nvGraphicFramePr>
              <p:cNvPr id="262159" name="Object 15"/>
              <p:cNvGraphicFramePr>
                <a:graphicFrameLocks noChangeAspect="1"/>
              </p:cNvGraphicFramePr>
              <p:nvPr/>
            </p:nvGraphicFramePr>
            <p:xfrm>
              <a:off x="1536" y="1056"/>
              <a:ext cx="8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8" name="Equation" r:id="rId7" imgW="1422360" imgH="571320" progId="Equation.3">
                      <p:embed/>
                    </p:oleObj>
                  </mc:Choice>
                  <mc:Fallback>
                    <p:oleObj name="Equation" r:id="rId7" imgW="1422360" imgH="57132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56"/>
                            <a:ext cx="896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6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8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20" y="1872"/>
              <a:ext cx="3580" cy="564"/>
              <a:chOff x="720" y="1872"/>
              <a:chExt cx="3580" cy="564"/>
            </a:xfrm>
          </p:grpSpPr>
          <p:graphicFrame>
            <p:nvGraphicFramePr>
              <p:cNvPr id="262162" name="Object 18"/>
              <p:cNvGraphicFramePr>
                <a:graphicFrameLocks noChangeAspect="1"/>
              </p:cNvGraphicFramePr>
              <p:nvPr/>
            </p:nvGraphicFramePr>
            <p:xfrm>
              <a:off x="1536" y="192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9" name="Equation" r:id="rId8" imgW="1511280" imgH="571320" progId="Equation.3">
                      <p:embed/>
                    </p:oleObj>
                  </mc:Choice>
                  <mc:Fallback>
                    <p:oleObj name="Equation" r:id="rId8" imgW="1511280" imgH="57132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92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63" name="Line 1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4" name="Line 2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5" name="AutoShape 21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6" name="Text Box 22"/>
              <p:cNvSpPr txBox="1">
                <a:spLocks noChangeArrowheads="1"/>
              </p:cNvSpPr>
              <p:nvPr/>
            </p:nvSpPr>
            <p:spPr bwMode="auto">
              <a:xfrm>
                <a:off x="3072" y="1920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720" y="2640"/>
              <a:ext cx="3580" cy="661"/>
              <a:chOff x="720" y="2640"/>
              <a:chExt cx="3580" cy="661"/>
            </a:xfrm>
          </p:grpSpPr>
          <p:sp>
            <p:nvSpPr>
              <p:cNvPr id="262168" name="Line 24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9" name="Line 25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0" name="Line 2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graphicFrame>
            <p:nvGraphicFramePr>
              <p:cNvPr id="262171" name="Object 27"/>
              <p:cNvGraphicFramePr>
                <a:graphicFrameLocks noChangeAspect="1"/>
              </p:cNvGraphicFramePr>
              <p:nvPr/>
            </p:nvGraphicFramePr>
            <p:xfrm>
              <a:off x="1536" y="2784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0" name="Equation" r:id="rId10" imgW="1511280" imgH="571320" progId="Equation.3">
                      <p:embed/>
                    </p:oleObj>
                  </mc:Choice>
                  <mc:Fallback>
                    <p:oleObj name="Equation" r:id="rId10" imgW="1511280" imgH="57132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784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72" name="AutoShape 28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3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720" y="3600"/>
              <a:ext cx="3580" cy="517"/>
              <a:chOff x="720" y="3600"/>
              <a:chExt cx="3580" cy="517"/>
            </a:xfrm>
          </p:grpSpPr>
          <p:graphicFrame>
            <p:nvGraphicFramePr>
              <p:cNvPr id="262175" name="Object 31"/>
              <p:cNvGraphicFramePr>
                <a:graphicFrameLocks noChangeAspect="1"/>
              </p:cNvGraphicFramePr>
              <p:nvPr/>
            </p:nvGraphicFramePr>
            <p:xfrm>
              <a:off x="1536" y="360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1" name="Equation" r:id="rId11" imgW="1511280" imgH="571320" progId="Equation.3">
                      <p:embed/>
                    </p:oleObj>
                  </mc:Choice>
                  <mc:Fallback>
                    <p:oleObj name="Equation" r:id="rId11" imgW="1511280" imgH="57132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60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76" name="AutoShape 32"/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7" name="Text Box 33"/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992-2CDE-43C8-9CA7-B89B201C8B45}" type="slidenum">
              <a:rPr lang="en-US"/>
              <a:pPr/>
              <a:t>19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320675" y="18034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8034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2" name="Object 36"/>
          <p:cNvGraphicFramePr>
            <a:graphicFrameLocks noChangeAspect="1"/>
          </p:cNvGraphicFramePr>
          <p:nvPr/>
        </p:nvGraphicFramePr>
        <p:xfrm>
          <a:off x="152400" y="3200400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5" imgW="2616120" imgH="571320" progId="Equation.3">
                  <p:embed/>
                </p:oleObj>
              </mc:Choice>
              <mc:Fallback>
                <p:oleObj name="Equation" r:id="rId5" imgW="2616120" imgH="571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00400"/>
                        <a:ext cx="2616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3" name="Text Box 37"/>
          <p:cNvSpPr txBox="1">
            <a:spLocks noChangeArrowheads="1"/>
          </p:cNvSpPr>
          <p:nvPr/>
        </p:nvSpPr>
        <p:spPr bwMode="auto">
          <a:xfrm>
            <a:off x="2743200" y="19050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4" name="Text Box 38"/>
          <p:cNvSpPr txBox="1">
            <a:spLocks noChangeArrowheads="1"/>
          </p:cNvSpPr>
          <p:nvPr/>
        </p:nvSpPr>
        <p:spPr bwMode="auto">
          <a:xfrm>
            <a:off x="2819400" y="32004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5" name="AutoShape 39"/>
          <p:cNvSpPr>
            <a:spLocks/>
          </p:cNvSpPr>
          <p:nvPr/>
        </p:nvSpPr>
        <p:spPr bwMode="auto">
          <a:xfrm>
            <a:off x="4419600" y="2133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8936" name="Object 40"/>
          <p:cNvGraphicFramePr>
            <a:graphicFrameLocks noChangeAspect="1"/>
          </p:cNvGraphicFramePr>
          <p:nvPr/>
        </p:nvGraphicFramePr>
        <p:xfrm>
          <a:off x="5791200" y="2514600"/>
          <a:ext cx="293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7" imgW="2933640" imgH="571320" progId="Equation.3">
                  <p:embed/>
                </p:oleObj>
              </mc:Choice>
              <mc:Fallback>
                <p:oleObj name="Equation" r:id="rId7" imgW="293364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933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7" name="Text Box 41"/>
          <p:cNvSpPr txBox="1">
            <a:spLocks noChangeArrowheads="1"/>
          </p:cNvSpPr>
          <p:nvPr/>
        </p:nvSpPr>
        <p:spPr bwMode="auto">
          <a:xfrm>
            <a:off x="6172200" y="3352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8" name="AutoShape 42"/>
          <p:cNvSpPr>
            <a:spLocks noChangeArrowheads="1"/>
          </p:cNvSpPr>
          <p:nvPr/>
        </p:nvSpPr>
        <p:spPr bwMode="auto">
          <a:xfrm>
            <a:off x="49530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B64-570C-4145-A967-9D1CBC5E1337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071670" y="285728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85728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5500694" y="428604"/>
          <a:ext cx="508000" cy="63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28604"/>
                        <a:ext cx="508000" cy="633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2698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7" imgW="927000" imgH="571320" progId="Equation.3">
                    <p:embed/>
                  </p:oleObj>
                </mc:Choice>
                <mc:Fallback>
                  <p:oleObj name="Equation" r:id="rId7" imgW="927000" imgH="5713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761760" imgH="571320" progId="Equation.3">
                  <p:embed/>
                </p:oleObj>
              </mc:Choice>
              <mc:Fallback>
                <p:oleObj name="Equation" r:id="rId9" imgW="76176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11" imgW="1511280" imgH="571320" progId="Equation.3">
                    <p:embed/>
                  </p:oleObj>
                </mc:Choice>
                <mc:Fallback>
                  <p:oleObj name="Equation" r:id="rId11" imgW="1511280" imgH="5713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26985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Are regular</a:t>
              </a:r>
            </a:p>
            <a:p>
              <a:r>
                <a:rPr lang="en-US" dirty="0"/>
                <a:t>Languages</a:t>
              </a:r>
            </a:p>
          </p:txBody>
        </p:sp>
      </p:grpSp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3" imgW="482400" imgH="596880" progId="Equation.3">
                  <p:embed/>
                </p:oleObj>
              </mc:Choice>
              <mc:Fallback>
                <p:oleObj name="Equation" r:id="rId13" imgW="482400" imgH="596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6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5" imgW="1511280" imgH="571320" progId="Equation.3">
                  <p:embed/>
                </p:oleObj>
              </mc:Choice>
              <mc:Fallback>
                <p:oleObj name="Equation" r:id="rId15" imgW="1511280" imgH="571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7" imgW="723600" imgH="736560" progId="Equation.3">
                  <p:embed/>
                </p:oleObj>
              </mc:Choice>
              <mc:Fallback>
                <p:oleObj name="Equation" r:id="rId17" imgW="723600" imgH="736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623B-8282-47D3-981D-6505B4DC8FB4}" type="slidenum">
              <a:rPr lang="en-US"/>
              <a:pPr/>
              <a:t>20</a:t>
            </a:fld>
            <a:endParaRPr lang="en-US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Örnek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99008" name="Object 0"/>
          <p:cNvGraphicFramePr>
            <a:graphicFrameLocks noChangeAspect="1"/>
          </p:cNvGraphicFramePr>
          <p:nvPr/>
        </p:nvGraphicFramePr>
        <p:xfrm>
          <a:off x="914400" y="1600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9144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2" name="Oval 32"/>
          <p:cNvSpPr>
            <a:spLocks noChangeArrowheads="1"/>
          </p:cNvSpPr>
          <p:nvPr/>
        </p:nvSpPr>
        <p:spPr bwMode="auto">
          <a:xfrm>
            <a:off x="1295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3" name="Oval 33"/>
          <p:cNvSpPr>
            <a:spLocks noChangeArrowheads="1"/>
          </p:cNvSpPr>
          <p:nvPr/>
        </p:nvSpPr>
        <p:spPr bwMode="auto">
          <a:xfrm>
            <a:off x="2362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4" name="Line 34"/>
          <p:cNvSpPr>
            <a:spLocks noChangeShapeType="1"/>
          </p:cNvSpPr>
          <p:nvPr/>
        </p:nvSpPr>
        <p:spPr bwMode="auto">
          <a:xfrm>
            <a:off x="1676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5" name="Freeform 35"/>
          <p:cNvSpPr>
            <a:spLocks/>
          </p:cNvSpPr>
          <p:nvPr/>
        </p:nvSpPr>
        <p:spPr bwMode="auto">
          <a:xfrm>
            <a:off x="1206500" y="3568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6" name="Line 36"/>
          <p:cNvSpPr>
            <a:spLocks noChangeShapeType="1"/>
          </p:cNvSpPr>
          <p:nvPr/>
        </p:nvSpPr>
        <p:spPr bwMode="auto">
          <a:xfrm>
            <a:off x="381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7" name="Oval 37"/>
          <p:cNvSpPr>
            <a:spLocks noChangeArrowheads="1"/>
          </p:cNvSpPr>
          <p:nvPr/>
        </p:nvSpPr>
        <p:spPr bwMode="auto">
          <a:xfrm>
            <a:off x="22860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1066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600200" y="2667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362200" y="1371600"/>
          <a:ext cx="669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1" imgW="825480" imgH="342720" progId="Equation.3">
                  <p:embed/>
                </p:oleObj>
              </mc:Choice>
              <mc:Fallback>
                <p:oleObj name="Equation" r:id="rId11" imgW="82548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669925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5562600" y="1600200"/>
          <a:ext cx="2355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3" imgW="1879560" imgH="609480" progId="Equation.3">
                  <p:embed/>
                </p:oleObj>
              </mc:Choice>
              <mc:Fallback>
                <p:oleObj name="Equation" r:id="rId13" imgW="1879560" imgH="609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3558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55626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5" name="Oval 45"/>
          <p:cNvSpPr>
            <a:spLocks noChangeArrowheads="1"/>
          </p:cNvSpPr>
          <p:nvPr/>
        </p:nvSpPr>
        <p:spPr bwMode="auto">
          <a:xfrm>
            <a:off x="5943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7" name="Line 47"/>
          <p:cNvSpPr>
            <a:spLocks noChangeShapeType="1"/>
          </p:cNvSpPr>
          <p:nvPr/>
        </p:nvSpPr>
        <p:spPr bwMode="auto">
          <a:xfrm>
            <a:off x="6324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8" name="Line 48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9" name="Oval 49"/>
          <p:cNvSpPr>
            <a:spLocks noChangeArrowheads="1"/>
          </p:cNvSpPr>
          <p:nvPr/>
        </p:nvSpPr>
        <p:spPr bwMode="auto">
          <a:xfrm>
            <a:off x="68580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50" name="Oval 50"/>
          <p:cNvSpPr>
            <a:spLocks noChangeArrowheads="1"/>
          </p:cNvSpPr>
          <p:nvPr/>
        </p:nvSpPr>
        <p:spPr bwMode="auto">
          <a:xfrm>
            <a:off x="6934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7029450" y="3238500"/>
          <a:ext cx="268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15" imgW="228600" imgH="355320" progId="Equation.3">
                  <p:embed/>
                </p:oleObj>
              </mc:Choice>
              <mc:Fallback>
                <p:oleObj name="Equation" r:id="rId15" imgW="228600" imgH="35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38500"/>
                        <a:ext cx="2682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60198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6324600" y="26670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8" imgW="723600" imgH="571320" progId="Equation.3">
                  <p:embed/>
                </p:oleObj>
              </mc:Choice>
              <mc:Fallback>
                <p:oleObj name="Equation" r:id="rId18" imgW="723600" imgH="571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1295400" y="41148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20" imgW="406080" imgH="482400" progId="Equation.3">
                  <p:embed/>
                </p:oleObj>
              </mc:Choice>
              <mc:Fallback>
                <p:oleObj name="Equation" r:id="rId20" imgW="40608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317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8" name="Object 10"/>
          <p:cNvGraphicFramePr>
            <a:graphicFrameLocks noChangeAspect="1"/>
          </p:cNvGraphicFramePr>
          <p:nvPr/>
        </p:nvGraphicFramePr>
        <p:xfrm>
          <a:off x="2387600" y="4119563"/>
          <a:ext cx="279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22" imgW="342720" imgH="469800" progId="Equation.3">
                  <p:embed/>
                </p:oleObj>
              </mc:Choice>
              <mc:Fallback>
                <p:oleObj name="Equation" r:id="rId22" imgW="342720" imgH="46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119563"/>
                        <a:ext cx="279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5924550" y="41910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24" imgW="457200" imgH="482400" progId="Equation.3">
                  <p:embed/>
                </p:oleObj>
              </mc:Choice>
              <mc:Fallback>
                <p:oleObj name="Equation" r:id="rId24" imgW="45720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191000"/>
                        <a:ext cx="36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6915150" y="4191000"/>
          <a:ext cx="319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26" imgW="393480" imgH="469800" progId="Equation.3">
                  <p:embed/>
                </p:oleObj>
              </mc:Choice>
              <mc:Fallback>
                <p:oleObj name="Equation" r:id="rId26" imgW="393480" imgH="469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191000"/>
                        <a:ext cx="319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0" name="Freeform 60"/>
          <p:cNvSpPr>
            <a:spLocks/>
          </p:cNvSpPr>
          <p:nvPr/>
        </p:nvSpPr>
        <p:spPr bwMode="auto">
          <a:xfrm>
            <a:off x="6858000" y="35814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21" name="Object 13"/>
          <p:cNvGraphicFramePr>
            <a:graphicFrameLocks noChangeAspect="1"/>
          </p:cNvGraphicFramePr>
          <p:nvPr/>
        </p:nvGraphicFramePr>
        <p:xfrm>
          <a:off x="7391400" y="1371600"/>
          <a:ext cx="7429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28" imgW="914400" imgH="342720" progId="Equation.3">
                  <p:embed/>
                </p:oleObj>
              </mc:Choice>
              <mc:Fallback>
                <p:oleObj name="Equation" r:id="rId28" imgW="914400" imgH="3427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71600"/>
                        <a:ext cx="74295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2" name="Oval 62"/>
          <p:cNvSpPr>
            <a:spLocks noChangeArrowheads="1"/>
          </p:cNvSpPr>
          <p:nvPr/>
        </p:nvSpPr>
        <p:spPr bwMode="auto">
          <a:xfrm>
            <a:off x="64770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63" name="Line 63"/>
          <p:cNvSpPr>
            <a:spLocks noChangeShapeType="1"/>
          </p:cNvSpPr>
          <p:nvPr/>
        </p:nvSpPr>
        <p:spPr bwMode="auto">
          <a:xfrm>
            <a:off x="6172200" y="4648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64" name="Line 64"/>
          <p:cNvSpPr>
            <a:spLocks noChangeShapeType="1"/>
          </p:cNvSpPr>
          <p:nvPr/>
        </p:nvSpPr>
        <p:spPr bwMode="auto">
          <a:xfrm flipH="1">
            <a:off x="67818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66" name="Oval 66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68" name="Line 68"/>
          <p:cNvSpPr>
            <a:spLocks noChangeShapeType="1"/>
          </p:cNvSpPr>
          <p:nvPr/>
        </p:nvSpPr>
        <p:spPr bwMode="auto">
          <a:xfrm flipH="1">
            <a:off x="21336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99022" name="Object 14"/>
          <p:cNvGraphicFramePr>
            <a:graphicFrameLocks noChangeAspect="1"/>
          </p:cNvGraphicFramePr>
          <p:nvPr/>
        </p:nvGraphicFramePr>
        <p:xfrm>
          <a:off x="1824038" y="5110163"/>
          <a:ext cx="3429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110163"/>
                        <a:ext cx="3429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3" name="Object 15"/>
          <p:cNvGraphicFramePr>
            <a:graphicFrameLocks noChangeAspect="1"/>
          </p:cNvGraphicFramePr>
          <p:nvPr/>
        </p:nvGraphicFramePr>
        <p:xfrm>
          <a:off x="6457950" y="5181600"/>
          <a:ext cx="379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2" imgW="469800" imgH="469800" progId="Equation.3">
                  <p:embed/>
                </p:oleObj>
              </mc:Choice>
              <mc:Fallback>
                <p:oleObj name="Equation" r:id="rId32" imgW="469800" imgH="469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181600"/>
                        <a:ext cx="379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4" name="Object 16"/>
          <p:cNvGraphicFramePr>
            <a:graphicFrameLocks noChangeAspect="1"/>
          </p:cNvGraphicFramePr>
          <p:nvPr/>
        </p:nvGraphicFramePr>
        <p:xfrm>
          <a:off x="7016750" y="48704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34" imgW="241200" imgH="253800" progId="Equation.3">
                  <p:embed/>
                </p:oleObj>
              </mc:Choice>
              <mc:Fallback>
                <p:oleObj name="Equation" r:id="rId34" imgW="241200" imgH="253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870450"/>
                        <a:ext cx="23971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5" name="Object 17"/>
          <p:cNvGraphicFramePr>
            <a:graphicFrameLocks noChangeAspect="1"/>
          </p:cNvGraphicFramePr>
          <p:nvPr/>
        </p:nvGraphicFramePr>
        <p:xfrm>
          <a:off x="6477000" y="411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5" name="Freeform 75"/>
          <p:cNvSpPr>
            <a:spLocks/>
          </p:cNvSpPr>
          <p:nvPr/>
        </p:nvSpPr>
        <p:spPr bwMode="auto">
          <a:xfrm rot="10800000">
            <a:off x="1752600" y="55626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76" name="Freeform 76"/>
          <p:cNvSpPr>
            <a:spLocks/>
          </p:cNvSpPr>
          <p:nvPr/>
        </p:nvSpPr>
        <p:spPr bwMode="auto">
          <a:xfrm rot="10800000">
            <a:off x="6400800" y="5638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2286000" y="5715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37" imgW="583920" imgH="419040" progId="Equation.3">
                  <p:embed/>
                </p:oleObj>
              </mc:Choice>
              <mc:Fallback>
                <p:oleObj name="Equation" r:id="rId37" imgW="583920" imgH="419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7" name="Object 19"/>
          <p:cNvGraphicFramePr>
            <a:graphicFrameLocks noChangeAspect="1"/>
          </p:cNvGraphicFramePr>
          <p:nvPr/>
        </p:nvGraphicFramePr>
        <p:xfrm>
          <a:off x="6858000" y="57912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39" imgW="583920" imgH="419040" progId="Equation.3">
                  <p:embed/>
                </p:oleObj>
              </mc:Choice>
              <mc:Fallback>
                <p:oleObj name="Equation" r:id="rId39" imgW="583920" imgH="419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912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8" name="Object 20"/>
          <p:cNvGraphicFramePr>
            <a:graphicFrameLocks noChangeAspect="1"/>
          </p:cNvGraphicFramePr>
          <p:nvPr/>
        </p:nvGraphicFramePr>
        <p:xfrm>
          <a:off x="2362200" y="48006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40" imgW="583920" imgH="419040" progId="Equation.3">
                  <p:embed/>
                </p:oleObj>
              </mc:Choice>
              <mc:Fallback>
                <p:oleObj name="Equation" r:id="rId40" imgW="583920" imgH="419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B81E-7AAA-4AA4-90BE-3EAAA4E71166}" type="slidenum">
              <a:rPr lang="en-US"/>
              <a:pPr/>
              <a:t>21</a:t>
            </a:fld>
            <a:endParaRPr lang="en-US"/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Kesişim için </a:t>
            </a:r>
            <a:r>
              <a:rPr lang="tr-TR" sz="3600" dirty="0" err="1" smtClean="0">
                <a:solidFill>
                  <a:schemeClr val="tx2"/>
                </a:solidFill>
              </a:rPr>
              <a:t>DFA’yı</a:t>
            </a:r>
            <a:r>
              <a:rPr lang="tr-TR" sz="3600" dirty="0" smtClean="0">
                <a:solidFill>
                  <a:schemeClr val="tx2"/>
                </a:solidFill>
              </a:rPr>
              <a:t> oluştur.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B6B8-1271-45D2-9603-F19928C77F7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36" name="Oval 12"/>
          <p:cNvSpPr>
            <a:spLocks noChangeArrowheads="1"/>
          </p:cNvSpPr>
          <p:nvPr/>
        </p:nvSpPr>
        <p:spPr bwMode="auto">
          <a:xfrm>
            <a:off x="12192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1295400" y="2743200"/>
          <a:ext cx="730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1002960" imgH="482400" progId="Equation.3">
                  <p:embed/>
                </p:oleObj>
              </mc:Choice>
              <mc:Fallback>
                <p:oleObj name="Equation" r:id="rId3" imgW="10029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025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2286000" y="838200"/>
          <a:ext cx="405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4051080" imgH="596880" progId="Equation.3">
                  <p:embed/>
                </p:oleObj>
              </mc:Choice>
              <mc:Fallback>
                <p:oleObj name="Equation" r:id="rId5" imgW="405108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4051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32004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42" name="Object 18"/>
          <p:cNvGraphicFramePr>
            <a:graphicFrameLocks noChangeAspect="1"/>
          </p:cNvGraphicFramePr>
          <p:nvPr/>
        </p:nvGraphicFramePr>
        <p:xfrm>
          <a:off x="3300413" y="2743200"/>
          <a:ext cx="6826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939600" imgH="482400" progId="Equation.3">
                  <p:embed/>
                </p:oleObj>
              </mc:Choice>
              <mc:Fallback>
                <p:oleObj name="Equation" r:id="rId7" imgW="939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743200"/>
                        <a:ext cx="6826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20574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44" name="Object 20"/>
          <p:cNvGraphicFramePr>
            <a:graphicFrameLocks noChangeAspect="1"/>
          </p:cNvGraphicFramePr>
          <p:nvPr/>
        </p:nvGraphicFramePr>
        <p:xfrm>
          <a:off x="24384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5" name="Line 21"/>
          <p:cNvSpPr>
            <a:spLocks noChangeShapeType="1"/>
          </p:cNvSpPr>
          <p:nvPr/>
        </p:nvSpPr>
        <p:spPr bwMode="auto">
          <a:xfrm>
            <a:off x="533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46" name="Oval 22"/>
          <p:cNvSpPr>
            <a:spLocks noChangeArrowheads="1"/>
          </p:cNvSpPr>
          <p:nvPr/>
        </p:nvSpPr>
        <p:spPr bwMode="auto">
          <a:xfrm>
            <a:off x="12192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47" name="Object 23"/>
          <p:cNvGraphicFramePr>
            <a:graphicFrameLocks noChangeAspect="1"/>
          </p:cNvGraphicFramePr>
          <p:nvPr/>
        </p:nvGraphicFramePr>
        <p:xfrm>
          <a:off x="13144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1" imgW="952200" imgH="469800" progId="Equation.3">
                  <p:embed/>
                </p:oleObj>
              </mc:Choice>
              <mc:Fallback>
                <p:oleObj name="Equation" r:id="rId11" imgW="95220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Line 24"/>
          <p:cNvSpPr>
            <a:spLocks noChangeShapeType="1"/>
          </p:cNvSpPr>
          <p:nvPr/>
        </p:nvSpPr>
        <p:spPr bwMode="auto">
          <a:xfrm>
            <a:off x="16002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49" name="Object 25"/>
          <p:cNvGraphicFramePr>
            <a:graphicFrameLocks noChangeAspect="1"/>
          </p:cNvGraphicFramePr>
          <p:nvPr/>
        </p:nvGraphicFramePr>
        <p:xfrm>
          <a:off x="1676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0" name="Oval 26"/>
          <p:cNvSpPr>
            <a:spLocks noChangeArrowheads="1"/>
          </p:cNvSpPr>
          <p:nvPr/>
        </p:nvSpPr>
        <p:spPr bwMode="auto">
          <a:xfrm>
            <a:off x="5181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40386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52" name="Object 28"/>
          <p:cNvGraphicFramePr>
            <a:graphicFrameLocks noChangeAspect="1"/>
          </p:cNvGraphicFramePr>
          <p:nvPr/>
        </p:nvGraphicFramePr>
        <p:xfrm>
          <a:off x="63246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53" name="Object 29"/>
          <p:cNvGraphicFramePr>
            <a:graphicFrameLocks noChangeAspect="1"/>
          </p:cNvGraphicFramePr>
          <p:nvPr/>
        </p:nvGraphicFramePr>
        <p:xfrm>
          <a:off x="4419600" y="2590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54" name="Object 30"/>
          <p:cNvGraphicFramePr>
            <a:graphicFrameLocks noChangeAspect="1"/>
          </p:cNvGraphicFramePr>
          <p:nvPr/>
        </p:nvGraphicFramePr>
        <p:xfrm>
          <a:off x="5280025" y="2747963"/>
          <a:ext cx="6365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17" imgW="876240" imgH="469800" progId="Equation.3">
                  <p:embed/>
                </p:oleObj>
              </mc:Choice>
              <mc:Fallback>
                <p:oleObj name="Equation" r:id="rId17" imgW="876240" imgH="46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747963"/>
                        <a:ext cx="6365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>
            <a:off x="32004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56" name="Object 32"/>
          <p:cNvGraphicFramePr>
            <a:graphicFrameLocks noChangeAspect="1"/>
          </p:cNvGraphicFramePr>
          <p:nvPr/>
        </p:nvGraphicFramePr>
        <p:xfrm>
          <a:off x="3273425" y="4341813"/>
          <a:ext cx="7397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9" imgW="1015920" imgH="482400" progId="Equation.3">
                  <p:embed/>
                </p:oleObj>
              </mc:Choice>
              <mc:Fallback>
                <p:oleObj name="Equation" r:id="rId19" imgW="1015920" imgH="482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341813"/>
                        <a:ext cx="7397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7" name="Line 33"/>
          <p:cNvSpPr>
            <a:spLocks noChangeShapeType="1"/>
          </p:cNvSpPr>
          <p:nvPr/>
        </p:nvSpPr>
        <p:spPr bwMode="auto">
          <a:xfrm>
            <a:off x="36576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58" name="Object 34"/>
          <p:cNvGraphicFramePr>
            <a:graphicFrameLocks noChangeAspect="1"/>
          </p:cNvGraphicFramePr>
          <p:nvPr/>
        </p:nvGraphicFramePr>
        <p:xfrm>
          <a:off x="37338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9" name="Oval 35"/>
          <p:cNvSpPr>
            <a:spLocks noChangeArrowheads="1"/>
          </p:cNvSpPr>
          <p:nvPr/>
        </p:nvSpPr>
        <p:spPr bwMode="auto">
          <a:xfrm>
            <a:off x="52578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60" name="Object 36"/>
          <p:cNvGraphicFramePr>
            <a:graphicFrameLocks noChangeAspect="1"/>
          </p:cNvGraphicFramePr>
          <p:nvPr/>
        </p:nvGraphicFramePr>
        <p:xfrm>
          <a:off x="53530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22" imgW="952200" imgH="469800" progId="Equation.3">
                  <p:embed/>
                </p:oleObj>
              </mc:Choice>
              <mc:Fallback>
                <p:oleObj name="Equation" r:id="rId22" imgW="952200" imgH="46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1" name="Oval 37"/>
          <p:cNvSpPr>
            <a:spLocks noChangeArrowheads="1"/>
          </p:cNvSpPr>
          <p:nvPr/>
        </p:nvSpPr>
        <p:spPr bwMode="auto">
          <a:xfrm>
            <a:off x="7086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62" name="Object 38"/>
          <p:cNvGraphicFramePr>
            <a:graphicFrameLocks noChangeAspect="1"/>
          </p:cNvGraphicFramePr>
          <p:nvPr/>
        </p:nvGraphicFramePr>
        <p:xfrm>
          <a:off x="7159625" y="2746375"/>
          <a:ext cx="739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24" imgW="1015920" imgH="469800" progId="Equation.3">
                  <p:embed/>
                </p:oleObj>
              </mc:Choice>
              <mc:Fallback>
                <p:oleObj name="Equation" r:id="rId24" imgW="1015920" imgH="469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746375"/>
                        <a:ext cx="739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3" name="Line 39"/>
          <p:cNvSpPr>
            <a:spLocks noChangeShapeType="1"/>
          </p:cNvSpPr>
          <p:nvPr/>
        </p:nvSpPr>
        <p:spPr bwMode="auto">
          <a:xfrm>
            <a:off x="6172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638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65" name="Object 41"/>
          <p:cNvGraphicFramePr>
            <a:graphicFrameLocks noChangeAspect="1"/>
          </p:cNvGraphicFramePr>
          <p:nvPr/>
        </p:nvGraphicFramePr>
        <p:xfrm>
          <a:off x="5715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26" imgW="253800" imgH="393480" progId="Equation.3">
                  <p:embed/>
                </p:oleObj>
              </mc:Choice>
              <mc:Fallback>
                <p:oleObj name="Equation" r:id="rId26" imgW="25380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6" name="Oval 42"/>
          <p:cNvSpPr>
            <a:spLocks noChangeArrowheads="1"/>
          </p:cNvSpPr>
          <p:nvPr/>
        </p:nvSpPr>
        <p:spPr bwMode="auto">
          <a:xfrm>
            <a:off x="5029200" y="2514600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70" name="Freeform 46"/>
          <p:cNvSpPr>
            <a:spLocks/>
          </p:cNvSpPr>
          <p:nvPr/>
        </p:nvSpPr>
        <p:spPr bwMode="auto">
          <a:xfrm>
            <a:off x="1676400" y="3200400"/>
            <a:ext cx="6413500" cy="31369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24" y="1824"/>
              </a:cxn>
              <a:cxn ang="0">
                <a:pos x="3168" y="1872"/>
              </a:cxn>
              <a:cxn ang="0">
                <a:pos x="3936" y="1200"/>
              </a:cxn>
              <a:cxn ang="0">
                <a:pos x="3792" y="0"/>
              </a:cxn>
            </a:cxnLst>
            <a:rect l="0" t="0" r="r" b="b"/>
            <a:pathLst>
              <a:path w="4040" h="1976">
                <a:moveTo>
                  <a:pt x="0" y="1056"/>
                </a:moveTo>
                <a:cubicBezTo>
                  <a:pt x="48" y="1372"/>
                  <a:pt x="96" y="1688"/>
                  <a:pt x="624" y="1824"/>
                </a:cubicBezTo>
                <a:cubicBezTo>
                  <a:pt x="1152" y="1960"/>
                  <a:pt x="2616" y="1976"/>
                  <a:pt x="3168" y="1872"/>
                </a:cubicBezTo>
                <a:cubicBezTo>
                  <a:pt x="3720" y="1768"/>
                  <a:pt x="3832" y="1512"/>
                  <a:pt x="3936" y="1200"/>
                </a:cubicBezTo>
                <a:cubicBezTo>
                  <a:pt x="4040" y="888"/>
                  <a:pt x="3916" y="444"/>
                  <a:pt x="37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71" name="Object 47"/>
          <p:cNvGraphicFramePr>
            <a:graphicFrameLocks noChangeAspect="1"/>
          </p:cNvGraphicFramePr>
          <p:nvPr/>
        </p:nvGraphicFramePr>
        <p:xfrm>
          <a:off x="4267200" y="58674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27" imgW="583920" imgH="419040" progId="Equation.3">
                  <p:embed/>
                </p:oleObj>
              </mc:Choice>
              <mc:Fallback>
                <p:oleObj name="Equation" r:id="rId27" imgW="5839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2" name="Line 48"/>
          <p:cNvSpPr>
            <a:spLocks noChangeShapeType="1"/>
          </p:cNvSpPr>
          <p:nvPr/>
        </p:nvSpPr>
        <p:spPr bwMode="auto">
          <a:xfrm flipH="1">
            <a:off x="2057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73" name="Freeform 49"/>
          <p:cNvSpPr>
            <a:spLocks/>
          </p:cNvSpPr>
          <p:nvPr/>
        </p:nvSpPr>
        <p:spPr bwMode="auto">
          <a:xfrm rot="10800000">
            <a:off x="3429000" y="4876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74" name="Object 50"/>
          <p:cNvGraphicFramePr>
            <a:graphicFrameLocks noChangeAspect="1"/>
          </p:cNvGraphicFramePr>
          <p:nvPr/>
        </p:nvGraphicFramePr>
        <p:xfrm>
          <a:off x="39624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75" name="Object 51"/>
          <p:cNvGraphicFramePr>
            <a:graphicFrameLocks noChangeAspect="1"/>
          </p:cNvGraphicFramePr>
          <p:nvPr/>
        </p:nvGraphicFramePr>
        <p:xfrm>
          <a:off x="2590800" y="419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6" name="Freeform 52"/>
          <p:cNvSpPr>
            <a:spLocks/>
          </p:cNvSpPr>
          <p:nvPr/>
        </p:nvSpPr>
        <p:spPr bwMode="auto">
          <a:xfrm>
            <a:off x="7239000" y="19812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77" name="Object 53"/>
          <p:cNvGraphicFramePr>
            <a:graphicFrameLocks noChangeAspect="1"/>
          </p:cNvGraphicFramePr>
          <p:nvPr/>
        </p:nvGraphicFramePr>
        <p:xfrm>
          <a:off x="7239000" y="1524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31" imgW="583920" imgH="419040" progId="Equation.3">
                  <p:embed/>
                </p:oleObj>
              </mc:Choice>
              <mc:Fallback>
                <p:oleObj name="Equation" r:id="rId31" imgW="583920" imgH="419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5240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8" name="Line 54"/>
          <p:cNvSpPr>
            <a:spLocks noChangeShapeType="1"/>
          </p:cNvSpPr>
          <p:nvPr/>
        </p:nvSpPr>
        <p:spPr bwMode="auto">
          <a:xfrm flipV="1">
            <a:off x="6019800" y="3200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79" name="Freeform 55"/>
          <p:cNvSpPr>
            <a:spLocks/>
          </p:cNvSpPr>
          <p:nvPr/>
        </p:nvSpPr>
        <p:spPr bwMode="auto">
          <a:xfrm rot="10800000">
            <a:off x="5410200" y="4876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80" name="Object 56"/>
          <p:cNvGraphicFramePr>
            <a:graphicFrameLocks noChangeAspect="1"/>
          </p:cNvGraphicFramePr>
          <p:nvPr/>
        </p:nvGraphicFramePr>
        <p:xfrm>
          <a:off x="51816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32" imgW="253800" imgH="393480" progId="Equation.3">
                  <p:embed/>
                </p:oleObj>
              </mc:Choice>
              <mc:Fallback>
                <p:oleObj name="Equation" r:id="rId32" imgW="253800" imgH="393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81" name="Object 57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3" imgW="266400" imgH="279360" progId="Equation.3">
                  <p:embed/>
                </p:oleObj>
              </mc:Choice>
              <mc:Fallback>
                <p:oleObj name="Equation" r:id="rId33" imgW="266400" imgH="2793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285984" y="2428868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/>
              <a:t>Teşekkürler</a:t>
            </a:r>
            <a:endParaRPr lang="tr-TR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6DF0-5086-42BB-A9CF-7366556507EB}" type="slidenum">
              <a:rPr lang="en-US"/>
              <a:pPr/>
              <a:t>3</a:t>
            </a:fld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2214546" y="785794"/>
            <a:ext cx="3955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 err="1" smtClean="0"/>
              <a:t>Regüler</a:t>
            </a:r>
            <a:r>
              <a:rPr lang="tr-TR" dirty="0" smtClean="0"/>
              <a:t> Diller şu işlemlere göre kapalıdır.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36238" name="Object 46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39" name="Text Box 47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36240" name="Object 4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761760" imgH="571320" progId="Equation.3">
                  <p:embed/>
                </p:oleObj>
              </mc:Choice>
              <mc:Fallback>
                <p:oleObj name="Equation" r:id="rId5" imgW="76176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4" name="Text Box 52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136245" name="Object 53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6" name="Object 54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47" name="Text Box 55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36249" name="Object 57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50" name="Text Box 58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CFD-A043-4513-AA7C-E5588DE8A45E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34182" name="Object 38"/>
          <p:cNvGraphicFramePr>
            <a:graphicFrameLocks noChangeAspect="1"/>
          </p:cNvGraphicFramePr>
          <p:nvPr/>
        </p:nvGraphicFramePr>
        <p:xfrm>
          <a:off x="1785918" y="1000108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000108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1000" y="2362200"/>
            <a:ext cx="2971800" cy="3124200"/>
            <a:chOff x="240" y="1488"/>
            <a:chExt cx="1872" cy="1968"/>
          </a:xfrm>
        </p:grpSpPr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5" imgW="2234880" imgH="571320" progId="Equation.3">
                    <p:embed/>
                  </p:oleObj>
                </mc:Choice>
                <mc:Fallback>
                  <p:oleObj name="Equation" r:id="rId5" imgW="2234880" imgH="5713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2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96" y="88"/>
                </a:cxn>
                <a:cxn ang="0">
                  <a:pos x="192" y="328"/>
                </a:cxn>
                <a:cxn ang="0">
                  <a:pos x="384" y="40"/>
                </a:cxn>
                <a:cxn ang="0">
                  <a:pos x="480" y="376"/>
                </a:cxn>
                <a:cxn ang="0">
                  <a:pos x="672" y="40"/>
                </a:cxn>
                <a:cxn ang="0">
                  <a:pos x="816" y="136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4174" name="Object 30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7" imgW="647640" imgH="571320" progId="Equation.3">
                    <p:embed/>
                  </p:oleObj>
                </mc:Choice>
                <mc:Fallback>
                  <p:oleObj name="Equation" r:id="rId7" imgW="647640" imgH="5713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029200" y="1000125"/>
            <a:ext cx="2971800" cy="4486275"/>
            <a:chOff x="3168" y="630"/>
            <a:chExt cx="1872" cy="2826"/>
          </a:xfrm>
        </p:grpSpPr>
        <p:sp>
          <p:nvSpPr>
            <p:cNvPr id="134167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8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9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96" y="88"/>
                </a:cxn>
                <a:cxn ang="0">
                  <a:pos x="192" y="328"/>
                </a:cxn>
                <a:cxn ang="0">
                  <a:pos x="384" y="40"/>
                </a:cxn>
                <a:cxn ang="0">
                  <a:pos x="480" y="376"/>
                </a:cxn>
                <a:cxn ang="0">
                  <a:pos x="672" y="40"/>
                </a:cxn>
                <a:cxn ang="0">
                  <a:pos x="816" y="136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4175" name="Object 31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9" imgW="723600" imgH="571320" progId="Equation.3">
                    <p:embed/>
                  </p:oleObj>
                </mc:Choice>
                <mc:Fallback>
                  <p:oleObj name="Equation" r:id="rId9" imgW="723600" imgH="5713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3" name="Object 39"/>
            <p:cNvGraphicFramePr>
              <a:graphicFrameLocks noChangeAspect="1"/>
            </p:cNvGraphicFramePr>
            <p:nvPr/>
          </p:nvGraphicFramePr>
          <p:xfrm>
            <a:off x="4005" y="630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11" imgW="507960" imgH="571320" progId="Equation.3">
                    <p:embed/>
                  </p:oleObj>
                </mc:Choice>
                <mc:Fallback>
                  <p:oleObj name="Equation" r:id="rId11" imgW="507960" imgH="571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630"/>
                          <a:ext cx="32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9" name="Object 45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13" imgW="2387520" imgH="571320" progId="Equation.3">
                    <p:embed/>
                  </p:oleObj>
                </mc:Choice>
                <mc:Fallback>
                  <p:oleObj name="Equation" r:id="rId13" imgW="2387520" imgH="5713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BE47-9CB2-4B6E-9A58-7A1ED54CC09D}" type="slidenum">
              <a:rPr lang="en-US"/>
              <a:pPr/>
              <a:t>5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8" name="Freeform 10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11" imgW="1892160" imgH="571320" progId="Equation.3">
                    <p:embed/>
                  </p:oleObj>
                </mc:Choice>
                <mc:Fallback>
                  <p:oleObj name="Equation" r:id="rId11" imgW="1892160" imgH="571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5195" name="Object 27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97" name="Object 29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01" name="Object 33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15" imgW="723600" imgH="571320" progId="Equation.3">
                    <p:embed/>
                  </p:oleObj>
                </mc:Choice>
                <mc:Fallback>
                  <p:oleObj name="Equation" r:id="rId15" imgW="723600" imgH="5713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204" name="Object 36"/>
          <p:cNvGraphicFramePr>
            <a:graphicFrameLocks noChangeAspect="1"/>
          </p:cNvGraphicFramePr>
          <p:nvPr/>
        </p:nvGraphicFramePr>
        <p:xfrm>
          <a:off x="2027238" y="1630363"/>
          <a:ext cx="669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7" imgW="825480" imgH="342720" progId="Equation.3">
                  <p:embed/>
                </p:oleObj>
              </mc:Choice>
              <mc:Fallback>
                <p:oleObj name="Equation" r:id="rId17" imgW="82548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30363"/>
                        <a:ext cx="669925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1E55-75EC-4689-807D-7B0500024C89}" type="slidenum">
              <a:rPr lang="en-US"/>
              <a:pPr/>
              <a:t>6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tr-TR" u="sng" dirty="0" smtClean="0"/>
              <a:t>Birleşim için NFA</a:t>
            </a:r>
            <a:endParaRPr lang="en-US" u="sng" dirty="0"/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3276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3505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9" name="Oval 23"/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1" name="Freeform 25"/>
          <p:cNvSpPr>
            <a:spLocks/>
          </p:cNvSpPr>
          <p:nvPr/>
        </p:nvSpPr>
        <p:spPr bwMode="auto">
          <a:xfrm>
            <a:off x="3886200" y="23749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4387850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3276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5" name="Oval 29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6" name="Oval 30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7" name="Oval 31"/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9" name="Freeform 33"/>
          <p:cNvSpPr>
            <a:spLocks/>
          </p:cNvSpPr>
          <p:nvPr/>
        </p:nvSpPr>
        <p:spPr bwMode="auto">
          <a:xfrm>
            <a:off x="3886200" y="48895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4349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7000892" y="3429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3429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38200" y="2819400"/>
            <a:ext cx="2667000" cy="2438400"/>
            <a:chOff x="528" y="1776"/>
            <a:chExt cx="1680" cy="1536"/>
          </a:xfrm>
        </p:grpSpPr>
        <p:sp>
          <p:nvSpPr>
            <p:cNvPr id="137256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7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Picture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4D21-D0E5-4AB7-A6FC-F0CADB3D87BC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124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3886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9" name="Freeform 9"/>
          <p:cNvSpPr>
            <a:spLocks/>
          </p:cNvSpPr>
          <p:nvPr/>
        </p:nvSpPr>
        <p:spPr bwMode="auto">
          <a:xfrm>
            <a:off x="3416300" y="29591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4495800" y="3505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276600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0386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048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3352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41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3733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4724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8263" name="Object 23"/>
          <p:cNvGraphicFramePr>
            <a:graphicFrameLocks noChangeAspect="1"/>
          </p:cNvGraphicFramePr>
          <p:nvPr/>
        </p:nvGraphicFramePr>
        <p:xfrm>
          <a:off x="4876800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3886200" y="571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57200" y="3810000"/>
            <a:ext cx="3048000" cy="2362200"/>
            <a:chOff x="288" y="2400"/>
            <a:chExt cx="1920" cy="1488"/>
          </a:xfrm>
        </p:grpSpPr>
        <p:sp>
          <p:nvSpPr>
            <p:cNvPr id="138271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4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Picture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270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2" imgW="2095200" imgH="723600" progId="Equation.3">
                  <p:embed/>
                </p:oleObj>
              </mc:Choice>
              <mc:Fallback>
                <p:oleObj name="Equation" r:id="rId12" imgW="2095200" imgH="72360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3581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4" imgW="1930320" imgH="571320" progId="Equation.3">
                  <p:embed/>
                </p:oleObj>
              </mc:Choice>
              <mc:Fallback>
                <p:oleObj name="Equation" r:id="rId14" imgW="1930320" imgH="57132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9" name="Object 39"/>
          <p:cNvGraphicFramePr>
            <a:graphicFrameLocks noChangeAspect="1"/>
          </p:cNvGraphicFramePr>
          <p:nvPr/>
        </p:nvGraphicFramePr>
        <p:xfrm>
          <a:off x="2057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6" imgW="4597200" imgH="723600" progId="Equation.3">
                  <p:embed/>
                </p:oleObj>
              </mc:Choice>
              <mc:Fallback>
                <p:oleObj name="Equation" r:id="rId16" imgW="4597200" imgH="723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86E8-822D-4524-89A7-0F762A15CE66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Bitiştirme (</a:t>
            </a:r>
            <a:r>
              <a:rPr lang="en-US" u="sng" dirty="0" smtClean="0"/>
              <a:t>Concatenation</a:t>
            </a:r>
            <a:r>
              <a:rPr lang="tr-TR" u="sng" dirty="0" smtClean="0"/>
              <a:t>)</a:t>
            </a:r>
            <a:endParaRPr lang="en-US" u="sng" dirty="0"/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/>
        </p:nvGraphicFramePr>
        <p:xfrm>
          <a:off x="4143372" y="5715016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927000" imgH="571320" progId="Equation.3">
                  <p:embed/>
                </p:oleObj>
              </mc:Choice>
              <mc:Fallback>
                <p:oleObj name="Equation" r:id="rId3" imgW="92700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5715016"/>
                        <a:ext cx="927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99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89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2819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1600200" y="3975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5937" name="Object 1"/>
          <p:cNvGraphicFramePr>
            <a:graphicFrameLocks noChangeAspect="1"/>
          </p:cNvGraphicFramePr>
          <p:nvPr/>
        </p:nvGraphicFramePr>
        <p:xfrm>
          <a:off x="2101850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419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9" name="Oval 15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0" name="Oval 16"/>
          <p:cNvSpPr>
            <a:spLocks noChangeArrowheads="1"/>
          </p:cNvSpPr>
          <p:nvPr/>
        </p:nvSpPr>
        <p:spPr bwMode="auto">
          <a:xfrm>
            <a:off x="6324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1" name="Oval 17"/>
          <p:cNvSpPr>
            <a:spLocks noChangeArrowheads="1"/>
          </p:cNvSpPr>
          <p:nvPr/>
        </p:nvSpPr>
        <p:spPr bwMode="auto">
          <a:xfrm>
            <a:off x="6248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3" name="Freeform 19"/>
          <p:cNvSpPr>
            <a:spLocks/>
          </p:cNvSpPr>
          <p:nvPr/>
        </p:nvSpPr>
        <p:spPr bwMode="auto">
          <a:xfrm>
            <a:off x="5029200" y="3975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5492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52800" y="3886200"/>
            <a:ext cx="1295400" cy="457200"/>
            <a:chOff x="2112" y="2448"/>
            <a:chExt cx="816" cy="288"/>
          </a:xfrm>
        </p:grpSpPr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295940" name="Object 4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781800" y="3886200"/>
            <a:ext cx="1447800" cy="762000"/>
            <a:chOff x="4272" y="2448"/>
            <a:chExt cx="912" cy="480"/>
          </a:xfrm>
        </p:grpSpPr>
        <p:sp>
          <p:nvSpPr>
            <p:cNvPr id="139285" name="Oval 21"/>
            <p:cNvSpPr>
              <a:spLocks noChangeArrowheads="1"/>
            </p:cNvSpPr>
            <p:nvPr/>
          </p:nvSpPr>
          <p:spPr bwMode="auto">
            <a:xfrm>
              <a:off x="489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4848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295939" name="Object 3"/>
            <p:cNvGraphicFramePr>
              <a:graphicFrameLocks noChangeAspect="1"/>
            </p:cNvGraphicFramePr>
            <p:nvPr/>
          </p:nvGraphicFramePr>
          <p:xfrm>
            <a:off x="4560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Picture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9248-9821-4D05-9DAC-4A8BE7E92B6C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066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828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7" name="Freeform 9"/>
          <p:cNvSpPr>
            <a:spLocks/>
          </p:cNvSpPr>
          <p:nvPr/>
        </p:nvSpPr>
        <p:spPr bwMode="auto">
          <a:xfrm>
            <a:off x="1358900" y="44069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533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24384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219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Pictur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19812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Picture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038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400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4724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63246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334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>
            <a:off x="5715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5867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Picture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4876800" y="472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1136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4610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2133600" y="12954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3" imgW="5689440" imgH="723600" progId="Equation.3">
                  <p:embed/>
                </p:oleObj>
              </mc:Choice>
              <mc:Fallback>
                <p:oleObj name="Equation" r:id="rId13" imgW="5689440" imgH="723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689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971800" y="4724400"/>
            <a:ext cx="1371600" cy="457200"/>
            <a:chOff x="1872" y="2976"/>
            <a:chExt cx="864" cy="288"/>
          </a:xfrm>
        </p:grpSpPr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Picture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58000" y="4724400"/>
            <a:ext cx="1447800" cy="762000"/>
            <a:chOff x="4320" y="2976"/>
            <a:chExt cx="912" cy="480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494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0317" name="Oval 29"/>
            <p:cNvSpPr>
              <a:spLocks noChangeArrowheads="1"/>
            </p:cNvSpPr>
            <p:nvPr/>
          </p:nvSpPr>
          <p:spPr bwMode="auto">
            <a:xfrm>
              <a:off x="489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45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17" imgW="304560" imgH="380880" progId="Equation.3">
                    <p:embed/>
                  </p:oleObj>
                </mc:Choice>
                <mc:Fallback>
                  <p:oleObj name="Equation" r:id="rId17" imgW="304560" imgH="38088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161</Words>
  <Application>Microsoft Office PowerPoint</Application>
  <PresentationFormat>Ekran Gösterisi (4:3)</PresentationFormat>
  <Paragraphs>83</Paragraphs>
  <Slides>23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Ofis Teması</vt:lpstr>
      <vt:lpstr>Equation</vt:lpstr>
      <vt:lpstr>Regüler İfadelerden NFA’ya  ve NFA’dan Regüler İfadelere</vt:lpstr>
      <vt:lpstr>PowerPoint Sunusu</vt:lpstr>
      <vt:lpstr>PowerPoint Sunusu</vt:lpstr>
      <vt:lpstr>PowerPoint Sunusu</vt:lpstr>
      <vt:lpstr>Örnek</vt:lpstr>
      <vt:lpstr>Birleşim için NFA</vt:lpstr>
      <vt:lpstr>Örnek</vt:lpstr>
      <vt:lpstr>Bitiştirme (Concatenation)</vt:lpstr>
      <vt:lpstr>Örnek</vt:lpstr>
      <vt:lpstr>PowerPoint Sunusu</vt:lpstr>
      <vt:lpstr>Kleene Star İşlemi</vt:lpstr>
      <vt:lpstr>Örnek</vt:lpstr>
      <vt:lpstr>Reverse</vt:lpstr>
      <vt:lpstr>PowerPoint Sunusu</vt:lpstr>
      <vt:lpstr>PowerPoint Sunusu</vt:lpstr>
      <vt:lpstr>PowerPoint Sunusu</vt:lpstr>
      <vt:lpstr>Kesişim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bsm301</dc:title>
  <dc:creator>ny</dc:creator>
  <cp:lastModifiedBy>Toshiba</cp:lastModifiedBy>
  <cp:revision>6</cp:revision>
  <dcterms:created xsi:type="dcterms:W3CDTF">2010-10-16T19:29:07Z</dcterms:created>
  <dcterms:modified xsi:type="dcterms:W3CDTF">2020-11-10T16:50:40Z</dcterms:modified>
</cp:coreProperties>
</file>