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1"/>
  </p:notesMasterIdLst>
  <p:handoutMasterIdLst>
    <p:handoutMasterId r:id="rId22"/>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varScale="1">
        <p:scale>
          <a:sx n="107" d="100"/>
          <a:sy n="107" d="100"/>
        </p:scale>
        <p:origin x="34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3CBCF507-2E09-43C4-A179-CBDAEBF2D1F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AF4ED202-28B5-4A4F-BE34-7C41061831B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55016A76-B0C5-4EE7-A2B4-62B5A3C51CE3}"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09602" name="Rectangle 2"/>
          <p:cNvSpPr>
            <a:spLocks noGrp="1" noChangeArrowheads="1"/>
          </p:cNvSpPr>
          <p:nvPr>
            <p:ph type="title"/>
          </p:nvPr>
        </p:nvSpPr>
        <p:spPr/>
        <p:txBody>
          <a:bodyPr/>
          <a:lstStyle/>
          <a:p>
            <a:r>
              <a:rPr lang="tr-TR" sz="2400" b="1" dirty="0"/>
              <a:t>ANALOG-SAYISAL BÜYÜKLÜK VE SAYI SİSTEMLERİ</a:t>
            </a:r>
          </a:p>
        </p:txBody>
      </p:sp>
      <p:sp>
        <p:nvSpPr>
          <p:cNvPr id="409603" name="Rectangle 3"/>
          <p:cNvSpPr>
            <a:spLocks noGrp="1" noChangeArrowheads="1"/>
          </p:cNvSpPr>
          <p:nvPr>
            <p:ph type="body" idx="1"/>
          </p:nvPr>
        </p:nvSpPr>
        <p:spPr>
          <a:xfrm>
            <a:off x="374650" y="1055688"/>
            <a:ext cx="8375650" cy="5078412"/>
          </a:xfrm>
        </p:spPr>
        <p:txBody>
          <a:bodyPr/>
          <a:lstStyle/>
          <a:p>
            <a:pPr marL="0" indent="0"/>
            <a:r>
              <a:rPr lang="tr-TR" sz="2800" b="1" dirty="0" smtClean="0"/>
              <a:t> </a:t>
            </a:r>
            <a:r>
              <a:rPr lang="tr-TR" sz="2800" b="1" dirty="0" err="1" smtClean="0"/>
              <a:t>Analog</a:t>
            </a:r>
            <a:r>
              <a:rPr lang="tr-TR" sz="2800" b="1" dirty="0" smtClean="0"/>
              <a:t> ve Sayısal Büyüklük Kavramı</a:t>
            </a:r>
          </a:p>
          <a:p>
            <a:pPr marL="0" indent="0"/>
            <a:r>
              <a:rPr lang="tr-TR" sz="2800" b="1" dirty="0" smtClean="0"/>
              <a:t> Sayı Sistemleri</a:t>
            </a:r>
            <a:r>
              <a:rPr lang="tr-TR" sz="2800" dirty="0" smtClean="0"/>
              <a:t> </a:t>
            </a:r>
          </a:p>
          <a:p>
            <a:pPr marL="0" indent="0"/>
            <a:r>
              <a:rPr lang="tr-TR" sz="2800" b="1" dirty="0" smtClean="0"/>
              <a:t> İkilik Sistemde Aritmetik İşlemler</a:t>
            </a:r>
            <a:r>
              <a:rPr lang="tr-TR" sz="2800" dirty="0" smtClean="0"/>
              <a:t> </a:t>
            </a:r>
          </a:p>
          <a:p>
            <a:pPr marL="0" indent="0"/>
            <a:r>
              <a:rPr lang="tr-TR" sz="2800" b="1" dirty="0" smtClean="0"/>
              <a:t> İkili Sayıların 1’e ve 2’ye Tümleyeninin Bulunması</a:t>
            </a:r>
          </a:p>
          <a:p>
            <a:pPr marL="0" indent="0"/>
            <a:r>
              <a:rPr lang="tr-TR" sz="2800" b="1" dirty="0" smtClean="0"/>
              <a:t> İşaretli Sayılar</a:t>
            </a:r>
            <a:r>
              <a:rPr lang="tr-TR" sz="2800" dirty="0" smtClean="0"/>
              <a:t>  </a:t>
            </a:r>
            <a:endParaRPr lang="tr-T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tr-TR"/>
              <a:t>Mantık Devreleri </a:t>
            </a:r>
            <a:endParaRPr lang="en-US"/>
          </a:p>
        </p:txBody>
      </p:sp>
      <p:sp>
        <p:nvSpPr>
          <p:cNvPr id="433154" name="Rectangle 2"/>
          <p:cNvSpPr>
            <a:spLocks noGrp="1" noChangeArrowheads="1"/>
          </p:cNvSpPr>
          <p:nvPr>
            <p:ph type="title"/>
          </p:nvPr>
        </p:nvSpPr>
        <p:spPr/>
        <p:txBody>
          <a:bodyPr/>
          <a:lstStyle/>
          <a:p>
            <a:r>
              <a:rPr lang="tr-TR" sz="2400" b="1"/>
              <a:t>Sayı Sistemleri</a:t>
            </a:r>
          </a:p>
        </p:txBody>
      </p:sp>
      <p:sp>
        <p:nvSpPr>
          <p:cNvPr id="433155" name="Rectangle 3"/>
          <p:cNvSpPr>
            <a:spLocks noGrp="1" noChangeArrowheads="1"/>
          </p:cNvSpPr>
          <p:nvPr>
            <p:ph type="body" idx="1"/>
          </p:nvPr>
        </p:nvSpPr>
        <p:spPr>
          <a:xfrm>
            <a:off x="346075" y="941388"/>
            <a:ext cx="8375650" cy="5078412"/>
          </a:xfrm>
        </p:spPr>
        <p:txBody>
          <a:bodyPr/>
          <a:lstStyle/>
          <a:p>
            <a:pPr marL="0" indent="0">
              <a:buFontTx/>
              <a:buNone/>
            </a:pPr>
            <a:r>
              <a:rPr lang="tr-TR" sz="2200" b="1" dirty="0" err="1"/>
              <a:t>Ondalıklı</a:t>
            </a:r>
            <a:r>
              <a:rPr lang="tr-TR" sz="2200" b="1" dirty="0"/>
              <a:t> sayıların ikilik sisteme dönüştürülesi:</a:t>
            </a:r>
          </a:p>
          <a:p>
            <a:pPr marL="0" indent="0" algn="just"/>
            <a:r>
              <a:rPr lang="tr-TR" sz="2200" dirty="0"/>
              <a:t> Tekrarlı çarpma yöntemidir: Onluk sistemdeki kesirli kısım sürekli 2 ile çarpılır ve çarpım işleminin sonucunda oluşan tamsayı kısımlarından (1 veya 0’dır) ikili sayı elde edilir. Bu çarpma işlemine kesirli kısım sıfır oluncaya kadar devam edilir. </a:t>
            </a:r>
          </a:p>
          <a:p>
            <a:pPr marL="0" indent="0">
              <a:buFontTx/>
              <a:buNone/>
            </a:pPr>
            <a:endParaRPr lang="tr-TR" sz="2200" b="1" dirty="0"/>
          </a:p>
          <a:p>
            <a:pPr marL="0" indent="0">
              <a:buFontTx/>
              <a:buNone/>
            </a:pPr>
            <a:r>
              <a:rPr lang="tr-TR" sz="2200" b="1" dirty="0"/>
              <a:t>Örnek: </a:t>
            </a:r>
            <a:r>
              <a:rPr lang="tr-TR" sz="2200" dirty="0"/>
              <a:t>0.625 sayısının ikilik sistemdeki karşılığı,</a:t>
            </a:r>
          </a:p>
          <a:p>
            <a:pPr marL="0" indent="0">
              <a:buFontTx/>
              <a:buNone/>
            </a:pPr>
            <a:r>
              <a:rPr lang="tr-TR" sz="2200" dirty="0"/>
              <a:t>0.625×2 = </a:t>
            </a:r>
            <a:r>
              <a:rPr lang="tr-TR" sz="2200" b="1" dirty="0"/>
              <a:t>1</a:t>
            </a:r>
            <a:r>
              <a:rPr lang="tr-TR" sz="2200" dirty="0"/>
              <a:t>.25 (MSB)</a:t>
            </a:r>
          </a:p>
          <a:p>
            <a:pPr marL="0" indent="0">
              <a:buFontTx/>
              <a:buNone/>
            </a:pPr>
            <a:r>
              <a:rPr lang="tr-TR" sz="2200" dirty="0"/>
              <a:t>  0.25×2 = </a:t>
            </a:r>
            <a:r>
              <a:rPr lang="tr-TR" sz="2200" b="1" dirty="0"/>
              <a:t>0</a:t>
            </a:r>
            <a:r>
              <a:rPr lang="tr-TR" sz="2200" dirty="0"/>
              <a:t>.50	                (0.625)</a:t>
            </a:r>
            <a:r>
              <a:rPr lang="tr-TR" sz="2200" baseline="-25000" dirty="0"/>
              <a:t>10</a:t>
            </a:r>
            <a:r>
              <a:rPr lang="tr-TR" sz="2200" dirty="0"/>
              <a:t>=(0.101)</a:t>
            </a:r>
            <a:r>
              <a:rPr lang="tr-TR" sz="2200" baseline="-25000" dirty="0"/>
              <a:t>2</a:t>
            </a:r>
          </a:p>
          <a:p>
            <a:pPr marL="0" indent="0">
              <a:buFontTx/>
              <a:buNone/>
            </a:pPr>
            <a:r>
              <a:rPr lang="tr-TR" sz="2200" dirty="0"/>
              <a:t>    0.5×2 = </a:t>
            </a:r>
            <a:r>
              <a:rPr lang="tr-TR" sz="2200" b="1" dirty="0"/>
              <a:t>1</a:t>
            </a:r>
            <a:r>
              <a:rPr lang="tr-TR" sz="2200" dirty="0"/>
              <a:t>.</a:t>
            </a:r>
            <a:r>
              <a:rPr lang="tr-TR" sz="2200" dirty="0">
                <a:solidFill>
                  <a:srgbClr val="FF0000"/>
                </a:solidFill>
              </a:rPr>
              <a:t>00</a:t>
            </a:r>
            <a:r>
              <a:rPr lang="tr-TR" sz="2200" dirty="0"/>
              <a:t> (LSB)</a:t>
            </a:r>
          </a:p>
        </p:txBody>
      </p:sp>
      <p:sp>
        <p:nvSpPr>
          <p:cNvPr id="433156" name="AutoShape 4"/>
          <p:cNvSpPr>
            <a:spLocks/>
          </p:cNvSpPr>
          <p:nvPr/>
        </p:nvSpPr>
        <p:spPr bwMode="auto">
          <a:xfrm>
            <a:off x="3116263" y="3703638"/>
            <a:ext cx="114300" cy="949325"/>
          </a:xfrm>
          <a:prstGeom prst="rightBrace">
            <a:avLst>
              <a:gd name="adj1" fmla="val 69213"/>
              <a:gd name="adj2" fmla="val 50000"/>
            </a:avLst>
          </a:prstGeom>
          <a:noFill/>
          <a:ln w="9525">
            <a:solidFill>
              <a:srgbClr val="000000"/>
            </a:solidFill>
            <a:round/>
            <a:headEnd/>
            <a:tailEnd/>
          </a:ln>
        </p:spPr>
        <p:txBody>
          <a:bodyPr/>
          <a:lstStyle/>
          <a:p>
            <a:endParaRPr lang="tr-TR"/>
          </a:p>
        </p:txBody>
      </p:sp>
      <p:sp>
        <p:nvSpPr>
          <p:cNvPr id="6" name="Metin kutusu 5"/>
          <p:cNvSpPr txBox="1"/>
          <p:nvPr/>
        </p:nvSpPr>
        <p:spPr>
          <a:xfrm>
            <a:off x="1775012" y="5333138"/>
            <a:ext cx="4607859" cy="338554"/>
          </a:xfrm>
          <a:prstGeom prst="rect">
            <a:avLst/>
          </a:prstGeom>
          <a:noFill/>
        </p:spPr>
        <p:txBody>
          <a:bodyPr wrap="square" rtlCol="0">
            <a:spAutoFit/>
          </a:bodyPr>
          <a:lstStyle/>
          <a:p>
            <a:r>
              <a:rPr lang="en-US" b="0" dirty="0" err="1" smtClean="0"/>
              <a:t>Ondalık</a:t>
            </a:r>
            <a:r>
              <a:rPr lang="en-US" b="0" dirty="0" smtClean="0"/>
              <a:t> </a:t>
            </a:r>
            <a:r>
              <a:rPr lang="en-US" b="0" dirty="0" err="1" smtClean="0"/>
              <a:t>kısmı</a:t>
            </a:r>
            <a:r>
              <a:rPr lang="en-US" b="0" dirty="0" smtClean="0"/>
              <a:t> 0 </a:t>
            </a:r>
            <a:r>
              <a:rPr lang="en-US" b="0" dirty="0" err="1" smtClean="0"/>
              <a:t>olduğu</a:t>
            </a:r>
            <a:r>
              <a:rPr lang="en-US" b="0" dirty="0" smtClean="0"/>
              <a:t> </a:t>
            </a:r>
            <a:r>
              <a:rPr lang="en-US" b="0" dirty="0" err="1" smtClean="0"/>
              <a:t>için</a:t>
            </a:r>
            <a:r>
              <a:rPr lang="en-US" b="0" dirty="0" smtClean="0"/>
              <a:t> </a:t>
            </a:r>
            <a:r>
              <a:rPr lang="en-US" b="0" dirty="0" err="1" smtClean="0"/>
              <a:t>işlem</a:t>
            </a:r>
            <a:r>
              <a:rPr lang="en-US" b="0" dirty="0" smtClean="0"/>
              <a:t> </a:t>
            </a:r>
            <a:r>
              <a:rPr lang="en-US" b="0" dirty="0" err="1" smtClean="0"/>
              <a:t>tamamlanmıştır</a:t>
            </a:r>
            <a:r>
              <a:rPr lang="en-US" b="0" dirty="0" smtClean="0"/>
              <a:t>.</a:t>
            </a:r>
            <a:endParaRPr lang="tr-TR" b="0" dirty="0"/>
          </a:p>
        </p:txBody>
      </p:sp>
      <p:cxnSp>
        <p:nvCxnSpPr>
          <p:cNvPr id="7" name="Düz Ok Bağlayıcısı 6"/>
          <p:cNvCxnSpPr/>
          <p:nvPr/>
        </p:nvCxnSpPr>
        <p:spPr bwMode="auto">
          <a:xfrm flipV="1">
            <a:off x="1999130" y="4814047"/>
            <a:ext cx="0" cy="5190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Altbilgi Yer Tutucusu"/>
          <p:cNvSpPr>
            <a:spLocks noGrp="1"/>
          </p:cNvSpPr>
          <p:nvPr>
            <p:ph type="ftr" sz="quarter" idx="10"/>
          </p:nvPr>
        </p:nvSpPr>
        <p:spPr/>
        <p:txBody>
          <a:bodyPr/>
          <a:lstStyle/>
          <a:p>
            <a:r>
              <a:rPr lang="tr-TR"/>
              <a:t>Mantık Devreleri </a:t>
            </a:r>
            <a:endParaRPr lang="en-US"/>
          </a:p>
        </p:txBody>
      </p:sp>
      <p:sp>
        <p:nvSpPr>
          <p:cNvPr id="434178" name="Rectangle 2"/>
          <p:cNvSpPr>
            <a:spLocks noGrp="1" noChangeArrowheads="1"/>
          </p:cNvSpPr>
          <p:nvPr>
            <p:ph type="title"/>
          </p:nvPr>
        </p:nvSpPr>
        <p:spPr/>
        <p:txBody>
          <a:bodyPr/>
          <a:lstStyle/>
          <a:p>
            <a:r>
              <a:rPr lang="tr-TR" sz="2400" b="1" dirty="0"/>
              <a:t>İkilik Sistemde Aritmetik İşlemler</a:t>
            </a:r>
            <a:r>
              <a:rPr lang="tr-TR" dirty="0"/>
              <a:t> </a:t>
            </a:r>
          </a:p>
        </p:txBody>
      </p:sp>
      <p:sp>
        <p:nvSpPr>
          <p:cNvPr id="434179" name="Rectangle 3"/>
          <p:cNvSpPr>
            <a:spLocks noGrp="1" noChangeArrowheads="1"/>
          </p:cNvSpPr>
          <p:nvPr>
            <p:ph type="body" idx="1"/>
          </p:nvPr>
        </p:nvSpPr>
        <p:spPr>
          <a:xfrm>
            <a:off x="317500" y="941388"/>
            <a:ext cx="8375650" cy="5078412"/>
          </a:xfrm>
        </p:spPr>
        <p:txBody>
          <a:bodyPr/>
          <a:lstStyle/>
          <a:p>
            <a:pPr marL="0" indent="0">
              <a:buFontTx/>
              <a:buNone/>
            </a:pPr>
            <a:r>
              <a:rPr lang="tr-TR" sz="2200" b="1"/>
              <a:t>İki sistemde toplama:</a:t>
            </a:r>
            <a:endParaRPr lang="tr-TR" sz="2200"/>
          </a:p>
          <a:p>
            <a:pPr marL="0" indent="0">
              <a:buFontTx/>
              <a:buNone/>
            </a:pPr>
            <a:r>
              <a:rPr lang="tr-TR" sz="2200"/>
              <a:t>İkili sayıların toplama işleminde 4 temel kural vardır;</a:t>
            </a:r>
          </a:p>
          <a:p>
            <a:pPr marL="0" indent="0">
              <a:buFontTx/>
              <a:buNone/>
            </a:pPr>
            <a:r>
              <a:rPr lang="tr-TR" sz="2200"/>
              <a:t>0 + 0 = 0, 0 + 1 = 1, 1 + 0 = 1 ve 1 + 1 = </a:t>
            </a:r>
            <a:r>
              <a:rPr lang="tr-TR" sz="2200" b="1"/>
              <a:t>1</a:t>
            </a:r>
            <a:r>
              <a:rPr lang="tr-TR" sz="2200"/>
              <a:t>0   (elde biti oluşur)</a:t>
            </a:r>
          </a:p>
          <a:p>
            <a:pPr marL="0" indent="0">
              <a:buFontTx/>
              <a:buNone/>
            </a:pPr>
            <a:endParaRPr lang="tr-TR" sz="1000"/>
          </a:p>
          <a:p>
            <a:pPr marL="0" indent="0">
              <a:buFontTx/>
              <a:buNone/>
            </a:pPr>
            <a:r>
              <a:rPr lang="tr-TR" sz="2200"/>
              <a:t>İki sayıyı toplarken elde biti 1 ise 4 farklı durum oluşur;</a:t>
            </a:r>
          </a:p>
          <a:p>
            <a:pPr marL="0" indent="0">
              <a:buFontTx/>
              <a:buNone/>
            </a:pPr>
            <a:endParaRPr lang="tr-TR" sz="2200"/>
          </a:p>
          <a:p>
            <a:pPr marL="0" indent="0">
              <a:buFontTx/>
              <a:buNone/>
            </a:pPr>
            <a:r>
              <a:rPr lang="tr-TR" sz="1800"/>
              <a:t>                     Elde Toplam</a:t>
            </a:r>
          </a:p>
          <a:p>
            <a:pPr marL="0" indent="0">
              <a:buFontTx/>
              <a:buNone/>
            </a:pPr>
            <a:r>
              <a:rPr lang="tr-TR" sz="2200"/>
              <a:t> </a:t>
            </a:r>
            <a:r>
              <a:rPr lang="tr-TR" sz="1800" b="1"/>
              <a:t>Elde</a:t>
            </a:r>
          </a:p>
          <a:p>
            <a:pPr marL="0" indent="0">
              <a:buFontTx/>
              <a:buNone/>
            </a:pPr>
            <a:r>
              <a:rPr lang="tr-TR" sz="2200"/>
              <a:t>   1 + 0 + 0 = 01</a:t>
            </a:r>
          </a:p>
          <a:p>
            <a:pPr marL="0" indent="0">
              <a:buFontTx/>
              <a:buNone/>
            </a:pPr>
            <a:r>
              <a:rPr lang="tr-TR" sz="2200"/>
              <a:t>   1 + 0 + 1 = 10</a:t>
            </a:r>
          </a:p>
          <a:p>
            <a:pPr marL="0" indent="0">
              <a:buFontTx/>
              <a:buNone/>
            </a:pPr>
            <a:r>
              <a:rPr lang="tr-TR" sz="2200"/>
              <a:t>   1 + 1 + 0 = 10</a:t>
            </a:r>
          </a:p>
          <a:p>
            <a:pPr marL="0" indent="0">
              <a:buFontTx/>
              <a:buNone/>
            </a:pPr>
            <a:r>
              <a:rPr lang="tr-TR" sz="2200"/>
              <a:t>   1 + 1 + 1 = 11 </a:t>
            </a:r>
          </a:p>
        </p:txBody>
      </p:sp>
      <p:sp>
        <p:nvSpPr>
          <p:cNvPr id="434180" name="Line 4"/>
          <p:cNvSpPr>
            <a:spLocks noChangeShapeType="1"/>
          </p:cNvSpPr>
          <p:nvPr/>
        </p:nvSpPr>
        <p:spPr bwMode="auto">
          <a:xfrm>
            <a:off x="1997075" y="3432175"/>
            <a:ext cx="0" cy="50641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34181" name="Line 5"/>
          <p:cNvSpPr>
            <a:spLocks noChangeShapeType="1"/>
          </p:cNvSpPr>
          <p:nvPr/>
        </p:nvSpPr>
        <p:spPr bwMode="auto">
          <a:xfrm>
            <a:off x="2138363" y="3432175"/>
            <a:ext cx="0" cy="50641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34182" name="Text Box 6"/>
          <p:cNvSpPr txBox="1">
            <a:spLocks noChangeArrowheads="1"/>
          </p:cNvSpPr>
          <p:nvPr/>
        </p:nvSpPr>
        <p:spPr bwMode="auto">
          <a:xfrm>
            <a:off x="3724275" y="3883025"/>
            <a:ext cx="3362325" cy="1520825"/>
          </a:xfrm>
          <a:prstGeom prst="rect">
            <a:avLst/>
          </a:prstGeom>
          <a:noFill/>
          <a:ln w="9525">
            <a:noFill/>
            <a:miter lim="800000"/>
            <a:headEnd/>
            <a:tailEnd/>
          </a:ln>
          <a:effectLst/>
        </p:spPr>
        <p:txBody>
          <a:bodyPr lIns="36000" tIns="36000" rIns="36000" bIns="36000">
            <a:spAutoFit/>
          </a:bodyPr>
          <a:lstStyle/>
          <a:p>
            <a:pPr>
              <a:spcBef>
                <a:spcPct val="50000"/>
              </a:spcBef>
            </a:pPr>
            <a:r>
              <a:rPr lang="tr-TR" sz="2000" b="0"/>
              <a:t>3 bitlik iki sayının toplamı;</a:t>
            </a:r>
          </a:p>
          <a:p>
            <a:pPr>
              <a:lnSpc>
                <a:spcPct val="75000"/>
              </a:lnSpc>
              <a:spcBef>
                <a:spcPct val="50000"/>
              </a:spcBef>
            </a:pPr>
            <a:r>
              <a:rPr lang="tr-TR" sz="2000" b="0"/>
              <a:t>   101</a:t>
            </a:r>
            <a:r>
              <a:rPr lang="tr-TR" sz="2000" b="0" baseline="-25000"/>
              <a:t>2</a:t>
            </a:r>
            <a:endParaRPr lang="tr-TR" sz="2000" b="0"/>
          </a:p>
          <a:p>
            <a:pPr>
              <a:lnSpc>
                <a:spcPct val="75000"/>
              </a:lnSpc>
              <a:spcBef>
                <a:spcPct val="50000"/>
              </a:spcBef>
            </a:pPr>
            <a:r>
              <a:rPr lang="tr-TR" sz="2000" b="0"/>
              <a:t>+ 001</a:t>
            </a:r>
            <a:r>
              <a:rPr lang="tr-TR" sz="2000" b="0" baseline="-25000"/>
              <a:t>2</a:t>
            </a:r>
            <a:endParaRPr lang="tr-TR" sz="2000" b="0"/>
          </a:p>
          <a:p>
            <a:pPr>
              <a:lnSpc>
                <a:spcPct val="75000"/>
              </a:lnSpc>
              <a:spcBef>
                <a:spcPct val="50000"/>
              </a:spcBef>
            </a:pPr>
            <a:r>
              <a:rPr lang="tr-TR" sz="2000" b="0"/>
              <a:t>   110</a:t>
            </a:r>
            <a:r>
              <a:rPr lang="tr-TR" sz="2000" b="0" baseline="-25000"/>
              <a:t>2</a:t>
            </a:r>
            <a:endParaRPr lang="tr-TR" sz="2000" b="0"/>
          </a:p>
        </p:txBody>
      </p:sp>
      <p:sp>
        <p:nvSpPr>
          <p:cNvPr id="434183" name="Line 7"/>
          <p:cNvSpPr>
            <a:spLocks noChangeShapeType="1"/>
          </p:cNvSpPr>
          <p:nvPr/>
        </p:nvSpPr>
        <p:spPr bwMode="auto">
          <a:xfrm>
            <a:off x="3797300" y="5037138"/>
            <a:ext cx="577850" cy="0"/>
          </a:xfrm>
          <a:prstGeom prst="line">
            <a:avLst/>
          </a:prstGeom>
          <a:noFill/>
          <a:ln w="9525">
            <a:solidFill>
              <a:schemeClr val="tx1"/>
            </a:solidFill>
            <a:round/>
            <a:headEnd/>
            <a:tailEn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tr-TR"/>
              <a:t>Mantık Devreleri </a:t>
            </a:r>
            <a:endParaRPr lang="en-US"/>
          </a:p>
        </p:txBody>
      </p:sp>
      <p:sp>
        <p:nvSpPr>
          <p:cNvPr id="435202" name="Rectangle 2"/>
          <p:cNvSpPr>
            <a:spLocks noGrp="1" noChangeArrowheads="1"/>
          </p:cNvSpPr>
          <p:nvPr>
            <p:ph type="title"/>
          </p:nvPr>
        </p:nvSpPr>
        <p:spPr/>
        <p:txBody>
          <a:bodyPr/>
          <a:lstStyle/>
          <a:p>
            <a:r>
              <a:rPr lang="tr-TR" sz="2400" b="1"/>
              <a:t>İkilik Sistemde Aritmetik İşlemler</a:t>
            </a:r>
          </a:p>
        </p:txBody>
      </p:sp>
      <p:sp>
        <p:nvSpPr>
          <p:cNvPr id="435203" name="Rectangle 3"/>
          <p:cNvSpPr>
            <a:spLocks noGrp="1" noChangeArrowheads="1"/>
          </p:cNvSpPr>
          <p:nvPr>
            <p:ph type="body" idx="1"/>
          </p:nvPr>
        </p:nvSpPr>
        <p:spPr>
          <a:xfrm>
            <a:off x="360363" y="927100"/>
            <a:ext cx="8375650" cy="5078413"/>
          </a:xfrm>
        </p:spPr>
        <p:txBody>
          <a:bodyPr/>
          <a:lstStyle/>
          <a:p>
            <a:pPr marL="0" indent="0">
              <a:buFontTx/>
              <a:buNone/>
            </a:pPr>
            <a:r>
              <a:rPr lang="tr-TR" sz="2200" b="1"/>
              <a:t>İki sistemde çıkarma:</a:t>
            </a:r>
            <a:endParaRPr lang="tr-TR" sz="2200"/>
          </a:p>
          <a:p>
            <a:pPr marL="0" indent="0">
              <a:buFontTx/>
              <a:buNone/>
            </a:pPr>
            <a:r>
              <a:rPr lang="tr-TR" sz="2200"/>
              <a:t>İkili sayıların çıkarma işleminde yine 4 temel kural vardır;</a:t>
            </a:r>
          </a:p>
          <a:p>
            <a:pPr marL="0" indent="0">
              <a:buFontTx/>
              <a:buNone/>
            </a:pPr>
            <a:r>
              <a:rPr lang="tr-TR" sz="2200"/>
              <a:t>0 - 0 = 0, 1 - 0 = 1, 1 - 1 = 0 ve </a:t>
            </a:r>
            <a:r>
              <a:rPr lang="tr-TR" sz="2200" b="1"/>
              <a:t>1 </a:t>
            </a:r>
            <a:r>
              <a:rPr lang="tr-TR" sz="2200"/>
              <a:t>0 - 1 = 1 (borç biti sayesinde olur)</a:t>
            </a:r>
            <a:endParaRPr lang="tr-TR" sz="2200" b="1"/>
          </a:p>
          <a:p>
            <a:pPr marL="0" indent="0">
              <a:buFontTx/>
              <a:buNone/>
            </a:pPr>
            <a:r>
              <a:rPr lang="tr-TR" sz="2200" b="1"/>
              <a:t>Örnek: </a:t>
            </a:r>
            <a:r>
              <a:rPr lang="tr-TR" sz="2200"/>
              <a:t>3 bitlik iki sayının farkının hesabı;</a:t>
            </a:r>
          </a:p>
          <a:p>
            <a:pPr marL="0" indent="0">
              <a:buFontTx/>
              <a:buNone/>
            </a:pPr>
            <a:endParaRPr lang="tr-TR" sz="2200"/>
          </a:p>
          <a:p>
            <a:pPr marL="0" indent="0">
              <a:buFontTx/>
              <a:buNone/>
            </a:pPr>
            <a:endParaRPr lang="tr-TR" sz="2200"/>
          </a:p>
          <a:p>
            <a:pPr marL="0" indent="0">
              <a:buFontTx/>
              <a:buNone/>
            </a:pPr>
            <a:endParaRPr lang="tr-TR" sz="2200"/>
          </a:p>
          <a:p>
            <a:pPr marL="0" indent="0">
              <a:buFontTx/>
              <a:buNone/>
            </a:pPr>
            <a:r>
              <a:rPr lang="tr-TR" sz="2200" b="1"/>
              <a:t>İkili sistemde çarpma:</a:t>
            </a:r>
            <a:endParaRPr lang="tr-TR" sz="2200"/>
          </a:p>
          <a:p>
            <a:pPr marL="0" indent="0">
              <a:buFontTx/>
              <a:buNone/>
            </a:pPr>
            <a:r>
              <a:rPr lang="tr-TR" sz="2200"/>
              <a:t>İkili sayıların çarpma işleminde yine 4 temel kural vardır;</a:t>
            </a:r>
          </a:p>
          <a:p>
            <a:pPr marL="0" indent="0">
              <a:buFontTx/>
              <a:buNone/>
            </a:pPr>
            <a:r>
              <a:rPr lang="tr-TR" sz="2200"/>
              <a:t>0 × 0 = 0, 0 × 1 = 0, 1 × 0 = 0 ve 1 × 1 = 1 </a:t>
            </a:r>
          </a:p>
          <a:p>
            <a:pPr marL="0" indent="0" algn="just">
              <a:buFontTx/>
              <a:buNone/>
            </a:pPr>
            <a:r>
              <a:rPr lang="tr-TR" sz="2200"/>
              <a:t>Onluk sistemdeki çarpma işlemi gibidir: kısmi çarpımların oluşturulması ve arda arda gelen kısmi çarpımların bir sola kaydırılıp toplanması esasına dayanır. </a:t>
            </a:r>
            <a:endParaRPr lang="tr-TR" sz="2200" b="1"/>
          </a:p>
          <a:p>
            <a:pPr marL="0" indent="0">
              <a:buFontTx/>
              <a:buNone/>
            </a:pPr>
            <a:endParaRPr lang="tr-TR" sz="2200"/>
          </a:p>
        </p:txBody>
      </p:sp>
      <p:pic>
        <p:nvPicPr>
          <p:cNvPr id="435206" name="Picture 6"/>
          <p:cNvPicPr>
            <a:picLocks noChangeAspect="1" noChangeArrowheads="1"/>
          </p:cNvPicPr>
          <p:nvPr/>
        </p:nvPicPr>
        <p:blipFill>
          <a:blip r:embed="rId2" cstate="print"/>
          <a:srcRect/>
          <a:stretch>
            <a:fillRect/>
          </a:stretch>
        </p:blipFill>
        <p:spPr bwMode="auto">
          <a:xfrm>
            <a:off x="1317625" y="2571750"/>
            <a:ext cx="657225" cy="11239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Altbilgi Yer Tutucusu"/>
          <p:cNvSpPr>
            <a:spLocks noGrp="1"/>
          </p:cNvSpPr>
          <p:nvPr>
            <p:ph type="ftr" sz="quarter" idx="10"/>
          </p:nvPr>
        </p:nvSpPr>
        <p:spPr/>
        <p:txBody>
          <a:bodyPr/>
          <a:lstStyle/>
          <a:p>
            <a:r>
              <a:rPr lang="tr-TR"/>
              <a:t>Mantık Devreleri </a:t>
            </a:r>
            <a:endParaRPr lang="en-US"/>
          </a:p>
        </p:txBody>
      </p:sp>
      <p:sp>
        <p:nvSpPr>
          <p:cNvPr id="436226" name="Rectangle 2"/>
          <p:cNvSpPr>
            <a:spLocks noGrp="1" noChangeArrowheads="1"/>
          </p:cNvSpPr>
          <p:nvPr>
            <p:ph type="title"/>
          </p:nvPr>
        </p:nvSpPr>
        <p:spPr/>
        <p:txBody>
          <a:bodyPr/>
          <a:lstStyle/>
          <a:p>
            <a:r>
              <a:rPr lang="tr-TR" sz="2400" b="1" dirty="0"/>
              <a:t>İkilik Sistemde Aritmetik İşlemler</a:t>
            </a:r>
          </a:p>
        </p:txBody>
      </p:sp>
      <p:sp>
        <p:nvSpPr>
          <p:cNvPr id="436227" name="Rectangle 3"/>
          <p:cNvSpPr>
            <a:spLocks noGrp="1" noChangeArrowheads="1"/>
          </p:cNvSpPr>
          <p:nvPr>
            <p:ph type="body" idx="1"/>
          </p:nvPr>
        </p:nvSpPr>
        <p:spPr>
          <a:xfrm>
            <a:off x="360363" y="941388"/>
            <a:ext cx="8375650" cy="5078412"/>
          </a:xfrm>
        </p:spPr>
        <p:txBody>
          <a:bodyPr/>
          <a:lstStyle/>
          <a:p>
            <a:pPr marL="0" indent="0">
              <a:buFontTx/>
              <a:buNone/>
            </a:pPr>
            <a:r>
              <a:rPr lang="tr-TR" sz="2200" b="1"/>
              <a:t>İkili sistemde çarpma:</a:t>
            </a:r>
            <a:endParaRPr lang="tr-TR" sz="2200"/>
          </a:p>
          <a:p>
            <a:pPr marL="0" indent="0">
              <a:buFontTx/>
              <a:buNone/>
            </a:pPr>
            <a:r>
              <a:rPr lang="tr-TR" sz="2200" b="1"/>
              <a:t>Örnek: </a:t>
            </a:r>
            <a:r>
              <a:rPr lang="tr-TR" sz="2200"/>
              <a:t>2 bitlik iki sayının çarpımının hesabı;</a:t>
            </a:r>
          </a:p>
          <a:p>
            <a:pPr marL="0" indent="0">
              <a:buFontTx/>
              <a:buNone/>
            </a:pPr>
            <a:endParaRPr lang="tr-TR" sz="2200"/>
          </a:p>
          <a:p>
            <a:pPr marL="0" indent="0">
              <a:buFontTx/>
              <a:buNone/>
            </a:pPr>
            <a:endParaRPr lang="tr-TR" sz="2200"/>
          </a:p>
          <a:p>
            <a:pPr marL="0" indent="0">
              <a:buFontTx/>
              <a:buNone/>
            </a:pPr>
            <a:endParaRPr lang="tr-TR" sz="2200"/>
          </a:p>
          <a:p>
            <a:pPr marL="0" indent="0">
              <a:buFontTx/>
              <a:buNone/>
            </a:pPr>
            <a:endParaRPr lang="tr-TR" sz="2200"/>
          </a:p>
          <a:p>
            <a:pPr marL="0" indent="0">
              <a:buFontTx/>
              <a:buNone/>
            </a:pPr>
            <a:r>
              <a:rPr lang="tr-TR" sz="2200" b="1"/>
              <a:t>İkili sistemde bölme:</a:t>
            </a:r>
            <a:endParaRPr lang="tr-TR" sz="2200"/>
          </a:p>
          <a:p>
            <a:pPr marL="0" indent="0">
              <a:buFontTx/>
              <a:buNone/>
            </a:pPr>
            <a:r>
              <a:rPr lang="tr-TR" sz="2200"/>
              <a:t>Bölme işlemi de onluk sistemdeki bölmeyle aynı yapıya sahiptir.</a:t>
            </a:r>
          </a:p>
          <a:p>
            <a:pPr marL="0" indent="0">
              <a:buFontTx/>
              <a:buNone/>
            </a:pPr>
            <a:endParaRPr lang="tr-TR" sz="2200"/>
          </a:p>
        </p:txBody>
      </p:sp>
      <p:pic>
        <p:nvPicPr>
          <p:cNvPr id="436228" name="Picture 4"/>
          <p:cNvPicPr>
            <a:picLocks noChangeAspect="1" noChangeArrowheads="1"/>
          </p:cNvPicPr>
          <p:nvPr/>
        </p:nvPicPr>
        <p:blipFill>
          <a:blip r:embed="rId2" cstate="print"/>
          <a:srcRect/>
          <a:stretch>
            <a:fillRect/>
          </a:stretch>
        </p:blipFill>
        <p:spPr bwMode="auto">
          <a:xfrm>
            <a:off x="1239838" y="1774825"/>
            <a:ext cx="1771650" cy="1504950"/>
          </a:xfrm>
          <a:prstGeom prst="rect">
            <a:avLst/>
          </a:prstGeom>
          <a:noFill/>
        </p:spPr>
      </p:pic>
      <p:pic>
        <p:nvPicPr>
          <p:cNvPr id="436229" name="Picture 5"/>
          <p:cNvPicPr>
            <a:picLocks noChangeAspect="1" noChangeArrowheads="1"/>
          </p:cNvPicPr>
          <p:nvPr/>
        </p:nvPicPr>
        <p:blipFill>
          <a:blip r:embed="rId3" cstate="print"/>
          <a:srcRect/>
          <a:stretch>
            <a:fillRect/>
          </a:stretch>
        </p:blipFill>
        <p:spPr bwMode="auto">
          <a:xfrm>
            <a:off x="1295400" y="4270375"/>
            <a:ext cx="1152525" cy="15525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tr-TR"/>
              <a:t>Mantık Devreleri </a:t>
            </a:r>
            <a:endParaRPr lang="en-US"/>
          </a:p>
        </p:txBody>
      </p:sp>
      <p:sp>
        <p:nvSpPr>
          <p:cNvPr id="437250" name="Rectangle 2"/>
          <p:cNvSpPr>
            <a:spLocks noGrp="1" noChangeArrowheads="1"/>
          </p:cNvSpPr>
          <p:nvPr>
            <p:ph type="title"/>
          </p:nvPr>
        </p:nvSpPr>
        <p:spPr/>
        <p:txBody>
          <a:bodyPr/>
          <a:lstStyle/>
          <a:p>
            <a:r>
              <a:rPr lang="tr-TR" sz="2400" b="1" dirty="0"/>
              <a:t>İkili Sayıların 1’e ve 2’ye Tümleyeninin Bulunması</a:t>
            </a:r>
            <a:r>
              <a:rPr lang="tr-TR" sz="3600" dirty="0"/>
              <a:t> </a:t>
            </a:r>
          </a:p>
        </p:txBody>
      </p:sp>
      <p:sp>
        <p:nvSpPr>
          <p:cNvPr id="437251" name="Rectangle 3"/>
          <p:cNvSpPr>
            <a:spLocks noGrp="1" noChangeArrowheads="1"/>
          </p:cNvSpPr>
          <p:nvPr>
            <p:ph type="body" idx="1"/>
          </p:nvPr>
        </p:nvSpPr>
        <p:spPr>
          <a:xfrm>
            <a:off x="346075" y="927100"/>
            <a:ext cx="8375650" cy="5360988"/>
          </a:xfrm>
        </p:spPr>
        <p:txBody>
          <a:bodyPr/>
          <a:lstStyle/>
          <a:p>
            <a:pPr marL="0" indent="0" algn="just">
              <a:lnSpc>
                <a:spcPct val="90000"/>
              </a:lnSpc>
              <a:buFontTx/>
              <a:buNone/>
            </a:pPr>
            <a:r>
              <a:rPr lang="tr-TR" sz="2200"/>
              <a:t>İkili sayıların 1’e ve 2’ye tümleyen gösterimi, özellikle negatif sayıların temsil edilmesi ve negatif sayıları ihtiva eden aritmetik işlemler için gereklidir. </a:t>
            </a:r>
          </a:p>
          <a:p>
            <a:pPr marL="0" indent="0" algn="just">
              <a:lnSpc>
                <a:spcPct val="90000"/>
              </a:lnSpc>
              <a:buFontTx/>
              <a:buNone/>
            </a:pPr>
            <a:r>
              <a:rPr lang="tr-TR" sz="2200" b="1"/>
              <a:t>1’e tümleyen:</a:t>
            </a:r>
          </a:p>
          <a:p>
            <a:pPr marL="0" indent="0" algn="just">
              <a:lnSpc>
                <a:spcPct val="90000"/>
              </a:lnSpc>
              <a:buFontTx/>
              <a:buNone/>
            </a:pPr>
            <a:r>
              <a:rPr lang="tr-TR" sz="2200"/>
              <a:t>Pratik olarak ikili sayıların 1’e tümleyenini bulmak için 1 ihtiva eden bitlerin 0 ve 0 ihtiva eden bitlerin de 1 yapılması gerekir.</a:t>
            </a:r>
            <a:r>
              <a:rPr lang="tr-TR"/>
              <a:t> </a:t>
            </a:r>
          </a:p>
          <a:p>
            <a:pPr marL="0" indent="0" algn="just">
              <a:lnSpc>
                <a:spcPct val="90000"/>
              </a:lnSpc>
              <a:buFontTx/>
              <a:buNone/>
            </a:pPr>
            <a:r>
              <a:rPr lang="tr-TR" sz="2200" b="1"/>
              <a:t>Örnek:</a:t>
            </a:r>
          </a:p>
          <a:p>
            <a:pPr marL="0" indent="0" algn="just">
              <a:lnSpc>
                <a:spcPct val="90000"/>
              </a:lnSpc>
              <a:buFontTx/>
              <a:buNone/>
            </a:pPr>
            <a:endParaRPr lang="tr-TR"/>
          </a:p>
          <a:p>
            <a:pPr marL="0" indent="0" algn="just">
              <a:lnSpc>
                <a:spcPct val="90000"/>
              </a:lnSpc>
              <a:buFontTx/>
              <a:buNone/>
            </a:pPr>
            <a:endParaRPr lang="tr-TR" sz="1000"/>
          </a:p>
          <a:p>
            <a:pPr marL="0" indent="0" algn="just">
              <a:lnSpc>
                <a:spcPct val="90000"/>
              </a:lnSpc>
              <a:buFontTx/>
              <a:buNone/>
            </a:pPr>
            <a:endParaRPr lang="tr-TR" sz="1000"/>
          </a:p>
          <a:p>
            <a:pPr marL="0" indent="0" algn="just">
              <a:lnSpc>
                <a:spcPct val="90000"/>
              </a:lnSpc>
              <a:buFontTx/>
              <a:buNone/>
            </a:pPr>
            <a:r>
              <a:rPr lang="tr-TR" sz="2200"/>
              <a:t>Ya da 2</a:t>
            </a:r>
            <a:r>
              <a:rPr lang="tr-TR" sz="2200" baseline="30000"/>
              <a:t>n</a:t>
            </a:r>
            <a:r>
              <a:rPr lang="tr-TR" sz="2200"/>
              <a:t>-N-1 formülüyle bulunabilir. Burada n bit sayısını, N ise sayının kendisini göstermektedir.</a:t>
            </a:r>
          </a:p>
          <a:p>
            <a:pPr marL="0" indent="0" algn="just">
              <a:lnSpc>
                <a:spcPct val="90000"/>
              </a:lnSpc>
              <a:buFontTx/>
              <a:buNone/>
            </a:pPr>
            <a:r>
              <a:rPr lang="tr-TR" sz="2200"/>
              <a:t>110110</a:t>
            </a:r>
            <a:r>
              <a:rPr lang="tr-TR" sz="2200" baseline="-25000"/>
              <a:t>2</a:t>
            </a:r>
            <a:r>
              <a:rPr lang="tr-TR" sz="2200"/>
              <a:t> sayısının 1’e tümleyeni; 2</a:t>
            </a:r>
            <a:r>
              <a:rPr lang="tr-TR" sz="2200" baseline="30000"/>
              <a:t>6</a:t>
            </a:r>
            <a:r>
              <a:rPr lang="tr-TR" sz="2200"/>
              <a:t>-110110-1=1000000-110110-1</a:t>
            </a:r>
          </a:p>
          <a:p>
            <a:pPr marL="0" indent="0" algn="just">
              <a:lnSpc>
                <a:spcPct val="90000"/>
              </a:lnSpc>
              <a:buFontTx/>
              <a:buNone/>
            </a:pPr>
            <a:r>
              <a:rPr lang="tr-TR" sz="2200"/>
              <a:t>					        =1000000-(110111) 					        = 001001</a:t>
            </a:r>
          </a:p>
        </p:txBody>
      </p:sp>
      <p:pic>
        <p:nvPicPr>
          <p:cNvPr id="437252" name="Picture 4"/>
          <p:cNvPicPr>
            <a:picLocks noChangeAspect="1" noChangeArrowheads="1"/>
          </p:cNvPicPr>
          <p:nvPr/>
        </p:nvPicPr>
        <p:blipFill>
          <a:blip r:embed="rId2" cstate="print"/>
          <a:srcRect/>
          <a:stretch>
            <a:fillRect/>
          </a:stretch>
        </p:blipFill>
        <p:spPr bwMode="auto">
          <a:xfrm>
            <a:off x="2886075" y="3178175"/>
            <a:ext cx="2638425" cy="10001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tr-TR"/>
              <a:t>Mantık Devreleri </a:t>
            </a:r>
            <a:endParaRPr lang="en-US"/>
          </a:p>
        </p:txBody>
      </p:sp>
      <p:sp>
        <p:nvSpPr>
          <p:cNvPr id="438274" name="Rectangle 2"/>
          <p:cNvSpPr>
            <a:spLocks noGrp="1" noChangeArrowheads="1"/>
          </p:cNvSpPr>
          <p:nvPr>
            <p:ph type="title"/>
          </p:nvPr>
        </p:nvSpPr>
        <p:spPr/>
        <p:txBody>
          <a:bodyPr/>
          <a:lstStyle/>
          <a:p>
            <a:r>
              <a:rPr lang="tr-TR" sz="2400" b="1"/>
              <a:t>İkili Sayıların 1’e ve 2’ye Tümleyeninin Bulunması</a:t>
            </a:r>
          </a:p>
        </p:txBody>
      </p:sp>
      <p:pic>
        <p:nvPicPr>
          <p:cNvPr id="438276" name="Picture 4"/>
          <p:cNvPicPr>
            <a:picLocks noGrp="1" noChangeAspect="1" noChangeArrowheads="1"/>
          </p:cNvPicPr>
          <p:nvPr>
            <p:ph type="body" idx="1"/>
          </p:nvPr>
        </p:nvPicPr>
        <p:blipFill>
          <a:blip r:embed="rId2" cstate="print"/>
          <a:srcRect/>
          <a:stretch>
            <a:fillRect/>
          </a:stretch>
        </p:blipFill>
        <p:spPr>
          <a:xfrm>
            <a:off x="2593975" y="2222500"/>
            <a:ext cx="3409950" cy="1285875"/>
          </a:xfrm>
          <a:noFill/>
          <a:ln/>
        </p:spPr>
      </p:pic>
      <p:sp>
        <p:nvSpPr>
          <p:cNvPr id="438279" name="Rectangle 7"/>
          <p:cNvSpPr>
            <a:spLocks noChangeArrowheads="1"/>
          </p:cNvSpPr>
          <p:nvPr/>
        </p:nvSpPr>
        <p:spPr bwMode="auto">
          <a:xfrm>
            <a:off x="346075" y="927100"/>
            <a:ext cx="8375650" cy="5360988"/>
          </a:xfrm>
          <a:prstGeom prst="rect">
            <a:avLst/>
          </a:prstGeom>
          <a:noFill/>
          <a:ln w="9525">
            <a:noFill/>
            <a:miter lim="800000"/>
            <a:headEnd/>
            <a:tailEnd/>
          </a:ln>
          <a:effectLst/>
        </p:spPr>
        <p:txBody>
          <a:bodyPr/>
          <a:lstStyle/>
          <a:p>
            <a:pPr algn="just" eaLnBrk="0" hangingPunct="0">
              <a:spcBef>
                <a:spcPct val="20000"/>
              </a:spcBef>
            </a:pPr>
            <a:r>
              <a:rPr lang="tr-TR" sz="2200"/>
              <a:t>2’ye tümleyen:</a:t>
            </a:r>
          </a:p>
          <a:p>
            <a:pPr algn="just" eaLnBrk="0" hangingPunct="0">
              <a:spcBef>
                <a:spcPct val="20000"/>
              </a:spcBef>
            </a:pPr>
            <a:r>
              <a:rPr lang="tr-TR" sz="2200" b="0"/>
              <a:t>İkili sayıların 2’ye tümleyenini bulmak için ise 1’e tümleyenine 1 eklenmesi gerekir.</a:t>
            </a:r>
          </a:p>
          <a:p>
            <a:pPr algn="just" eaLnBrk="0" hangingPunct="0">
              <a:spcBef>
                <a:spcPct val="20000"/>
              </a:spcBef>
            </a:pPr>
            <a:endParaRPr lang="tr-TR" sz="2200" b="0"/>
          </a:p>
          <a:p>
            <a:pPr algn="just" eaLnBrk="0" hangingPunct="0">
              <a:spcBef>
                <a:spcPct val="20000"/>
              </a:spcBef>
            </a:pPr>
            <a:endParaRPr lang="tr-TR" sz="2200" b="0"/>
          </a:p>
          <a:p>
            <a:pPr algn="just" eaLnBrk="0" hangingPunct="0">
              <a:spcBef>
                <a:spcPct val="20000"/>
              </a:spcBef>
            </a:pPr>
            <a:endParaRPr lang="tr-TR" sz="2200" b="0"/>
          </a:p>
          <a:p>
            <a:pPr algn="just" eaLnBrk="0" hangingPunct="0">
              <a:spcBef>
                <a:spcPct val="20000"/>
              </a:spcBef>
            </a:pPr>
            <a:endParaRPr lang="tr-TR" sz="2200" b="0"/>
          </a:p>
          <a:p>
            <a:pPr algn="just" eaLnBrk="0" hangingPunct="0">
              <a:spcBef>
                <a:spcPct val="20000"/>
              </a:spcBef>
            </a:pPr>
            <a:r>
              <a:rPr lang="tr-TR" sz="2200" b="0"/>
              <a:t>Ya da 2</a:t>
            </a:r>
            <a:r>
              <a:rPr lang="tr-TR" sz="2200" b="0" baseline="30000"/>
              <a:t>n</a:t>
            </a:r>
            <a:r>
              <a:rPr lang="tr-TR" sz="2200" b="0"/>
              <a:t>-N formülüyle bulunabilir. Burada n bit sayısını, N ise sayının kendisini göstermektedir.</a:t>
            </a:r>
          </a:p>
          <a:p>
            <a:pPr algn="just" eaLnBrk="0" hangingPunct="0">
              <a:spcBef>
                <a:spcPct val="20000"/>
              </a:spcBef>
            </a:pPr>
            <a:r>
              <a:rPr lang="tr-TR" sz="2200" b="0"/>
              <a:t>110110</a:t>
            </a:r>
            <a:r>
              <a:rPr lang="tr-TR" sz="2200" b="0" baseline="-25000"/>
              <a:t>2</a:t>
            </a:r>
            <a:r>
              <a:rPr lang="tr-TR" sz="2200" b="0"/>
              <a:t> sayısının 2’ye tümleyeni; 2</a:t>
            </a:r>
            <a:r>
              <a:rPr lang="tr-TR" sz="2200" b="0" baseline="30000"/>
              <a:t>6</a:t>
            </a:r>
            <a:r>
              <a:rPr lang="tr-TR" sz="2200" b="0"/>
              <a:t>-110110 = 1000000-110110</a:t>
            </a:r>
          </a:p>
          <a:p>
            <a:pPr algn="just" eaLnBrk="0" hangingPunct="0">
              <a:spcBef>
                <a:spcPct val="20000"/>
              </a:spcBef>
            </a:pPr>
            <a:r>
              <a:rPr lang="tr-TR" sz="2200" b="0"/>
              <a:t>					        = 001010</a:t>
            </a:r>
          </a:p>
          <a:p>
            <a:pPr algn="just" eaLnBrk="0" hangingPunct="0">
              <a:spcBef>
                <a:spcPct val="20000"/>
              </a:spcBef>
            </a:pPr>
            <a:endParaRPr lang="tr-TR" sz="2200" b="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Altbilgi Yer Tutucusu"/>
          <p:cNvSpPr>
            <a:spLocks noGrp="1"/>
          </p:cNvSpPr>
          <p:nvPr>
            <p:ph type="ftr" sz="quarter" idx="10"/>
          </p:nvPr>
        </p:nvSpPr>
        <p:spPr/>
        <p:txBody>
          <a:bodyPr/>
          <a:lstStyle/>
          <a:p>
            <a:r>
              <a:rPr lang="tr-TR"/>
              <a:t>Mantık Devreleri </a:t>
            </a:r>
            <a:endParaRPr lang="en-US"/>
          </a:p>
        </p:txBody>
      </p:sp>
      <p:sp>
        <p:nvSpPr>
          <p:cNvPr id="439298" name="Rectangle 2"/>
          <p:cNvSpPr>
            <a:spLocks noGrp="1" noChangeArrowheads="1"/>
          </p:cNvSpPr>
          <p:nvPr>
            <p:ph type="title"/>
          </p:nvPr>
        </p:nvSpPr>
        <p:spPr/>
        <p:txBody>
          <a:bodyPr/>
          <a:lstStyle/>
          <a:p>
            <a:r>
              <a:rPr lang="tr-TR" sz="2400" b="1" dirty="0"/>
              <a:t>İşaretli Sayılar</a:t>
            </a:r>
            <a:r>
              <a:rPr lang="tr-TR" dirty="0"/>
              <a:t> </a:t>
            </a:r>
          </a:p>
        </p:txBody>
      </p:sp>
      <p:sp>
        <p:nvSpPr>
          <p:cNvPr id="439299" name="Rectangle 3"/>
          <p:cNvSpPr>
            <a:spLocks noGrp="1" noChangeArrowheads="1"/>
          </p:cNvSpPr>
          <p:nvPr>
            <p:ph type="body" idx="1"/>
          </p:nvPr>
        </p:nvSpPr>
        <p:spPr>
          <a:xfrm>
            <a:off x="374650" y="898525"/>
            <a:ext cx="8375650" cy="5078413"/>
          </a:xfrm>
        </p:spPr>
        <p:txBody>
          <a:bodyPr/>
          <a:lstStyle/>
          <a:p>
            <a:pPr marL="0" indent="0" algn="just">
              <a:buFontTx/>
              <a:buNone/>
            </a:pPr>
            <a:r>
              <a:rPr lang="tr-TR" sz="2000"/>
              <a:t>İşaretli sayılar hem işaret hem de büyüklük bilgisi içerirler. İşaret, sayının pozitif veya negatif olduğunu, büyüklük ise sayının değerini gösterir. İkilik sistemde işaretli sayıların gösterimi üç şekilde olabilir; işaret-büyüklük, 1’e tümleyen ve 2’ye tümleyen. </a:t>
            </a:r>
          </a:p>
          <a:p>
            <a:pPr marL="0" indent="0" algn="just">
              <a:buFontTx/>
              <a:buNone/>
            </a:pPr>
            <a:endParaRPr lang="tr-TR" sz="1000"/>
          </a:p>
          <a:p>
            <a:pPr marL="0" indent="0" algn="just">
              <a:buFontTx/>
              <a:buNone/>
            </a:pPr>
            <a:r>
              <a:rPr lang="tr-TR" sz="2000"/>
              <a:t>Tüm bu gösterim metotlarının ortak özelliği, MSB bitinin 1 olması durumunda sayının negatif, 0 olması durumunda ise pozitif olmasıdır. </a:t>
            </a:r>
            <a:endParaRPr lang="tr-TR" sz="2000" b="1"/>
          </a:p>
          <a:p>
            <a:pPr marL="0" indent="0">
              <a:buFontTx/>
              <a:buNone/>
            </a:pPr>
            <a:endParaRPr lang="tr-TR" sz="1000" b="1"/>
          </a:p>
          <a:p>
            <a:pPr marL="0" indent="0">
              <a:buFontTx/>
              <a:buNone/>
            </a:pPr>
            <a:r>
              <a:rPr lang="tr-TR" sz="2200" b="1"/>
              <a:t>İşaret-büyüklük gösterimi:</a:t>
            </a:r>
            <a:endParaRPr lang="tr-TR" sz="2200"/>
          </a:p>
          <a:p>
            <a:pPr marL="0" indent="0" algn="just">
              <a:buFontTx/>
              <a:buNone/>
            </a:pPr>
            <a:r>
              <a:rPr lang="tr-TR" sz="2000"/>
              <a:t>İkili sayıların bu metot ile gösterimi kullanıldığında en anlamlı bit işareti, geri kalan bitler de büyüklüğü gösterir. Büyüklük kısmı hem pozitif hem de negatif sayılar için sayının ikilik sistemdeki karşılığıdır.</a:t>
            </a:r>
            <a:r>
              <a:rPr lang="tr-TR" sz="2200"/>
              <a:t> </a:t>
            </a:r>
            <a:endParaRPr lang="tr-TR" sz="2200" b="1"/>
          </a:p>
          <a:p>
            <a:pPr marL="0" indent="0">
              <a:buFontTx/>
              <a:buNone/>
            </a:pPr>
            <a:r>
              <a:rPr lang="tr-TR" sz="2200" b="1"/>
              <a:t>Örnek: -</a:t>
            </a:r>
            <a:r>
              <a:rPr lang="tr-TR" sz="2200"/>
              <a:t>19 sayısını 8 bit ile ifade etmek istersek;</a:t>
            </a:r>
          </a:p>
          <a:p>
            <a:pPr marL="0" indent="0">
              <a:buFontTx/>
              <a:buNone/>
            </a:pPr>
            <a:r>
              <a:rPr lang="tr-TR" sz="2200"/>
              <a:t>             10010011 </a:t>
            </a:r>
          </a:p>
        </p:txBody>
      </p:sp>
      <p:sp>
        <p:nvSpPr>
          <p:cNvPr id="439300" name="AutoShape 4"/>
          <p:cNvSpPr>
            <a:spLocks/>
          </p:cNvSpPr>
          <p:nvPr/>
        </p:nvSpPr>
        <p:spPr bwMode="auto">
          <a:xfrm rot="5400000">
            <a:off x="1939925" y="5014913"/>
            <a:ext cx="114300" cy="876300"/>
          </a:xfrm>
          <a:prstGeom prst="rightBrace">
            <a:avLst>
              <a:gd name="adj1" fmla="val 63889"/>
              <a:gd name="adj2" fmla="val 50000"/>
            </a:avLst>
          </a:prstGeom>
          <a:noFill/>
          <a:ln w="9525">
            <a:solidFill>
              <a:srgbClr val="000000"/>
            </a:solidFill>
            <a:round/>
            <a:headEnd/>
            <a:tailEnd/>
          </a:ln>
        </p:spPr>
        <p:txBody>
          <a:bodyPr/>
          <a:lstStyle/>
          <a:p>
            <a:endParaRPr lang="tr-TR"/>
          </a:p>
        </p:txBody>
      </p:sp>
      <p:sp>
        <p:nvSpPr>
          <p:cNvPr id="439301" name="Text Box 5"/>
          <p:cNvSpPr txBox="1">
            <a:spLocks noChangeArrowheads="1"/>
          </p:cNvSpPr>
          <p:nvPr/>
        </p:nvSpPr>
        <p:spPr bwMode="auto">
          <a:xfrm>
            <a:off x="942975" y="5648325"/>
            <a:ext cx="1022350" cy="341313"/>
          </a:xfrm>
          <a:prstGeom prst="rect">
            <a:avLst/>
          </a:prstGeom>
          <a:noFill/>
          <a:ln w="9525">
            <a:noFill/>
            <a:miter lim="800000"/>
            <a:headEnd/>
            <a:tailEnd/>
          </a:ln>
        </p:spPr>
        <p:txBody>
          <a:bodyPr lIns="0" tIns="0" rIns="0" bIns="0"/>
          <a:lstStyle/>
          <a:p>
            <a:pPr algn="ctr"/>
            <a:r>
              <a:rPr lang="tr-TR" b="0"/>
              <a:t>İşaret biti</a:t>
            </a:r>
            <a:endParaRPr lang="tr-TR"/>
          </a:p>
        </p:txBody>
      </p:sp>
      <p:sp>
        <p:nvSpPr>
          <p:cNvPr id="439302" name="Text Box 6"/>
          <p:cNvSpPr txBox="1">
            <a:spLocks noChangeArrowheads="1"/>
          </p:cNvSpPr>
          <p:nvPr/>
        </p:nvSpPr>
        <p:spPr bwMode="auto">
          <a:xfrm>
            <a:off x="1600200" y="5465763"/>
            <a:ext cx="1516063" cy="341312"/>
          </a:xfrm>
          <a:prstGeom prst="rect">
            <a:avLst/>
          </a:prstGeom>
          <a:noFill/>
          <a:ln w="9525">
            <a:noFill/>
            <a:miter lim="800000"/>
            <a:headEnd/>
            <a:tailEnd/>
          </a:ln>
        </p:spPr>
        <p:txBody>
          <a:bodyPr lIns="0" tIns="0" rIns="0" bIns="0"/>
          <a:lstStyle/>
          <a:p>
            <a:pPr algn="ctr"/>
            <a:r>
              <a:rPr lang="tr-TR" b="0"/>
              <a:t>Büyüklük bitleri</a:t>
            </a:r>
            <a:endParaRPr lang="tr-TR"/>
          </a:p>
        </p:txBody>
      </p:sp>
      <p:sp>
        <p:nvSpPr>
          <p:cNvPr id="439303" name="Line 7"/>
          <p:cNvSpPr>
            <a:spLocks noChangeShapeType="1"/>
          </p:cNvSpPr>
          <p:nvPr/>
        </p:nvSpPr>
        <p:spPr bwMode="auto">
          <a:xfrm>
            <a:off x="1435100" y="5356225"/>
            <a:ext cx="0" cy="33813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40322" name="Rectangle 2"/>
          <p:cNvSpPr>
            <a:spLocks noGrp="1" noChangeArrowheads="1"/>
          </p:cNvSpPr>
          <p:nvPr>
            <p:ph type="title"/>
          </p:nvPr>
        </p:nvSpPr>
        <p:spPr/>
        <p:txBody>
          <a:bodyPr/>
          <a:lstStyle/>
          <a:p>
            <a:r>
              <a:rPr lang="tr-TR" sz="2400" b="1"/>
              <a:t>İşaretli Sayılar</a:t>
            </a:r>
          </a:p>
        </p:txBody>
      </p:sp>
      <p:sp>
        <p:nvSpPr>
          <p:cNvPr id="440323" name="Rectangle 3"/>
          <p:cNvSpPr>
            <a:spLocks noGrp="1" noChangeArrowheads="1"/>
          </p:cNvSpPr>
          <p:nvPr>
            <p:ph type="body" idx="1"/>
          </p:nvPr>
        </p:nvSpPr>
        <p:spPr>
          <a:xfrm>
            <a:off x="360363" y="955675"/>
            <a:ext cx="8375650" cy="5078413"/>
          </a:xfrm>
        </p:spPr>
        <p:txBody>
          <a:bodyPr/>
          <a:lstStyle/>
          <a:p>
            <a:pPr marL="0" indent="0" algn="just">
              <a:lnSpc>
                <a:spcPct val="80000"/>
              </a:lnSpc>
              <a:buFontTx/>
              <a:buNone/>
            </a:pPr>
            <a:r>
              <a:rPr lang="tr-TR" sz="2200" b="1" dirty="0"/>
              <a:t>1’e </a:t>
            </a:r>
            <a:r>
              <a:rPr lang="tr-TR" sz="2200" b="1" dirty="0" err="1"/>
              <a:t>tümleyen</a:t>
            </a:r>
            <a:r>
              <a:rPr lang="tr-TR" sz="2200" b="1" dirty="0"/>
              <a:t> gösterimi:</a:t>
            </a:r>
            <a:endParaRPr lang="tr-TR" sz="2200" dirty="0"/>
          </a:p>
          <a:p>
            <a:pPr marL="0" indent="0" algn="just">
              <a:lnSpc>
                <a:spcPct val="80000"/>
              </a:lnSpc>
              <a:buFontTx/>
              <a:buNone/>
            </a:pPr>
            <a:r>
              <a:rPr lang="tr-TR" sz="2200" dirty="0"/>
              <a:t>Pozitif sayıların gösterimi, işaret-büyüklük gösterimi ile aynıdır. Negatif sayılar ise ikilik sistemdeki karşılığının 1’e </a:t>
            </a:r>
            <a:r>
              <a:rPr lang="tr-TR" sz="2200" dirty="0" err="1"/>
              <a:t>tümleyeni</a:t>
            </a:r>
            <a:r>
              <a:rPr lang="tr-TR" sz="2200" dirty="0"/>
              <a:t> formundadır.</a:t>
            </a:r>
            <a:endParaRPr lang="tr-TR" sz="2200" b="1" dirty="0"/>
          </a:p>
          <a:p>
            <a:pPr marL="0" indent="0" algn="just">
              <a:lnSpc>
                <a:spcPct val="80000"/>
              </a:lnSpc>
              <a:buFontTx/>
              <a:buNone/>
            </a:pPr>
            <a:endParaRPr lang="tr-TR" sz="1000" b="1" dirty="0"/>
          </a:p>
          <a:p>
            <a:pPr marL="0" indent="0" algn="just">
              <a:lnSpc>
                <a:spcPct val="80000"/>
              </a:lnSpc>
              <a:buFontTx/>
              <a:buNone/>
            </a:pPr>
            <a:r>
              <a:rPr lang="tr-TR" sz="2200" b="1" dirty="0"/>
              <a:t>Örnek: </a:t>
            </a:r>
            <a:r>
              <a:rPr lang="tr-TR" sz="2200" dirty="0"/>
              <a:t>8 bitlik gösterimde -19 sayısı; +19 (</a:t>
            </a:r>
            <a:r>
              <a:rPr lang="tr-TR" sz="2200" dirty="0"/>
              <a:t>00010011)</a:t>
            </a:r>
            <a:r>
              <a:rPr lang="tr-TR" sz="2200" baseline="-25000" dirty="0" smtClean="0"/>
              <a:t>2</a:t>
            </a:r>
            <a:r>
              <a:rPr lang="tr-TR" sz="2200" dirty="0" smtClean="0"/>
              <a:t> </a:t>
            </a:r>
            <a:r>
              <a:rPr lang="tr-TR" sz="2200" dirty="0"/>
              <a:t>sayısının 1’e </a:t>
            </a:r>
            <a:r>
              <a:rPr lang="tr-TR" sz="2200" dirty="0" err="1"/>
              <a:t>tümleyeni</a:t>
            </a:r>
            <a:r>
              <a:rPr lang="tr-TR" sz="2200" dirty="0"/>
              <a:t> (</a:t>
            </a:r>
            <a:r>
              <a:rPr lang="tr-TR" sz="2200" dirty="0"/>
              <a:t>11101100)</a:t>
            </a:r>
            <a:r>
              <a:rPr lang="tr-TR" sz="2200" baseline="-25000" dirty="0" smtClean="0"/>
              <a:t>2</a:t>
            </a:r>
            <a:r>
              <a:rPr lang="tr-TR" sz="2200" dirty="0" smtClean="0"/>
              <a:t> </a:t>
            </a:r>
            <a:r>
              <a:rPr lang="tr-TR" sz="2200" dirty="0"/>
              <a:t>ile ifade edilir.  </a:t>
            </a:r>
            <a:r>
              <a:rPr lang="tr-TR" sz="2200" b="1" dirty="0"/>
              <a:t>  </a:t>
            </a:r>
          </a:p>
          <a:p>
            <a:pPr marL="0" indent="0" algn="just">
              <a:lnSpc>
                <a:spcPct val="80000"/>
              </a:lnSpc>
              <a:buFontTx/>
              <a:buNone/>
            </a:pPr>
            <a:endParaRPr lang="tr-TR" sz="2200" b="1" dirty="0"/>
          </a:p>
          <a:p>
            <a:pPr marL="0" indent="0" algn="just">
              <a:lnSpc>
                <a:spcPct val="80000"/>
              </a:lnSpc>
              <a:buFontTx/>
              <a:buNone/>
            </a:pPr>
            <a:r>
              <a:rPr lang="tr-TR" sz="2200" b="1" dirty="0"/>
              <a:t>2’ye </a:t>
            </a:r>
            <a:r>
              <a:rPr lang="tr-TR" sz="2200" b="1" dirty="0" err="1"/>
              <a:t>tümleyen</a:t>
            </a:r>
            <a:r>
              <a:rPr lang="tr-TR" sz="2200" b="1" dirty="0"/>
              <a:t> gösterimi:</a:t>
            </a:r>
            <a:endParaRPr lang="tr-TR" sz="2200" dirty="0"/>
          </a:p>
          <a:p>
            <a:pPr marL="0" indent="0" algn="just">
              <a:lnSpc>
                <a:spcPct val="80000"/>
              </a:lnSpc>
              <a:buFontTx/>
              <a:buNone/>
            </a:pPr>
            <a:r>
              <a:rPr lang="tr-TR" sz="2200" dirty="0"/>
              <a:t>Pozitif sayılar diğer iki metoda benzer şekilde gösterilir. Negatif sayılar ise ikilik sistemdeki karşılığının 2’ye </a:t>
            </a:r>
            <a:r>
              <a:rPr lang="tr-TR" sz="2200" dirty="0" err="1"/>
              <a:t>tümleyeni</a:t>
            </a:r>
            <a:r>
              <a:rPr lang="tr-TR" sz="2200" dirty="0"/>
              <a:t> formundadır.</a:t>
            </a:r>
            <a:endParaRPr lang="tr-TR" sz="2200" b="1" dirty="0"/>
          </a:p>
          <a:p>
            <a:pPr marL="0" indent="0" algn="just">
              <a:lnSpc>
                <a:spcPct val="80000"/>
              </a:lnSpc>
              <a:buFontTx/>
              <a:buNone/>
            </a:pPr>
            <a:endParaRPr lang="tr-TR" sz="1000" b="1" dirty="0"/>
          </a:p>
          <a:p>
            <a:pPr marL="0" indent="0" algn="just">
              <a:lnSpc>
                <a:spcPct val="80000"/>
              </a:lnSpc>
              <a:buFontTx/>
              <a:buNone/>
            </a:pPr>
            <a:r>
              <a:rPr lang="tr-TR" sz="2200" b="1" dirty="0"/>
              <a:t>Örnek: </a:t>
            </a:r>
            <a:r>
              <a:rPr lang="tr-TR" sz="2200" dirty="0"/>
              <a:t>-19 sayısının 2’ye </a:t>
            </a:r>
            <a:r>
              <a:rPr lang="tr-TR" sz="2200" dirty="0" err="1"/>
              <a:t>tümleyen</a:t>
            </a:r>
            <a:r>
              <a:rPr lang="tr-TR" sz="2200" dirty="0"/>
              <a:t> gösterimi 11101101</a:t>
            </a:r>
            <a:r>
              <a:rPr lang="tr-TR" sz="2200" baseline="-25000" dirty="0"/>
              <a:t>2</a:t>
            </a:r>
            <a:r>
              <a:rPr lang="tr-TR" sz="2200" dirty="0"/>
              <a:t> ‘</a:t>
            </a:r>
            <a:r>
              <a:rPr lang="tr-TR" sz="2200" dirty="0" err="1"/>
              <a:t>dir</a:t>
            </a:r>
            <a:r>
              <a:rPr lang="tr-TR" sz="22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41346" name="Rectangle 2"/>
          <p:cNvSpPr>
            <a:spLocks noGrp="1" noChangeArrowheads="1"/>
          </p:cNvSpPr>
          <p:nvPr>
            <p:ph type="title"/>
          </p:nvPr>
        </p:nvSpPr>
        <p:spPr/>
        <p:txBody>
          <a:bodyPr/>
          <a:lstStyle/>
          <a:p>
            <a:r>
              <a:rPr lang="tr-TR" sz="2400" b="1" dirty="0"/>
              <a:t>İşaretli </a:t>
            </a:r>
            <a:r>
              <a:rPr lang="tr-TR" sz="2400" b="1" dirty="0" smtClean="0"/>
              <a:t>Sayıların Onluk Sistemdeki Karşılığı</a:t>
            </a:r>
            <a:endParaRPr lang="tr-TR" sz="2400" dirty="0"/>
          </a:p>
        </p:txBody>
      </p:sp>
      <p:sp>
        <p:nvSpPr>
          <p:cNvPr id="441347" name="Rectangle 3"/>
          <p:cNvSpPr>
            <a:spLocks noGrp="1" noChangeArrowheads="1"/>
          </p:cNvSpPr>
          <p:nvPr>
            <p:ph type="body" idx="1"/>
          </p:nvPr>
        </p:nvSpPr>
        <p:spPr>
          <a:xfrm>
            <a:off x="331788" y="969963"/>
            <a:ext cx="8375650" cy="5373687"/>
          </a:xfrm>
        </p:spPr>
        <p:txBody>
          <a:bodyPr/>
          <a:lstStyle/>
          <a:p>
            <a:pPr marL="0" indent="0" algn="just">
              <a:lnSpc>
                <a:spcPct val="90000"/>
              </a:lnSpc>
              <a:buFontTx/>
              <a:buNone/>
            </a:pPr>
            <a:r>
              <a:rPr lang="tr-TR" sz="2000" b="1"/>
              <a:t>İşaret-büyüklük gösteriminde</a:t>
            </a:r>
            <a:r>
              <a:rPr lang="tr-TR" sz="2000"/>
              <a:t> hem pozitif hem de negatif sayıların onluk sistemdeki karşılığı, büyüklük bitlerindeki 1’lerin ağırlıklarının toplamıyla elde edilir. İşaret bitine göre de sonucun pozitif veya negatif olduğuna karar verilir. </a:t>
            </a:r>
          </a:p>
          <a:p>
            <a:pPr marL="0" indent="0" algn="just">
              <a:lnSpc>
                <a:spcPct val="90000"/>
              </a:lnSpc>
              <a:buFontTx/>
              <a:buNone/>
            </a:pPr>
            <a:endParaRPr lang="tr-TR" sz="1000" b="1"/>
          </a:p>
          <a:p>
            <a:pPr marL="0" indent="0" algn="just">
              <a:lnSpc>
                <a:spcPct val="90000"/>
              </a:lnSpc>
              <a:buFontTx/>
              <a:buNone/>
            </a:pPr>
            <a:r>
              <a:rPr lang="tr-TR" sz="2000" b="1"/>
              <a:t>Örnek:</a:t>
            </a:r>
            <a:r>
              <a:rPr lang="tr-TR" sz="2000"/>
              <a:t> 10011000</a:t>
            </a:r>
            <a:r>
              <a:rPr lang="tr-TR" sz="2000" baseline="-25000"/>
              <a:t>2</a:t>
            </a:r>
            <a:r>
              <a:rPr lang="tr-TR" sz="2000"/>
              <a:t> işaretli ikili sayısının onluk sistemdeki karşılığı; </a:t>
            </a:r>
          </a:p>
          <a:p>
            <a:pPr marL="0" indent="0" algn="just">
              <a:lnSpc>
                <a:spcPct val="90000"/>
              </a:lnSpc>
              <a:buFontTx/>
              <a:buNone/>
            </a:pPr>
            <a:r>
              <a:rPr lang="tr-TR" sz="2000"/>
              <a:t>- (2</a:t>
            </a:r>
            <a:r>
              <a:rPr lang="tr-TR" sz="2000" baseline="30000"/>
              <a:t>3</a:t>
            </a:r>
            <a:r>
              <a:rPr lang="tr-TR" sz="2000"/>
              <a:t>+2</a:t>
            </a:r>
            <a:r>
              <a:rPr lang="tr-TR" sz="2000" baseline="30000"/>
              <a:t>4</a:t>
            </a:r>
            <a:r>
              <a:rPr lang="tr-TR" sz="2000"/>
              <a:t>)= - 24’tür.</a:t>
            </a:r>
          </a:p>
          <a:p>
            <a:pPr marL="0" indent="0" algn="just">
              <a:lnSpc>
                <a:spcPct val="90000"/>
              </a:lnSpc>
              <a:buFontTx/>
              <a:buNone/>
            </a:pPr>
            <a:endParaRPr lang="tr-TR" sz="2000"/>
          </a:p>
          <a:p>
            <a:pPr marL="0" indent="0" algn="just">
              <a:lnSpc>
                <a:spcPct val="90000"/>
              </a:lnSpc>
              <a:buFontTx/>
              <a:buNone/>
            </a:pPr>
            <a:r>
              <a:rPr lang="tr-TR" sz="2000" b="1"/>
              <a:t>1’e tümleyen formundaki</a:t>
            </a:r>
            <a:r>
              <a:rPr lang="tr-TR" sz="2000"/>
              <a:t> pozitif sayıların onluk sistemdeki karşılığı, ikilik sistemdeki sayının sahip olduğu 1’lerin ağırlık değerlerinin toplanmasıyla elde edilir. Negatif sayılarda ise işaret bitinin negatif ağırlığı ile diğer bitlerin ağırlıkları toplamına 1 ilave edilir.</a:t>
            </a:r>
          </a:p>
          <a:p>
            <a:pPr marL="0" indent="0">
              <a:lnSpc>
                <a:spcPct val="90000"/>
              </a:lnSpc>
              <a:buFontTx/>
              <a:buNone/>
            </a:pPr>
            <a:endParaRPr lang="tr-TR" sz="1000" b="1"/>
          </a:p>
          <a:p>
            <a:pPr marL="0" indent="0">
              <a:lnSpc>
                <a:spcPct val="90000"/>
              </a:lnSpc>
              <a:buFontTx/>
              <a:buNone/>
            </a:pPr>
            <a:r>
              <a:rPr lang="tr-TR" sz="2200" b="1"/>
              <a:t>Örnek: </a:t>
            </a:r>
            <a:r>
              <a:rPr lang="tr-TR" sz="2200"/>
              <a:t>00011000</a:t>
            </a:r>
            <a:r>
              <a:rPr lang="tr-TR" sz="2200" baseline="-25000"/>
              <a:t>2</a:t>
            </a:r>
            <a:r>
              <a:rPr lang="tr-TR" sz="2200"/>
              <a:t> sayısı işaret biti 0 olduğundan pozitif bir sayıdır. Değeri 2</a:t>
            </a:r>
            <a:r>
              <a:rPr lang="tr-TR" sz="2200" baseline="30000"/>
              <a:t>4</a:t>
            </a:r>
            <a:r>
              <a:rPr lang="tr-TR" sz="2200"/>
              <a:t>+2</a:t>
            </a:r>
            <a:r>
              <a:rPr lang="tr-TR" sz="2200" baseline="30000"/>
              <a:t>3</a:t>
            </a:r>
            <a:r>
              <a:rPr lang="tr-TR" sz="2200"/>
              <a:t>=24’tür.</a:t>
            </a:r>
          </a:p>
          <a:p>
            <a:pPr marL="0" indent="0">
              <a:lnSpc>
                <a:spcPct val="90000"/>
              </a:lnSpc>
              <a:buFontTx/>
              <a:buNone/>
            </a:pPr>
            <a:endParaRPr lang="tr-TR" sz="1000"/>
          </a:p>
          <a:p>
            <a:pPr marL="0" indent="0">
              <a:lnSpc>
                <a:spcPct val="90000"/>
              </a:lnSpc>
              <a:buFontTx/>
              <a:buNone/>
            </a:pPr>
            <a:r>
              <a:rPr lang="tr-TR" sz="2200"/>
              <a:t>11100111</a:t>
            </a:r>
            <a:r>
              <a:rPr lang="tr-TR" sz="2200" baseline="-25000"/>
              <a:t>2</a:t>
            </a:r>
            <a:r>
              <a:rPr lang="tr-TR" sz="2200"/>
              <a:t> sayısı ise işaret biti 1 olduğundan negatif bir sayıdır. Bu sayı 1’e tümleyen gösterimi olduğundan onluk sistemdeki karşılığı, </a:t>
            </a:r>
          </a:p>
          <a:p>
            <a:pPr marL="0" indent="0">
              <a:lnSpc>
                <a:spcPct val="90000"/>
              </a:lnSpc>
              <a:buFontTx/>
              <a:buNone/>
            </a:pPr>
            <a:r>
              <a:rPr lang="tr-TR" sz="2200"/>
              <a:t> -2</a:t>
            </a:r>
            <a:r>
              <a:rPr lang="tr-TR" sz="2200" baseline="30000"/>
              <a:t>7</a:t>
            </a:r>
            <a:r>
              <a:rPr lang="tr-TR" sz="2200"/>
              <a:t>+2</a:t>
            </a:r>
            <a:r>
              <a:rPr lang="tr-TR" sz="2200" baseline="30000"/>
              <a:t>6</a:t>
            </a:r>
            <a:r>
              <a:rPr lang="tr-TR" sz="2200"/>
              <a:t>+2</a:t>
            </a:r>
            <a:r>
              <a:rPr lang="tr-TR" sz="2200" baseline="30000"/>
              <a:t>5</a:t>
            </a:r>
            <a:r>
              <a:rPr lang="tr-TR" sz="2200"/>
              <a:t>+2</a:t>
            </a:r>
            <a:r>
              <a:rPr lang="tr-TR" sz="2200" baseline="30000"/>
              <a:t>2</a:t>
            </a:r>
            <a:r>
              <a:rPr lang="tr-TR" sz="2200"/>
              <a:t>+2</a:t>
            </a:r>
            <a:r>
              <a:rPr lang="tr-TR" sz="2200" baseline="30000"/>
              <a:t>1</a:t>
            </a:r>
            <a:r>
              <a:rPr lang="tr-TR" sz="2200"/>
              <a:t>+2</a:t>
            </a:r>
            <a:r>
              <a:rPr lang="tr-TR" sz="2200" baseline="30000"/>
              <a:t>0</a:t>
            </a:r>
            <a:r>
              <a:rPr lang="tr-TR" sz="2200"/>
              <a:t> + 1 = -24’tür.</a:t>
            </a:r>
          </a:p>
          <a:p>
            <a:pPr marL="0" indent="0" algn="just">
              <a:lnSpc>
                <a:spcPct val="90000"/>
              </a:lnSpc>
              <a:buFontTx/>
              <a:buNone/>
            </a:pPr>
            <a:endParaRPr lang="tr-TR" sz="2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42370" name="Rectangle 2"/>
          <p:cNvSpPr>
            <a:spLocks noGrp="1" noChangeArrowheads="1"/>
          </p:cNvSpPr>
          <p:nvPr>
            <p:ph type="title"/>
          </p:nvPr>
        </p:nvSpPr>
        <p:spPr/>
        <p:txBody>
          <a:bodyPr/>
          <a:lstStyle/>
          <a:p>
            <a:r>
              <a:rPr lang="tr-TR" sz="2400" b="1" dirty="0"/>
              <a:t>İşaretli </a:t>
            </a:r>
            <a:r>
              <a:rPr lang="tr-TR" sz="2400" b="1" dirty="0" smtClean="0"/>
              <a:t>Sayıların Onluk Sistemdeki Karşılığı</a:t>
            </a:r>
            <a:endParaRPr lang="tr-TR" sz="2400" b="1" dirty="0"/>
          </a:p>
        </p:txBody>
      </p:sp>
      <p:sp>
        <p:nvSpPr>
          <p:cNvPr id="442371" name="Rectangle 3"/>
          <p:cNvSpPr>
            <a:spLocks noGrp="1" noChangeArrowheads="1"/>
          </p:cNvSpPr>
          <p:nvPr>
            <p:ph type="body" idx="1"/>
          </p:nvPr>
        </p:nvSpPr>
        <p:spPr>
          <a:xfrm>
            <a:off x="346075" y="969963"/>
            <a:ext cx="8375650" cy="5078412"/>
          </a:xfrm>
        </p:spPr>
        <p:txBody>
          <a:bodyPr/>
          <a:lstStyle/>
          <a:p>
            <a:pPr marL="0" indent="0" algn="just">
              <a:lnSpc>
                <a:spcPct val="80000"/>
              </a:lnSpc>
              <a:buFontTx/>
              <a:buNone/>
            </a:pPr>
            <a:r>
              <a:rPr lang="tr-TR" sz="2400" b="1"/>
              <a:t>2’ye tümleyen formundaki</a:t>
            </a:r>
            <a:r>
              <a:rPr lang="tr-TR" sz="2400"/>
              <a:t> pozitif ve negatif sayıların onluk sistemdeki karşılığı, işaret bitinin negatif ağırlık değeriyle diğer bitlerin ağırlık değerlerinin toplanması neticesinde elde edilir. N bitlik işaretli 2’ye tümleyen formuyla -2</a:t>
            </a:r>
            <a:r>
              <a:rPr lang="tr-TR" sz="2400" baseline="30000"/>
              <a:t>N-1</a:t>
            </a:r>
            <a:r>
              <a:rPr lang="tr-TR" sz="2400"/>
              <a:t> ile (2</a:t>
            </a:r>
            <a:r>
              <a:rPr lang="tr-TR" sz="2400" baseline="30000"/>
              <a:t>N-1</a:t>
            </a:r>
            <a:r>
              <a:rPr lang="tr-TR" sz="2400"/>
              <a:t> -1)  arasındaki sayılar gösterilebilir. </a:t>
            </a:r>
            <a:endParaRPr lang="tr-TR" sz="2400" b="1"/>
          </a:p>
          <a:p>
            <a:pPr marL="0" indent="0" algn="just">
              <a:lnSpc>
                <a:spcPct val="80000"/>
              </a:lnSpc>
              <a:buFontTx/>
              <a:buNone/>
            </a:pPr>
            <a:endParaRPr lang="tr-TR" sz="1000" b="1"/>
          </a:p>
          <a:p>
            <a:pPr marL="0" indent="0" algn="just">
              <a:lnSpc>
                <a:spcPct val="80000"/>
              </a:lnSpc>
              <a:buFontTx/>
              <a:buNone/>
            </a:pPr>
            <a:r>
              <a:rPr lang="tr-TR" sz="2400" b="1"/>
              <a:t>Örnek: </a:t>
            </a:r>
            <a:r>
              <a:rPr lang="tr-TR" sz="2400"/>
              <a:t>2’ye tümleyen formundaki</a:t>
            </a:r>
            <a:r>
              <a:rPr lang="tr-TR" sz="2400" b="1"/>
              <a:t> </a:t>
            </a:r>
            <a:r>
              <a:rPr lang="tr-TR" sz="2400"/>
              <a:t>01000101</a:t>
            </a:r>
            <a:r>
              <a:rPr lang="tr-TR" sz="2400" baseline="-25000"/>
              <a:t>2</a:t>
            </a:r>
            <a:r>
              <a:rPr lang="tr-TR" sz="2400" b="1"/>
              <a:t> </a:t>
            </a:r>
            <a:r>
              <a:rPr lang="tr-TR" sz="2400"/>
              <a:t>sayısının onluk sistemdeki karşılığı, </a:t>
            </a:r>
            <a:r>
              <a:rPr lang="tr-TR" sz="2400" b="1"/>
              <a:t> </a:t>
            </a:r>
            <a:r>
              <a:rPr lang="tr-TR" sz="2400"/>
              <a:t>2</a:t>
            </a:r>
            <a:r>
              <a:rPr lang="tr-TR" sz="2400" baseline="30000"/>
              <a:t>6</a:t>
            </a:r>
            <a:r>
              <a:rPr lang="tr-TR" sz="2400"/>
              <a:t>+2</a:t>
            </a:r>
            <a:r>
              <a:rPr lang="tr-TR" sz="2400" baseline="30000"/>
              <a:t>2</a:t>
            </a:r>
            <a:r>
              <a:rPr lang="tr-TR" sz="2400"/>
              <a:t>+2</a:t>
            </a:r>
            <a:r>
              <a:rPr lang="tr-TR" sz="2400" baseline="30000"/>
              <a:t>0</a:t>
            </a:r>
            <a:r>
              <a:rPr lang="tr-TR" sz="2400"/>
              <a:t>=69 ’tur. </a:t>
            </a:r>
          </a:p>
          <a:p>
            <a:pPr marL="0" indent="0" algn="just">
              <a:lnSpc>
                <a:spcPct val="80000"/>
              </a:lnSpc>
              <a:buFontTx/>
              <a:buNone/>
            </a:pPr>
            <a:endParaRPr lang="tr-TR" sz="1200"/>
          </a:p>
          <a:p>
            <a:pPr marL="0" indent="0" algn="just">
              <a:lnSpc>
                <a:spcPct val="80000"/>
              </a:lnSpc>
              <a:buFontTx/>
              <a:buNone/>
            </a:pPr>
            <a:r>
              <a:rPr lang="tr-TR" sz="2400"/>
              <a:t>10111011</a:t>
            </a:r>
            <a:r>
              <a:rPr lang="tr-TR" sz="2400" baseline="-25000"/>
              <a:t>2</a:t>
            </a:r>
            <a:r>
              <a:rPr lang="tr-TR" sz="2400"/>
              <a:t> sayısının karşılığı ise  -2</a:t>
            </a:r>
            <a:r>
              <a:rPr lang="tr-TR" sz="2400" baseline="30000"/>
              <a:t>7</a:t>
            </a:r>
            <a:r>
              <a:rPr lang="tr-TR" sz="2400"/>
              <a:t>+2</a:t>
            </a:r>
            <a:r>
              <a:rPr lang="tr-TR" sz="2400" baseline="30000"/>
              <a:t>5</a:t>
            </a:r>
            <a:r>
              <a:rPr lang="tr-TR" sz="2400"/>
              <a:t>+2</a:t>
            </a:r>
            <a:r>
              <a:rPr lang="tr-TR" sz="2400" baseline="30000"/>
              <a:t>4</a:t>
            </a:r>
            <a:r>
              <a:rPr lang="tr-TR" sz="2400"/>
              <a:t>+2</a:t>
            </a:r>
            <a:r>
              <a:rPr lang="tr-TR" sz="2400" baseline="30000"/>
              <a:t>3</a:t>
            </a:r>
            <a:r>
              <a:rPr lang="tr-TR" sz="2400"/>
              <a:t>+2</a:t>
            </a:r>
            <a:r>
              <a:rPr lang="tr-TR" sz="2400" baseline="30000"/>
              <a:t>1</a:t>
            </a:r>
            <a:r>
              <a:rPr lang="tr-TR" sz="2400"/>
              <a:t>+2</a:t>
            </a:r>
            <a:r>
              <a:rPr lang="tr-TR" sz="2400" baseline="30000"/>
              <a:t>0</a:t>
            </a:r>
            <a:r>
              <a:rPr lang="tr-TR" sz="2400"/>
              <a:t> = -69’tur.</a:t>
            </a:r>
          </a:p>
          <a:p>
            <a:pPr marL="0" indent="0" algn="just">
              <a:lnSpc>
                <a:spcPct val="80000"/>
              </a:lnSpc>
              <a:buFontTx/>
              <a:buNone/>
            </a:pPr>
            <a:endParaRPr lang="tr-TR" sz="2400"/>
          </a:p>
          <a:p>
            <a:pPr marL="0" indent="0" algn="just">
              <a:lnSpc>
                <a:spcPct val="80000"/>
              </a:lnSpc>
              <a:buFontTx/>
              <a:buNone/>
            </a:pPr>
            <a:r>
              <a:rPr lang="tr-TR" sz="2400"/>
              <a:t>2’ye tümleyen gösteriminin diğer gösterim şekillerine nazaran tercih edilmesinin sebebi hem pozitif hem de negatif sayılar için aynı prosedürün takip edilmesindendir. Oysa 1’e tümleyen gösteriminde farklı prosedürler işletilir ve sıfır sayısının iki gösterimi (00000000</a:t>
            </a:r>
            <a:r>
              <a:rPr lang="tr-TR" sz="2400" baseline="-25000"/>
              <a:t>2</a:t>
            </a:r>
            <a:r>
              <a:rPr lang="tr-TR" sz="2400"/>
              <a:t> ve 11111111</a:t>
            </a:r>
            <a:r>
              <a:rPr lang="tr-TR" sz="2400" baseline="-25000"/>
              <a:t>2</a:t>
            </a:r>
            <a:r>
              <a:rPr lang="tr-TR" sz="2400"/>
              <a:t>) vardır.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 Altbilgi Yer Tutucusu"/>
          <p:cNvSpPr>
            <a:spLocks noGrp="1"/>
          </p:cNvSpPr>
          <p:nvPr>
            <p:ph type="ftr" sz="quarter" idx="10"/>
          </p:nvPr>
        </p:nvSpPr>
        <p:spPr/>
        <p:txBody>
          <a:bodyPr/>
          <a:lstStyle/>
          <a:p>
            <a:r>
              <a:rPr lang="tr-TR"/>
              <a:t>Mantık Devreleri </a:t>
            </a:r>
            <a:endParaRPr lang="en-US"/>
          </a:p>
        </p:txBody>
      </p:sp>
      <p:sp>
        <p:nvSpPr>
          <p:cNvPr id="411650" name="Rectangle 2"/>
          <p:cNvSpPr>
            <a:spLocks noGrp="1" noChangeArrowheads="1"/>
          </p:cNvSpPr>
          <p:nvPr>
            <p:ph type="title"/>
          </p:nvPr>
        </p:nvSpPr>
        <p:spPr>
          <a:xfrm>
            <a:off x="539750" y="76200"/>
            <a:ext cx="8151813" cy="790575"/>
          </a:xfrm>
        </p:spPr>
        <p:txBody>
          <a:bodyPr/>
          <a:lstStyle/>
          <a:p>
            <a:r>
              <a:rPr lang="tr-TR" sz="2400" b="1"/>
              <a:t>ANALOG-SAYISAL BÜYÜKLÜK VE SAYI SİSTEMLERİ</a:t>
            </a:r>
            <a:r>
              <a:rPr lang="tr-TR"/>
              <a:t> </a:t>
            </a:r>
          </a:p>
        </p:txBody>
      </p:sp>
      <p:sp>
        <p:nvSpPr>
          <p:cNvPr id="411651" name="Rectangle 3"/>
          <p:cNvSpPr>
            <a:spLocks noGrp="1" noChangeArrowheads="1"/>
          </p:cNvSpPr>
          <p:nvPr>
            <p:ph type="body" idx="1"/>
          </p:nvPr>
        </p:nvSpPr>
        <p:spPr>
          <a:xfrm>
            <a:off x="317500" y="927100"/>
            <a:ext cx="8375650" cy="5078413"/>
          </a:xfrm>
        </p:spPr>
        <p:txBody>
          <a:bodyPr/>
          <a:lstStyle/>
          <a:p>
            <a:pPr marL="0" indent="0" algn="just">
              <a:lnSpc>
                <a:spcPct val="90000"/>
              </a:lnSpc>
              <a:buFontTx/>
              <a:buNone/>
            </a:pPr>
            <a:r>
              <a:rPr lang="tr-TR" sz="2200" b="1" dirty="0" err="1"/>
              <a:t>Analog</a:t>
            </a:r>
            <a:r>
              <a:rPr lang="tr-TR" sz="2200" b="1" dirty="0"/>
              <a:t> ve Sayısal Büyüklük Kavramı</a:t>
            </a:r>
            <a:r>
              <a:rPr lang="tr-TR" sz="2200" dirty="0"/>
              <a:t> :</a:t>
            </a:r>
          </a:p>
          <a:p>
            <a:pPr marL="0" indent="0" algn="just">
              <a:lnSpc>
                <a:spcPct val="90000"/>
              </a:lnSpc>
              <a:buFontTx/>
              <a:buNone/>
            </a:pPr>
            <a:r>
              <a:rPr lang="tr-TR" sz="2200" dirty="0"/>
              <a:t>Elektronik devreler </a:t>
            </a:r>
            <a:r>
              <a:rPr lang="tr-TR" sz="2200" dirty="0" err="1"/>
              <a:t>analog</a:t>
            </a:r>
            <a:r>
              <a:rPr lang="tr-TR" sz="2200" dirty="0"/>
              <a:t> ve sayısal olmak üzere iki kategoride incelenir. </a:t>
            </a:r>
            <a:r>
              <a:rPr lang="tr-TR" sz="2200" dirty="0" err="1"/>
              <a:t>Analog</a:t>
            </a:r>
            <a:r>
              <a:rPr lang="tr-TR" sz="2200" dirty="0"/>
              <a:t> elektronik büyüklüklerin sürekli değerlerini, sayısal elektronik ise kesikli veya ayrık değerlerini kullanır. </a:t>
            </a:r>
          </a:p>
          <a:p>
            <a:pPr marL="0" indent="0" algn="just">
              <a:lnSpc>
                <a:spcPct val="90000"/>
              </a:lnSpc>
              <a:buFontTx/>
              <a:buNone/>
            </a:pPr>
            <a:endParaRPr lang="tr-TR" sz="22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200" dirty="0"/>
          </a:p>
          <a:p>
            <a:pPr marL="0" indent="0" algn="just">
              <a:lnSpc>
                <a:spcPct val="90000"/>
              </a:lnSpc>
              <a:buFontTx/>
              <a:buNone/>
            </a:pPr>
            <a:r>
              <a:rPr lang="tr-TR" sz="2200" dirty="0"/>
              <a:t>Sayısal gösterim şeklinin, </a:t>
            </a:r>
            <a:r>
              <a:rPr lang="tr-TR" sz="2200" dirty="0" err="1"/>
              <a:t>analog</a:t>
            </a:r>
            <a:r>
              <a:rPr lang="tr-TR" sz="2200" dirty="0"/>
              <a:t> gösterime göre bilginin işlenebilirliği, yorumlanması, saklanması ve daha güvenilir olarak taşınması bakımından avantajları vardır. </a:t>
            </a:r>
          </a:p>
        </p:txBody>
      </p:sp>
      <p:grpSp>
        <p:nvGrpSpPr>
          <p:cNvPr id="411652" name="Group 4"/>
          <p:cNvGrpSpPr>
            <a:grpSpLocks/>
          </p:cNvGrpSpPr>
          <p:nvPr/>
        </p:nvGrpSpPr>
        <p:grpSpPr bwMode="auto">
          <a:xfrm>
            <a:off x="4443413" y="2593975"/>
            <a:ext cx="3578225" cy="2332038"/>
            <a:chOff x="1462" y="3997"/>
            <a:chExt cx="4350" cy="2655"/>
          </a:xfrm>
        </p:grpSpPr>
        <p:sp>
          <p:nvSpPr>
            <p:cNvPr id="411653" name="Line 5"/>
            <p:cNvSpPr>
              <a:spLocks noChangeShapeType="1"/>
            </p:cNvSpPr>
            <p:nvPr/>
          </p:nvSpPr>
          <p:spPr bwMode="auto">
            <a:xfrm flipV="1">
              <a:off x="1957" y="4297"/>
              <a:ext cx="0" cy="1980"/>
            </a:xfrm>
            <a:prstGeom prst="line">
              <a:avLst/>
            </a:prstGeom>
            <a:noFill/>
            <a:ln w="9525">
              <a:solidFill>
                <a:srgbClr val="000000"/>
              </a:solidFill>
              <a:round/>
              <a:headEnd/>
              <a:tailEnd type="triangle" w="med" len="med"/>
            </a:ln>
          </p:spPr>
          <p:txBody>
            <a:bodyPr/>
            <a:lstStyle/>
            <a:p>
              <a:endParaRPr lang="tr-TR"/>
            </a:p>
          </p:txBody>
        </p:sp>
        <p:sp>
          <p:nvSpPr>
            <p:cNvPr id="411654" name="Line 6"/>
            <p:cNvSpPr>
              <a:spLocks noChangeShapeType="1"/>
            </p:cNvSpPr>
            <p:nvPr/>
          </p:nvSpPr>
          <p:spPr bwMode="auto">
            <a:xfrm>
              <a:off x="1957" y="6277"/>
              <a:ext cx="3420" cy="0"/>
            </a:xfrm>
            <a:prstGeom prst="line">
              <a:avLst/>
            </a:prstGeom>
            <a:noFill/>
            <a:ln w="9525">
              <a:solidFill>
                <a:srgbClr val="000000"/>
              </a:solidFill>
              <a:round/>
              <a:headEnd/>
              <a:tailEnd type="triangle" w="med" len="med"/>
            </a:ln>
          </p:spPr>
          <p:txBody>
            <a:bodyPr/>
            <a:lstStyle/>
            <a:p>
              <a:endParaRPr lang="tr-TR"/>
            </a:p>
          </p:txBody>
        </p:sp>
        <p:pic>
          <p:nvPicPr>
            <p:cNvPr id="411655" name="Picture 7"/>
            <p:cNvPicPr>
              <a:picLocks noChangeAspect="1" noChangeArrowheads="1"/>
            </p:cNvPicPr>
            <p:nvPr/>
          </p:nvPicPr>
          <p:blipFill>
            <a:blip r:embed="rId2" cstate="print"/>
            <a:srcRect/>
            <a:stretch>
              <a:fillRect/>
            </a:stretch>
          </p:blipFill>
          <p:spPr bwMode="auto">
            <a:xfrm>
              <a:off x="1972" y="4747"/>
              <a:ext cx="3015" cy="1335"/>
            </a:xfrm>
            <a:prstGeom prst="rect">
              <a:avLst/>
            </a:prstGeom>
            <a:noFill/>
            <a:ln w="9525">
              <a:noFill/>
              <a:miter lim="800000"/>
              <a:headEnd/>
              <a:tailEnd/>
            </a:ln>
          </p:spPr>
        </p:pic>
        <p:sp>
          <p:nvSpPr>
            <p:cNvPr id="411656" name="Line 8"/>
            <p:cNvSpPr>
              <a:spLocks noChangeShapeType="1"/>
            </p:cNvSpPr>
            <p:nvPr/>
          </p:nvSpPr>
          <p:spPr bwMode="auto">
            <a:xfrm>
              <a:off x="2167" y="5917"/>
              <a:ext cx="0" cy="360"/>
            </a:xfrm>
            <a:prstGeom prst="line">
              <a:avLst/>
            </a:prstGeom>
            <a:noFill/>
            <a:ln w="9525">
              <a:solidFill>
                <a:srgbClr val="000000"/>
              </a:solidFill>
              <a:prstDash val="dash"/>
              <a:round/>
              <a:headEnd/>
              <a:tailEnd/>
            </a:ln>
          </p:spPr>
          <p:txBody>
            <a:bodyPr/>
            <a:lstStyle/>
            <a:p>
              <a:endParaRPr lang="tr-TR"/>
            </a:p>
          </p:txBody>
        </p:sp>
        <p:sp>
          <p:nvSpPr>
            <p:cNvPr id="411657" name="Line 9"/>
            <p:cNvSpPr>
              <a:spLocks noChangeShapeType="1"/>
            </p:cNvSpPr>
            <p:nvPr/>
          </p:nvSpPr>
          <p:spPr bwMode="auto">
            <a:xfrm>
              <a:off x="2407" y="5557"/>
              <a:ext cx="0" cy="720"/>
            </a:xfrm>
            <a:prstGeom prst="line">
              <a:avLst/>
            </a:prstGeom>
            <a:noFill/>
            <a:ln w="9525">
              <a:solidFill>
                <a:srgbClr val="000000"/>
              </a:solidFill>
              <a:prstDash val="dash"/>
              <a:round/>
              <a:headEnd/>
              <a:tailEnd/>
            </a:ln>
          </p:spPr>
          <p:txBody>
            <a:bodyPr/>
            <a:lstStyle/>
            <a:p>
              <a:endParaRPr lang="tr-TR"/>
            </a:p>
          </p:txBody>
        </p:sp>
        <p:sp>
          <p:nvSpPr>
            <p:cNvPr id="411658" name="Line 10"/>
            <p:cNvSpPr>
              <a:spLocks noChangeShapeType="1"/>
            </p:cNvSpPr>
            <p:nvPr/>
          </p:nvSpPr>
          <p:spPr bwMode="auto">
            <a:xfrm>
              <a:off x="2662" y="5197"/>
              <a:ext cx="0" cy="1080"/>
            </a:xfrm>
            <a:prstGeom prst="line">
              <a:avLst/>
            </a:prstGeom>
            <a:noFill/>
            <a:ln w="9525">
              <a:solidFill>
                <a:srgbClr val="000000"/>
              </a:solidFill>
              <a:prstDash val="dash"/>
              <a:round/>
              <a:headEnd/>
              <a:tailEnd/>
            </a:ln>
          </p:spPr>
          <p:txBody>
            <a:bodyPr/>
            <a:lstStyle/>
            <a:p>
              <a:endParaRPr lang="tr-TR"/>
            </a:p>
          </p:txBody>
        </p:sp>
        <p:sp>
          <p:nvSpPr>
            <p:cNvPr id="411659" name="Line 11"/>
            <p:cNvSpPr>
              <a:spLocks noChangeShapeType="1"/>
            </p:cNvSpPr>
            <p:nvPr/>
          </p:nvSpPr>
          <p:spPr bwMode="auto">
            <a:xfrm>
              <a:off x="2902" y="5017"/>
              <a:ext cx="0" cy="1260"/>
            </a:xfrm>
            <a:prstGeom prst="line">
              <a:avLst/>
            </a:prstGeom>
            <a:noFill/>
            <a:ln w="9525">
              <a:solidFill>
                <a:srgbClr val="000000"/>
              </a:solidFill>
              <a:prstDash val="dash"/>
              <a:round/>
              <a:headEnd/>
              <a:tailEnd/>
            </a:ln>
          </p:spPr>
          <p:txBody>
            <a:bodyPr/>
            <a:lstStyle/>
            <a:p>
              <a:endParaRPr lang="tr-TR"/>
            </a:p>
          </p:txBody>
        </p:sp>
        <p:sp>
          <p:nvSpPr>
            <p:cNvPr id="411660" name="Line 12"/>
            <p:cNvSpPr>
              <a:spLocks noChangeShapeType="1"/>
            </p:cNvSpPr>
            <p:nvPr/>
          </p:nvSpPr>
          <p:spPr bwMode="auto">
            <a:xfrm>
              <a:off x="3142" y="5017"/>
              <a:ext cx="0" cy="1260"/>
            </a:xfrm>
            <a:prstGeom prst="line">
              <a:avLst/>
            </a:prstGeom>
            <a:noFill/>
            <a:ln w="9525">
              <a:solidFill>
                <a:srgbClr val="000000"/>
              </a:solidFill>
              <a:prstDash val="dash"/>
              <a:round/>
              <a:headEnd/>
              <a:tailEnd/>
            </a:ln>
          </p:spPr>
          <p:txBody>
            <a:bodyPr/>
            <a:lstStyle/>
            <a:p>
              <a:endParaRPr lang="tr-TR"/>
            </a:p>
          </p:txBody>
        </p:sp>
        <p:sp>
          <p:nvSpPr>
            <p:cNvPr id="411661" name="Line 13"/>
            <p:cNvSpPr>
              <a:spLocks noChangeShapeType="1"/>
            </p:cNvSpPr>
            <p:nvPr/>
          </p:nvSpPr>
          <p:spPr bwMode="auto">
            <a:xfrm>
              <a:off x="3397" y="5197"/>
              <a:ext cx="0" cy="1080"/>
            </a:xfrm>
            <a:prstGeom prst="line">
              <a:avLst/>
            </a:prstGeom>
            <a:noFill/>
            <a:ln w="9525">
              <a:solidFill>
                <a:srgbClr val="000000"/>
              </a:solidFill>
              <a:prstDash val="dash"/>
              <a:round/>
              <a:headEnd/>
              <a:tailEnd/>
            </a:ln>
          </p:spPr>
          <p:txBody>
            <a:bodyPr/>
            <a:lstStyle/>
            <a:p>
              <a:endParaRPr lang="tr-TR"/>
            </a:p>
          </p:txBody>
        </p:sp>
        <p:sp>
          <p:nvSpPr>
            <p:cNvPr id="411662" name="Line 14"/>
            <p:cNvSpPr>
              <a:spLocks noChangeShapeType="1"/>
            </p:cNvSpPr>
            <p:nvPr/>
          </p:nvSpPr>
          <p:spPr bwMode="auto">
            <a:xfrm>
              <a:off x="3640" y="5377"/>
              <a:ext cx="0" cy="900"/>
            </a:xfrm>
            <a:prstGeom prst="line">
              <a:avLst/>
            </a:prstGeom>
            <a:noFill/>
            <a:ln w="9525">
              <a:solidFill>
                <a:srgbClr val="000000"/>
              </a:solidFill>
              <a:prstDash val="dash"/>
              <a:round/>
              <a:headEnd/>
              <a:tailEnd/>
            </a:ln>
          </p:spPr>
          <p:txBody>
            <a:bodyPr/>
            <a:lstStyle/>
            <a:p>
              <a:endParaRPr lang="tr-TR"/>
            </a:p>
          </p:txBody>
        </p:sp>
        <p:sp>
          <p:nvSpPr>
            <p:cNvPr id="411663" name="Line 15"/>
            <p:cNvSpPr>
              <a:spLocks noChangeShapeType="1"/>
            </p:cNvSpPr>
            <p:nvPr/>
          </p:nvSpPr>
          <p:spPr bwMode="auto">
            <a:xfrm>
              <a:off x="3877" y="5557"/>
              <a:ext cx="0" cy="720"/>
            </a:xfrm>
            <a:prstGeom prst="line">
              <a:avLst/>
            </a:prstGeom>
            <a:noFill/>
            <a:ln w="9525">
              <a:solidFill>
                <a:srgbClr val="000000"/>
              </a:solidFill>
              <a:prstDash val="dash"/>
              <a:round/>
              <a:headEnd/>
              <a:tailEnd/>
            </a:ln>
          </p:spPr>
          <p:txBody>
            <a:bodyPr/>
            <a:lstStyle/>
            <a:p>
              <a:endParaRPr lang="tr-TR"/>
            </a:p>
          </p:txBody>
        </p:sp>
        <p:sp>
          <p:nvSpPr>
            <p:cNvPr id="411664" name="Line 16"/>
            <p:cNvSpPr>
              <a:spLocks noChangeShapeType="1"/>
            </p:cNvSpPr>
            <p:nvPr/>
          </p:nvSpPr>
          <p:spPr bwMode="auto">
            <a:xfrm>
              <a:off x="4117" y="5557"/>
              <a:ext cx="0" cy="720"/>
            </a:xfrm>
            <a:prstGeom prst="line">
              <a:avLst/>
            </a:prstGeom>
            <a:noFill/>
            <a:ln w="9525">
              <a:solidFill>
                <a:srgbClr val="000000"/>
              </a:solidFill>
              <a:prstDash val="dash"/>
              <a:round/>
              <a:headEnd/>
              <a:tailEnd/>
            </a:ln>
          </p:spPr>
          <p:txBody>
            <a:bodyPr/>
            <a:lstStyle/>
            <a:p>
              <a:endParaRPr lang="tr-TR"/>
            </a:p>
          </p:txBody>
        </p:sp>
        <p:sp>
          <p:nvSpPr>
            <p:cNvPr id="411665" name="Line 17"/>
            <p:cNvSpPr>
              <a:spLocks noChangeShapeType="1"/>
            </p:cNvSpPr>
            <p:nvPr/>
          </p:nvSpPr>
          <p:spPr bwMode="auto">
            <a:xfrm>
              <a:off x="4372" y="5740"/>
              <a:ext cx="0" cy="540"/>
            </a:xfrm>
            <a:prstGeom prst="line">
              <a:avLst/>
            </a:prstGeom>
            <a:noFill/>
            <a:ln w="9525">
              <a:solidFill>
                <a:srgbClr val="000000"/>
              </a:solidFill>
              <a:prstDash val="dash"/>
              <a:round/>
              <a:headEnd/>
              <a:tailEnd/>
            </a:ln>
          </p:spPr>
          <p:txBody>
            <a:bodyPr/>
            <a:lstStyle/>
            <a:p>
              <a:endParaRPr lang="tr-TR"/>
            </a:p>
          </p:txBody>
        </p:sp>
        <p:sp>
          <p:nvSpPr>
            <p:cNvPr id="411666" name="Line 18"/>
            <p:cNvSpPr>
              <a:spLocks noChangeShapeType="1"/>
            </p:cNvSpPr>
            <p:nvPr/>
          </p:nvSpPr>
          <p:spPr bwMode="auto">
            <a:xfrm>
              <a:off x="4627" y="5740"/>
              <a:ext cx="0" cy="540"/>
            </a:xfrm>
            <a:prstGeom prst="line">
              <a:avLst/>
            </a:prstGeom>
            <a:noFill/>
            <a:ln w="9525">
              <a:solidFill>
                <a:srgbClr val="000000"/>
              </a:solidFill>
              <a:prstDash val="dash"/>
              <a:round/>
              <a:headEnd/>
              <a:tailEnd/>
            </a:ln>
          </p:spPr>
          <p:txBody>
            <a:bodyPr/>
            <a:lstStyle/>
            <a:p>
              <a:endParaRPr lang="tr-TR"/>
            </a:p>
          </p:txBody>
        </p:sp>
        <p:sp>
          <p:nvSpPr>
            <p:cNvPr id="411667" name="Line 19"/>
            <p:cNvSpPr>
              <a:spLocks noChangeShapeType="1"/>
            </p:cNvSpPr>
            <p:nvPr/>
          </p:nvSpPr>
          <p:spPr bwMode="auto">
            <a:xfrm>
              <a:off x="4864" y="5740"/>
              <a:ext cx="0" cy="540"/>
            </a:xfrm>
            <a:prstGeom prst="line">
              <a:avLst/>
            </a:prstGeom>
            <a:noFill/>
            <a:ln w="9525">
              <a:solidFill>
                <a:srgbClr val="000000"/>
              </a:solidFill>
              <a:prstDash val="dash"/>
              <a:round/>
              <a:headEnd/>
              <a:tailEnd/>
            </a:ln>
          </p:spPr>
          <p:txBody>
            <a:bodyPr/>
            <a:lstStyle/>
            <a:p>
              <a:endParaRPr lang="tr-TR"/>
            </a:p>
          </p:txBody>
        </p:sp>
        <p:sp>
          <p:nvSpPr>
            <p:cNvPr id="411668" name="Oval 20"/>
            <p:cNvSpPr>
              <a:spLocks noChangeArrowheads="1"/>
            </p:cNvSpPr>
            <p:nvPr/>
          </p:nvSpPr>
          <p:spPr bwMode="auto">
            <a:xfrm>
              <a:off x="2137" y="5827"/>
              <a:ext cx="68" cy="85"/>
            </a:xfrm>
            <a:prstGeom prst="ellipse">
              <a:avLst/>
            </a:prstGeom>
            <a:solidFill>
              <a:srgbClr val="000000"/>
            </a:solidFill>
            <a:ln w="9525">
              <a:solidFill>
                <a:srgbClr val="000000"/>
              </a:solidFill>
              <a:round/>
              <a:headEnd/>
              <a:tailEnd/>
            </a:ln>
          </p:spPr>
          <p:txBody>
            <a:bodyPr/>
            <a:lstStyle/>
            <a:p>
              <a:endParaRPr lang="tr-TR"/>
            </a:p>
          </p:txBody>
        </p:sp>
        <p:sp>
          <p:nvSpPr>
            <p:cNvPr id="411669" name="Oval 21"/>
            <p:cNvSpPr>
              <a:spLocks noChangeArrowheads="1"/>
            </p:cNvSpPr>
            <p:nvPr/>
          </p:nvSpPr>
          <p:spPr bwMode="auto">
            <a:xfrm>
              <a:off x="2377" y="548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0" name="Oval 22"/>
            <p:cNvSpPr>
              <a:spLocks noChangeArrowheads="1"/>
            </p:cNvSpPr>
            <p:nvPr/>
          </p:nvSpPr>
          <p:spPr bwMode="auto">
            <a:xfrm>
              <a:off x="2632" y="509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1" name="Oval 23"/>
            <p:cNvSpPr>
              <a:spLocks noChangeArrowheads="1"/>
            </p:cNvSpPr>
            <p:nvPr/>
          </p:nvSpPr>
          <p:spPr bwMode="auto">
            <a:xfrm>
              <a:off x="2872" y="497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2" name="Oval 24"/>
            <p:cNvSpPr>
              <a:spLocks noChangeArrowheads="1"/>
            </p:cNvSpPr>
            <p:nvPr/>
          </p:nvSpPr>
          <p:spPr bwMode="auto">
            <a:xfrm>
              <a:off x="3112" y="500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3" name="Oval 25"/>
            <p:cNvSpPr>
              <a:spLocks noChangeArrowheads="1"/>
            </p:cNvSpPr>
            <p:nvPr/>
          </p:nvSpPr>
          <p:spPr bwMode="auto">
            <a:xfrm>
              <a:off x="3367" y="510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4" name="Oval 26"/>
            <p:cNvSpPr>
              <a:spLocks noChangeArrowheads="1"/>
            </p:cNvSpPr>
            <p:nvPr/>
          </p:nvSpPr>
          <p:spPr bwMode="auto">
            <a:xfrm>
              <a:off x="3607" y="525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5" name="Oval 27"/>
            <p:cNvSpPr>
              <a:spLocks noChangeArrowheads="1"/>
            </p:cNvSpPr>
            <p:nvPr/>
          </p:nvSpPr>
          <p:spPr bwMode="auto">
            <a:xfrm>
              <a:off x="3847" y="543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6" name="Oval 28"/>
            <p:cNvSpPr>
              <a:spLocks noChangeArrowheads="1"/>
            </p:cNvSpPr>
            <p:nvPr/>
          </p:nvSpPr>
          <p:spPr bwMode="auto">
            <a:xfrm>
              <a:off x="4087" y="552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7" name="Oval 29"/>
            <p:cNvSpPr>
              <a:spLocks noChangeArrowheads="1"/>
            </p:cNvSpPr>
            <p:nvPr/>
          </p:nvSpPr>
          <p:spPr bwMode="auto">
            <a:xfrm>
              <a:off x="4342" y="565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8" name="Oval 30"/>
            <p:cNvSpPr>
              <a:spLocks noChangeArrowheads="1"/>
            </p:cNvSpPr>
            <p:nvPr/>
          </p:nvSpPr>
          <p:spPr bwMode="auto">
            <a:xfrm>
              <a:off x="4597" y="566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9" name="Oval 31"/>
            <p:cNvSpPr>
              <a:spLocks noChangeArrowheads="1"/>
            </p:cNvSpPr>
            <p:nvPr/>
          </p:nvSpPr>
          <p:spPr bwMode="auto">
            <a:xfrm>
              <a:off x="4829" y="5677"/>
              <a:ext cx="68" cy="85"/>
            </a:xfrm>
            <a:prstGeom prst="ellipse">
              <a:avLst/>
            </a:prstGeom>
            <a:solidFill>
              <a:srgbClr val="000000"/>
            </a:solidFill>
            <a:ln w="9525">
              <a:solidFill>
                <a:srgbClr val="000000"/>
              </a:solidFill>
              <a:round/>
              <a:headEnd/>
              <a:tailEnd/>
            </a:ln>
          </p:spPr>
          <p:txBody>
            <a:bodyPr/>
            <a:lstStyle/>
            <a:p>
              <a:endParaRPr lang="tr-TR"/>
            </a:p>
          </p:txBody>
        </p:sp>
        <p:sp>
          <p:nvSpPr>
            <p:cNvPr id="411680" name="Text Box 32"/>
            <p:cNvSpPr txBox="1">
              <a:spLocks noChangeArrowheads="1"/>
            </p:cNvSpPr>
            <p:nvPr/>
          </p:nvSpPr>
          <p:spPr bwMode="auto">
            <a:xfrm>
              <a:off x="4732" y="6292"/>
              <a:ext cx="1080" cy="360"/>
            </a:xfrm>
            <a:prstGeom prst="rect">
              <a:avLst/>
            </a:prstGeom>
            <a:noFill/>
            <a:ln w="9525">
              <a:noFill/>
              <a:miter lim="800000"/>
              <a:headEnd/>
              <a:tailEnd/>
            </a:ln>
          </p:spPr>
          <p:txBody>
            <a:bodyPr/>
            <a:lstStyle/>
            <a:p>
              <a:r>
                <a:rPr lang="tr-TR" sz="1000" b="0"/>
                <a:t>Zaman</a:t>
              </a:r>
              <a:endParaRPr lang="tr-TR"/>
            </a:p>
          </p:txBody>
        </p:sp>
        <p:sp>
          <p:nvSpPr>
            <p:cNvPr id="411681" name="Text Box 33"/>
            <p:cNvSpPr txBox="1">
              <a:spLocks noChangeArrowheads="1"/>
            </p:cNvSpPr>
            <p:nvPr/>
          </p:nvSpPr>
          <p:spPr bwMode="auto">
            <a:xfrm>
              <a:off x="1462" y="3997"/>
              <a:ext cx="1080" cy="360"/>
            </a:xfrm>
            <a:prstGeom prst="rect">
              <a:avLst/>
            </a:prstGeom>
            <a:noFill/>
            <a:ln w="9525">
              <a:noFill/>
              <a:miter lim="800000"/>
              <a:headEnd/>
              <a:tailEnd/>
            </a:ln>
          </p:spPr>
          <p:txBody>
            <a:bodyPr/>
            <a:lstStyle/>
            <a:p>
              <a:r>
                <a:rPr lang="tr-TR" sz="1000" b="0"/>
                <a:t>Sıcaklık</a:t>
              </a:r>
              <a:endParaRPr lang="tr-TR"/>
            </a:p>
          </p:txBody>
        </p:sp>
      </p:grpSp>
      <p:grpSp>
        <p:nvGrpSpPr>
          <p:cNvPr id="411682" name="Group 34"/>
          <p:cNvGrpSpPr>
            <a:grpSpLocks/>
          </p:cNvGrpSpPr>
          <p:nvPr/>
        </p:nvGrpSpPr>
        <p:grpSpPr bwMode="auto">
          <a:xfrm>
            <a:off x="842963" y="2593975"/>
            <a:ext cx="3529012" cy="2319338"/>
            <a:chOff x="6502" y="3997"/>
            <a:chExt cx="4290" cy="2640"/>
          </a:xfrm>
        </p:grpSpPr>
        <p:sp>
          <p:nvSpPr>
            <p:cNvPr id="411683" name="Freeform 35"/>
            <p:cNvSpPr>
              <a:spLocks/>
            </p:cNvSpPr>
            <p:nvPr/>
          </p:nvSpPr>
          <p:spPr bwMode="auto">
            <a:xfrm>
              <a:off x="7177" y="5017"/>
              <a:ext cx="2700" cy="900"/>
            </a:xfrm>
            <a:custGeom>
              <a:avLst/>
              <a:gdLst/>
              <a:ahLst/>
              <a:cxnLst>
                <a:cxn ang="0">
                  <a:pos x="0" y="1225"/>
                </a:cxn>
                <a:cxn ang="0">
                  <a:pos x="803" y="123"/>
                </a:cxn>
                <a:cxn ang="0">
                  <a:pos x="1433" y="138"/>
                </a:cxn>
                <a:cxn ang="0">
                  <a:pos x="2393" y="738"/>
                </a:cxn>
                <a:cxn ang="0">
                  <a:pos x="3113" y="1008"/>
                </a:cxn>
                <a:cxn ang="0">
                  <a:pos x="3863" y="1068"/>
                </a:cxn>
              </a:cxnLst>
              <a:rect l="0" t="0" r="r" b="b"/>
              <a:pathLst>
                <a:path w="3863" h="1225">
                  <a:moveTo>
                    <a:pt x="0" y="1225"/>
                  </a:moveTo>
                  <a:cubicBezTo>
                    <a:pt x="134" y="1041"/>
                    <a:pt x="564" y="304"/>
                    <a:pt x="803" y="123"/>
                  </a:cubicBezTo>
                  <a:cubicBezTo>
                    <a:pt x="1056" y="0"/>
                    <a:pt x="1168" y="36"/>
                    <a:pt x="1433" y="138"/>
                  </a:cubicBezTo>
                  <a:cubicBezTo>
                    <a:pt x="1698" y="240"/>
                    <a:pt x="2113" y="593"/>
                    <a:pt x="2393" y="738"/>
                  </a:cubicBezTo>
                  <a:cubicBezTo>
                    <a:pt x="2668" y="865"/>
                    <a:pt x="2868" y="953"/>
                    <a:pt x="3113" y="1008"/>
                  </a:cubicBezTo>
                  <a:cubicBezTo>
                    <a:pt x="3608" y="1128"/>
                    <a:pt x="3707" y="1056"/>
                    <a:pt x="3863" y="1068"/>
                  </a:cubicBezTo>
                </a:path>
              </a:pathLst>
            </a:custGeom>
            <a:noFill/>
            <a:ln w="9525">
              <a:solidFill>
                <a:srgbClr val="000000"/>
              </a:solidFill>
              <a:round/>
              <a:headEnd type="none" w="med" len="med"/>
              <a:tailEnd type="none" w="med" len="med"/>
            </a:ln>
          </p:spPr>
          <p:txBody>
            <a:bodyPr/>
            <a:lstStyle/>
            <a:p>
              <a:endParaRPr lang="tr-TR"/>
            </a:p>
          </p:txBody>
        </p:sp>
        <p:sp>
          <p:nvSpPr>
            <p:cNvPr id="411684" name="Line 36"/>
            <p:cNvSpPr>
              <a:spLocks noChangeShapeType="1"/>
            </p:cNvSpPr>
            <p:nvPr/>
          </p:nvSpPr>
          <p:spPr bwMode="auto">
            <a:xfrm>
              <a:off x="6997" y="6277"/>
              <a:ext cx="3420" cy="0"/>
            </a:xfrm>
            <a:prstGeom prst="line">
              <a:avLst/>
            </a:prstGeom>
            <a:noFill/>
            <a:ln w="9525">
              <a:solidFill>
                <a:srgbClr val="000000"/>
              </a:solidFill>
              <a:round/>
              <a:headEnd/>
              <a:tailEnd type="triangle" w="med" len="med"/>
            </a:ln>
          </p:spPr>
          <p:txBody>
            <a:bodyPr/>
            <a:lstStyle/>
            <a:p>
              <a:endParaRPr lang="tr-TR"/>
            </a:p>
          </p:txBody>
        </p:sp>
        <p:sp>
          <p:nvSpPr>
            <p:cNvPr id="411685" name="Line 37"/>
            <p:cNvSpPr>
              <a:spLocks noChangeShapeType="1"/>
            </p:cNvSpPr>
            <p:nvPr/>
          </p:nvSpPr>
          <p:spPr bwMode="auto">
            <a:xfrm flipV="1">
              <a:off x="6997" y="4297"/>
              <a:ext cx="0" cy="1980"/>
            </a:xfrm>
            <a:prstGeom prst="line">
              <a:avLst/>
            </a:prstGeom>
            <a:noFill/>
            <a:ln w="9525">
              <a:solidFill>
                <a:srgbClr val="000000"/>
              </a:solidFill>
              <a:round/>
              <a:headEnd/>
              <a:tailEnd type="triangle" w="med" len="med"/>
            </a:ln>
          </p:spPr>
          <p:txBody>
            <a:bodyPr/>
            <a:lstStyle/>
            <a:p>
              <a:endParaRPr lang="tr-TR"/>
            </a:p>
          </p:txBody>
        </p:sp>
        <p:sp>
          <p:nvSpPr>
            <p:cNvPr id="411686" name="Text Box 38"/>
            <p:cNvSpPr txBox="1">
              <a:spLocks noChangeArrowheads="1"/>
            </p:cNvSpPr>
            <p:nvPr/>
          </p:nvSpPr>
          <p:spPr bwMode="auto">
            <a:xfrm>
              <a:off x="9712" y="6277"/>
              <a:ext cx="1080" cy="360"/>
            </a:xfrm>
            <a:prstGeom prst="rect">
              <a:avLst/>
            </a:prstGeom>
            <a:noFill/>
            <a:ln w="9525">
              <a:noFill/>
              <a:miter lim="800000"/>
              <a:headEnd/>
              <a:tailEnd/>
            </a:ln>
          </p:spPr>
          <p:txBody>
            <a:bodyPr/>
            <a:lstStyle/>
            <a:p>
              <a:r>
                <a:rPr lang="tr-TR" sz="1000" b="0"/>
                <a:t>Zaman</a:t>
              </a:r>
              <a:endParaRPr lang="tr-TR"/>
            </a:p>
          </p:txBody>
        </p:sp>
        <p:sp>
          <p:nvSpPr>
            <p:cNvPr id="411687" name="Text Box 39"/>
            <p:cNvSpPr txBox="1">
              <a:spLocks noChangeArrowheads="1"/>
            </p:cNvSpPr>
            <p:nvPr/>
          </p:nvSpPr>
          <p:spPr bwMode="auto">
            <a:xfrm>
              <a:off x="6502" y="3997"/>
              <a:ext cx="1080" cy="360"/>
            </a:xfrm>
            <a:prstGeom prst="rect">
              <a:avLst/>
            </a:prstGeom>
            <a:noFill/>
            <a:ln w="9525">
              <a:noFill/>
              <a:miter lim="800000"/>
              <a:headEnd/>
              <a:tailEnd/>
            </a:ln>
          </p:spPr>
          <p:txBody>
            <a:bodyPr/>
            <a:lstStyle/>
            <a:p>
              <a:r>
                <a:rPr lang="tr-TR" sz="1000" b="0"/>
                <a:t>Sıcaklık</a:t>
              </a:r>
              <a:endParaRPr lang="tr-T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25986" name="Rectangle 2"/>
          <p:cNvSpPr>
            <a:spLocks noGrp="1" noChangeArrowheads="1"/>
          </p:cNvSpPr>
          <p:nvPr>
            <p:ph type="title"/>
          </p:nvPr>
        </p:nvSpPr>
        <p:spPr/>
        <p:txBody>
          <a:bodyPr/>
          <a:lstStyle/>
          <a:p>
            <a:r>
              <a:rPr lang="tr-TR" sz="2400" b="1"/>
              <a:t>Analog ve Sayısal Büyüklük Kavramı</a:t>
            </a:r>
            <a:r>
              <a:rPr lang="tr-TR" sz="2400"/>
              <a:t> </a:t>
            </a:r>
          </a:p>
        </p:txBody>
      </p:sp>
      <p:sp>
        <p:nvSpPr>
          <p:cNvPr id="425987" name="Rectangle 3"/>
          <p:cNvSpPr>
            <a:spLocks noGrp="1" noChangeArrowheads="1"/>
          </p:cNvSpPr>
          <p:nvPr>
            <p:ph type="body" idx="1"/>
          </p:nvPr>
        </p:nvSpPr>
        <p:spPr/>
        <p:txBody>
          <a:bodyPr/>
          <a:lstStyle/>
          <a:p>
            <a:pPr marL="0" indent="0" algn="just">
              <a:buFontTx/>
              <a:buNone/>
            </a:pPr>
            <a:r>
              <a:rPr lang="tr-TR" sz="2200"/>
              <a:t>Sayısal bir değer, ‘ON’ ve ‘OFF’ voltaj seviyelerinin (genellikle +5 Volt=ON, 0 Volt=OFF) bir kombinasyonu ile ifade edilebilir.  </a:t>
            </a:r>
          </a:p>
          <a:p>
            <a:pPr marL="0" indent="0" algn="just">
              <a:buFontTx/>
              <a:buNone/>
            </a:pPr>
            <a:endParaRPr lang="tr-TR" sz="1000"/>
          </a:p>
          <a:p>
            <a:pPr marL="0" indent="0" algn="just">
              <a:buFontTx/>
              <a:buNone/>
            </a:pPr>
            <a:r>
              <a:rPr lang="tr-TR" sz="2200"/>
              <a:t>Örneğin sıcaklık değeri 25 derece ise, bu değer sayısal bir devre ile ‘ON’  ve ‘OFF’ voltaj seviyelerinden oluşan bir string olarak sunulabilir. </a:t>
            </a:r>
          </a:p>
          <a:p>
            <a:pPr marL="0" indent="0" algn="just">
              <a:buFontTx/>
              <a:buNone/>
            </a:pPr>
            <a:endParaRPr lang="tr-TR" sz="1000"/>
          </a:p>
          <a:p>
            <a:pPr marL="0" indent="0" algn="just">
              <a:buFontTx/>
              <a:buNone/>
            </a:pPr>
            <a:r>
              <a:rPr lang="tr-TR" sz="2200"/>
              <a:t>Bu voltaj seviyeleri mantıksal olarak ‘1’ ve ‘0’ lar olarak yorumlanır ve en yalın halde ikili sayı sisteminde ‘11001’ olarak ifade edilebilir.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Altbilgi Yer Tutucusu"/>
          <p:cNvSpPr>
            <a:spLocks noGrp="1"/>
          </p:cNvSpPr>
          <p:nvPr>
            <p:ph type="ftr" sz="quarter" idx="10"/>
          </p:nvPr>
        </p:nvSpPr>
        <p:spPr/>
        <p:txBody>
          <a:bodyPr/>
          <a:lstStyle/>
          <a:p>
            <a:r>
              <a:rPr lang="tr-TR"/>
              <a:t>Mantık Devreleri </a:t>
            </a:r>
            <a:endParaRPr lang="en-US"/>
          </a:p>
        </p:txBody>
      </p:sp>
      <p:sp>
        <p:nvSpPr>
          <p:cNvPr id="427010" name="Rectangle 2"/>
          <p:cNvSpPr>
            <a:spLocks noGrp="1" noChangeArrowheads="1"/>
          </p:cNvSpPr>
          <p:nvPr>
            <p:ph type="title"/>
          </p:nvPr>
        </p:nvSpPr>
        <p:spPr/>
        <p:txBody>
          <a:bodyPr/>
          <a:lstStyle/>
          <a:p>
            <a:r>
              <a:rPr lang="tr-TR" sz="2400" b="1" dirty="0"/>
              <a:t>Sayı Sistemleri</a:t>
            </a:r>
            <a:r>
              <a:rPr lang="tr-TR" dirty="0"/>
              <a:t> </a:t>
            </a:r>
          </a:p>
        </p:txBody>
      </p:sp>
      <p:sp>
        <p:nvSpPr>
          <p:cNvPr id="427011" name="Rectangle 3"/>
          <p:cNvSpPr>
            <a:spLocks noGrp="1" noChangeArrowheads="1"/>
          </p:cNvSpPr>
          <p:nvPr>
            <p:ph type="body" idx="1"/>
          </p:nvPr>
        </p:nvSpPr>
        <p:spPr>
          <a:xfrm>
            <a:off x="331788" y="955675"/>
            <a:ext cx="8375650" cy="5078413"/>
          </a:xfrm>
        </p:spPr>
        <p:txBody>
          <a:bodyPr/>
          <a:lstStyle/>
          <a:p>
            <a:pPr marL="0" indent="0" algn="just">
              <a:buFontTx/>
              <a:buNone/>
            </a:pPr>
            <a:r>
              <a:rPr lang="tr-TR" sz="2200" b="1"/>
              <a:t>Onluk Sistem: </a:t>
            </a:r>
            <a:r>
              <a:rPr lang="tr-TR" sz="2200"/>
              <a:t>Günlük hayatta kullandığımız sayı sistemidir. 0 ile 9 arasındaki rakamlar kullanılarak 10 farklı büyüklük elde edilir. </a:t>
            </a:r>
          </a:p>
          <a:p>
            <a:pPr marL="0" indent="0" algn="just">
              <a:buFontTx/>
              <a:buNone/>
            </a:pPr>
            <a:endParaRPr lang="tr-TR" sz="1000"/>
          </a:p>
          <a:p>
            <a:pPr marL="0" indent="0" algn="just">
              <a:buFontTx/>
              <a:buNone/>
            </a:pPr>
            <a:r>
              <a:rPr lang="tr-TR" sz="2200"/>
              <a:t>                 123.456     sayısının her bir basamağının ağırlık değerleri; </a:t>
            </a:r>
          </a:p>
          <a:p>
            <a:pPr marL="0" indent="0" algn="just">
              <a:buFontTx/>
              <a:buNone/>
            </a:pPr>
            <a:endParaRPr lang="tr-TR" sz="2200"/>
          </a:p>
          <a:p>
            <a:pPr marL="0" indent="0" algn="just">
              <a:buFontTx/>
              <a:buNone/>
            </a:pPr>
            <a:r>
              <a:rPr lang="tr-TR" sz="2200"/>
              <a:t>10</a:t>
            </a:r>
            <a:r>
              <a:rPr lang="tr-TR" sz="2200" baseline="30000"/>
              <a:t>2</a:t>
            </a:r>
            <a:r>
              <a:rPr lang="tr-TR" sz="2200"/>
              <a:t> 10</a:t>
            </a:r>
            <a:r>
              <a:rPr lang="tr-TR" sz="2200" baseline="30000"/>
              <a:t>1</a:t>
            </a:r>
            <a:r>
              <a:rPr lang="tr-TR" sz="2200"/>
              <a:t>  10</a:t>
            </a:r>
            <a:r>
              <a:rPr lang="tr-TR" sz="2200" baseline="30000"/>
              <a:t>0</a:t>
            </a:r>
            <a:r>
              <a:rPr lang="tr-TR" sz="2200"/>
              <a:t>  </a:t>
            </a:r>
            <a:r>
              <a:rPr lang="tr-TR" sz="2200" b="1"/>
              <a:t>. </a:t>
            </a:r>
            <a:r>
              <a:rPr lang="tr-TR" sz="2200"/>
              <a:t>10</a:t>
            </a:r>
            <a:r>
              <a:rPr lang="tr-TR" sz="2200" baseline="30000"/>
              <a:t>-1</a:t>
            </a:r>
            <a:r>
              <a:rPr lang="tr-TR" sz="2200"/>
              <a:t>  10</a:t>
            </a:r>
            <a:r>
              <a:rPr lang="tr-TR" sz="2200" baseline="30000"/>
              <a:t>-2</a:t>
            </a:r>
            <a:r>
              <a:rPr lang="tr-TR" sz="2200"/>
              <a:t>   10</a:t>
            </a:r>
            <a:r>
              <a:rPr lang="tr-TR" sz="2200" baseline="30000"/>
              <a:t>-3</a:t>
            </a:r>
          </a:p>
          <a:p>
            <a:pPr marL="0" indent="0" algn="just">
              <a:buFontTx/>
              <a:buNone/>
            </a:pPr>
            <a:endParaRPr lang="tr-TR" sz="2200" baseline="30000"/>
          </a:p>
          <a:p>
            <a:pPr marL="0" indent="0" algn="just">
              <a:buFontTx/>
              <a:buNone/>
            </a:pPr>
            <a:r>
              <a:rPr lang="tr-TR" sz="2400"/>
              <a:t>Aynı sayının ağırlıklı toplamı;</a:t>
            </a:r>
          </a:p>
          <a:p>
            <a:pPr marL="0" indent="0" algn="just">
              <a:buFontTx/>
              <a:buNone/>
            </a:pPr>
            <a:endParaRPr lang="tr-TR" sz="1000"/>
          </a:p>
          <a:p>
            <a:pPr marL="0" indent="0" algn="just">
              <a:buFontTx/>
              <a:buNone/>
            </a:pPr>
            <a:r>
              <a:rPr lang="tr-TR" sz="2400"/>
              <a:t>123.456= (1×10</a:t>
            </a:r>
            <a:r>
              <a:rPr lang="tr-TR" sz="2400" baseline="30000"/>
              <a:t>2</a:t>
            </a:r>
            <a:r>
              <a:rPr lang="tr-TR" sz="2400"/>
              <a:t>)+(2×10</a:t>
            </a:r>
            <a:r>
              <a:rPr lang="tr-TR" sz="2400" baseline="30000"/>
              <a:t>1</a:t>
            </a:r>
            <a:r>
              <a:rPr lang="tr-TR" sz="2400"/>
              <a:t>)+(3×10</a:t>
            </a:r>
            <a:r>
              <a:rPr lang="tr-TR" sz="2400" baseline="30000"/>
              <a:t>0</a:t>
            </a:r>
            <a:r>
              <a:rPr lang="tr-TR" sz="2400"/>
              <a:t>)+(4×10</a:t>
            </a:r>
            <a:r>
              <a:rPr lang="tr-TR" sz="2400" baseline="30000"/>
              <a:t>-1</a:t>
            </a:r>
            <a:r>
              <a:rPr lang="tr-TR" sz="2400"/>
              <a:t>)+(5×10</a:t>
            </a:r>
            <a:r>
              <a:rPr lang="tr-TR" sz="2400" baseline="30000"/>
              <a:t>-2</a:t>
            </a:r>
            <a:r>
              <a:rPr lang="tr-TR" sz="2400"/>
              <a:t>)+(6× 10</a:t>
            </a:r>
            <a:r>
              <a:rPr lang="tr-TR" sz="2400" baseline="30000"/>
              <a:t>-3</a:t>
            </a:r>
            <a:r>
              <a:rPr lang="tr-TR" sz="2400"/>
              <a:t>)</a:t>
            </a:r>
          </a:p>
        </p:txBody>
      </p:sp>
      <p:sp>
        <p:nvSpPr>
          <p:cNvPr id="427020" name="Line 12"/>
          <p:cNvSpPr>
            <a:spLocks noChangeShapeType="1"/>
          </p:cNvSpPr>
          <p:nvPr/>
        </p:nvSpPr>
        <p:spPr bwMode="auto">
          <a:xfrm flipH="1">
            <a:off x="633413" y="2208213"/>
            <a:ext cx="1041400" cy="52070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1" name="Line 13"/>
          <p:cNvSpPr>
            <a:spLocks noChangeShapeType="1"/>
          </p:cNvSpPr>
          <p:nvPr/>
        </p:nvSpPr>
        <p:spPr bwMode="auto">
          <a:xfrm flipH="1">
            <a:off x="1238250" y="2222500"/>
            <a:ext cx="561975" cy="52070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2" name="Line 14"/>
          <p:cNvSpPr>
            <a:spLocks noChangeShapeType="1"/>
          </p:cNvSpPr>
          <p:nvPr/>
        </p:nvSpPr>
        <p:spPr bwMode="auto">
          <a:xfrm flipH="1">
            <a:off x="1730375" y="2251075"/>
            <a:ext cx="239713" cy="49212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3" name="Line 15"/>
          <p:cNvSpPr>
            <a:spLocks noChangeShapeType="1"/>
          </p:cNvSpPr>
          <p:nvPr/>
        </p:nvSpPr>
        <p:spPr bwMode="auto">
          <a:xfrm>
            <a:off x="2152650" y="2193925"/>
            <a:ext cx="225425" cy="549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4" name="Line 16"/>
          <p:cNvSpPr>
            <a:spLocks noChangeShapeType="1"/>
          </p:cNvSpPr>
          <p:nvPr/>
        </p:nvSpPr>
        <p:spPr bwMode="auto">
          <a:xfrm>
            <a:off x="2292350" y="2193925"/>
            <a:ext cx="690563" cy="563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6" name="Line 18"/>
          <p:cNvSpPr>
            <a:spLocks noChangeShapeType="1"/>
          </p:cNvSpPr>
          <p:nvPr/>
        </p:nvSpPr>
        <p:spPr bwMode="auto">
          <a:xfrm>
            <a:off x="2517775" y="2181225"/>
            <a:ext cx="942975" cy="5762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Altbilgi Yer Tutucusu"/>
          <p:cNvSpPr>
            <a:spLocks noGrp="1"/>
          </p:cNvSpPr>
          <p:nvPr>
            <p:ph type="ftr" sz="quarter" idx="10"/>
          </p:nvPr>
        </p:nvSpPr>
        <p:spPr/>
        <p:txBody>
          <a:bodyPr/>
          <a:lstStyle/>
          <a:p>
            <a:r>
              <a:rPr lang="tr-TR"/>
              <a:t>Mantık Devreleri </a:t>
            </a:r>
            <a:endParaRPr lang="en-US"/>
          </a:p>
        </p:txBody>
      </p:sp>
      <p:sp>
        <p:nvSpPr>
          <p:cNvPr id="428034" name="Rectangle 2"/>
          <p:cNvSpPr>
            <a:spLocks noGrp="1" noChangeArrowheads="1"/>
          </p:cNvSpPr>
          <p:nvPr>
            <p:ph type="title"/>
          </p:nvPr>
        </p:nvSpPr>
        <p:spPr/>
        <p:txBody>
          <a:bodyPr/>
          <a:lstStyle/>
          <a:p>
            <a:r>
              <a:rPr lang="tr-TR" sz="2400" b="1"/>
              <a:t>Sayı Sistemleri</a:t>
            </a:r>
          </a:p>
        </p:txBody>
      </p:sp>
      <p:sp>
        <p:nvSpPr>
          <p:cNvPr id="428035"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tr-TR" sz="2200" b="1" dirty="0"/>
              <a:t>İkilik Sistem: </a:t>
            </a:r>
            <a:r>
              <a:rPr lang="tr-TR" sz="2200" dirty="0"/>
              <a:t>Büyüklükleri göstermenin diğer bir yolu da ikilik sayı sistemidir. İkilik sistem, sadece 1 ve 0 değerlerini içerir. İkili sayılarda basamak ağırlığı, 2’nin pozitif katları şeklinde artar. Kesirli sayılarda için ise 2’nin negatif katları şeklinde azalır. </a:t>
            </a:r>
          </a:p>
          <a:p>
            <a:pPr marL="0" indent="0" algn="just">
              <a:lnSpc>
                <a:spcPct val="90000"/>
              </a:lnSpc>
              <a:buFontTx/>
              <a:buNone/>
            </a:pPr>
            <a:endParaRPr lang="tr-TR" sz="1000" dirty="0"/>
          </a:p>
          <a:p>
            <a:pPr marL="0" indent="0" algn="just">
              <a:lnSpc>
                <a:spcPct val="90000"/>
              </a:lnSpc>
              <a:buFontTx/>
              <a:buNone/>
            </a:pPr>
            <a:r>
              <a:rPr lang="tr-TR" sz="2200" dirty="0"/>
              <a:t>İkili sayılarda en sağdaki bit LSB (</a:t>
            </a:r>
            <a:r>
              <a:rPr lang="tr-TR" sz="2200" dirty="0" err="1"/>
              <a:t>Least</a:t>
            </a:r>
            <a:r>
              <a:rPr lang="tr-TR" sz="2200" dirty="0"/>
              <a:t> </a:t>
            </a:r>
            <a:r>
              <a:rPr lang="tr-TR" sz="2200" dirty="0" err="1"/>
              <a:t>Significant</a:t>
            </a:r>
            <a:r>
              <a:rPr lang="tr-TR" sz="2200" dirty="0"/>
              <a:t> Bit) olarak, en soldaki bit ise MSB (</a:t>
            </a:r>
            <a:r>
              <a:rPr lang="tr-TR" sz="2200" dirty="0" err="1"/>
              <a:t>Most</a:t>
            </a:r>
            <a:r>
              <a:rPr lang="tr-TR" sz="2200" dirty="0"/>
              <a:t> </a:t>
            </a:r>
            <a:r>
              <a:rPr lang="tr-TR" sz="2200" dirty="0" err="1"/>
              <a:t>Significant</a:t>
            </a:r>
            <a:r>
              <a:rPr lang="tr-TR" sz="2200" dirty="0"/>
              <a:t> Bit) olarak anılır.</a:t>
            </a:r>
          </a:p>
          <a:p>
            <a:pPr marL="0" indent="0" algn="just">
              <a:lnSpc>
                <a:spcPct val="90000"/>
              </a:lnSpc>
              <a:buFontTx/>
              <a:buNone/>
            </a:pPr>
            <a:endParaRPr lang="tr-TR" sz="1000" dirty="0"/>
          </a:p>
          <a:p>
            <a:pPr marL="0" indent="0" algn="just">
              <a:lnSpc>
                <a:spcPct val="90000"/>
              </a:lnSpc>
              <a:buFontTx/>
              <a:buNone/>
            </a:pPr>
            <a:r>
              <a:rPr lang="tr-TR" sz="2200" dirty="0"/>
              <a:t>   11001001</a:t>
            </a:r>
            <a:r>
              <a:rPr lang="tr-TR" sz="2200" baseline="-25000" dirty="0"/>
              <a:t>2</a:t>
            </a:r>
            <a:r>
              <a:rPr lang="tr-TR" sz="2200" dirty="0"/>
              <a:t> </a:t>
            </a:r>
          </a:p>
          <a:p>
            <a:pPr marL="0" indent="0" algn="just">
              <a:lnSpc>
                <a:spcPct val="90000"/>
              </a:lnSpc>
              <a:buFontTx/>
              <a:buNone/>
            </a:pPr>
            <a:endParaRPr lang="tr-TR" sz="1000" dirty="0"/>
          </a:p>
          <a:p>
            <a:pPr marL="0" indent="0" algn="just">
              <a:lnSpc>
                <a:spcPct val="90000"/>
              </a:lnSpc>
              <a:buFontTx/>
              <a:buNone/>
            </a:pPr>
            <a:r>
              <a:rPr lang="tr-TR" sz="2200" dirty="0"/>
              <a:t>MSB      LSB</a:t>
            </a:r>
          </a:p>
          <a:p>
            <a:pPr marL="0" indent="0" algn="just">
              <a:lnSpc>
                <a:spcPct val="90000"/>
              </a:lnSpc>
              <a:buFontTx/>
              <a:buNone/>
            </a:pPr>
            <a:endParaRPr lang="tr-TR" sz="1000" dirty="0"/>
          </a:p>
          <a:p>
            <a:pPr marL="0" indent="0" algn="just">
              <a:lnSpc>
                <a:spcPct val="90000"/>
              </a:lnSpc>
              <a:buFontTx/>
              <a:buNone/>
            </a:pPr>
            <a:r>
              <a:rPr lang="tr-TR" sz="2200" dirty="0"/>
              <a:t>n bit içeren bir ikili sayı ile 0  </a:t>
            </a:r>
            <a:r>
              <a:rPr lang="tr-TR" sz="2200"/>
              <a:t>ile  </a:t>
            </a:r>
            <a:r>
              <a:rPr lang="tr-TR" sz="2200" smtClean="0"/>
              <a:t>(2</a:t>
            </a:r>
            <a:r>
              <a:rPr lang="tr-TR" sz="2200" baseline="30000" smtClean="0"/>
              <a:t>n </a:t>
            </a:r>
            <a:r>
              <a:rPr lang="tr-TR" sz="2200" smtClean="0"/>
              <a:t>-1) arasındaki </a:t>
            </a:r>
            <a:r>
              <a:rPr lang="tr-TR" sz="2200" dirty="0"/>
              <a:t>sayıları gösterilebilir.</a:t>
            </a:r>
            <a:r>
              <a:rPr lang="tr-TR" dirty="0"/>
              <a:t> </a:t>
            </a:r>
          </a:p>
          <a:p>
            <a:pPr marL="0" indent="0">
              <a:lnSpc>
                <a:spcPct val="90000"/>
              </a:lnSpc>
              <a:buFontTx/>
              <a:buNone/>
            </a:pPr>
            <a:r>
              <a:rPr lang="tr-TR" sz="2200" dirty="0"/>
              <a:t>            110.011</a:t>
            </a:r>
            <a:r>
              <a:rPr lang="tr-TR" sz="2200" baseline="-25000" dirty="0"/>
              <a:t>2</a:t>
            </a:r>
            <a:r>
              <a:rPr lang="tr-TR" sz="2200" dirty="0"/>
              <a:t> sayısının her bir basamağının ağırlık değerleri; </a:t>
            </a:r>
          </a:p>
          <a:p>
            <a:pPr marL="0" indent="0">
              <a:lnSpc>
                <a:spcPct val="90000"/>
              </a:lnSpc>
              <a:buFontTx/>
              <a:buNone/>
            </a:pPr>
            <a:endParaRPr lang="tr-TR" sz="2000" dirty="0"/>
          </a:p>
          <a:p>
            <a:pPr marL="0" indent="0">
              <a:lnSpc>
                <a:spcPct val="90000"/>
              </a:lnSpc>
              <a:buFontTx/>
              <a:buNone/>
            </a:pPr>
            <a:r>
              <a:rPr lang="tr-TR" sz="2200" dirty="0"/>
              <a:t>2</a:t>
            </a:r>
            <a:r>
              <a:rPr lang="tr-TR" sz="2200" baseline="30000" dirty="0"/>
              <a:t>2</a:t>
            </a:r>
            <a:r>
              <a:rPr lang="tr-TR" sz="2200" dirty="0"/>
              <a:t>   2</a:t>
            </a:r>
            <a:r>
              <a:rPr lang="tr-TR" sz="2200" baseline="30000" dirty="0"/>
              <a:t>1</a:t>
            </a:r>
            <a:r>
              <a:rPr lang="tr-TR" sz="2200" dirty="0"/>
              <a:t>  2</a:t>
            </a:r>
            <a:r>
              <a:rPr lang="tr-TR" sz="2200" baseline="30000" dirty="0"/>
              <a:t>0</a:t>
            </a:r>
            <a:r>
              <a:rPr lang="tr-TR" sz="2200" dirty="0"/>
              <a:t>  </a:t>
            </a:r>
            <a:r>
              <a:rPr lang="tr-TR" sz="2200" b="1" dirty="0"/>
              <a:t>. </a:t>
            </a:r>
            <a:r>
              <a:rPr lang="tr-TR" sz="2200" dirty="0"/>
              <a:t>2</a:t>
            </a:r>
            <a:r>
              <a:rPr lang="tr-TR" sz="2200" baseline="30000" dirty="0"/>
              <a:t>-1</a:t>
            </a:r>
            <a:r>
              <a:rPr lang="tr-TR" sz="2200" dirty="0"/>
              <a:t>   2</a:t>
            </a:r>
            <a:r>
              <a:rPr lang="tr-TR" sz="2200" baseline="30000" dirty="0"/>
              <a:t>-2</a:t>
            </a:r>
            <a:r>
              <a:rPr lang="tr-TR" sz="2200" dirty="0"/>
              <a:t>   2</a:t>
            </a:r>
            <a:r>
              <a:rPr lang="tr-TR" sz="2200" baseline="30000" dirty="0"/>
              <a:t>-3</a:t>
            </a:r>
            <a:r>
              <a:rPr lang="tr-TR" sz="2200" dirty="0"/>
              <a:t> </a:t>
            </a:r>
          </a:p>
        </p:txBody>
      </p:sp>
      <p:sp>
        <p:nvSpPr>
          <p:cNvPr id="428038" name="Line 6"/>
          <p:cNvSpPr>
            <a:spLocks noChangeShapeType="1"/>
          </p:cNvSpPr>
          <p:nvPr/>
        </p:nvSpPr>
        <p:spPr bwMode="auto">
          <a:xfrm>
            <a:off x="703263" y="3559175"/>
            <a:ext cx="0" cy="295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39" name="Line 7"/>
          <p:cNvSpPr>
            <a:spLocks noChangeShapeType="1"/>
          </p:cNvSpPr>
          <p:nvPr/>
        </p:nvSpPr>
        <p:spPr bwMode="auto">
          <a:xfrm>
            <a:off x="1689100" y="3559175"/>
            <a:ext cx="0" cy="295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0" name="Line 8"/>
          <p:cNvSpPr>
            <a:spLocks noChangeShapeType="1"/>
          </p:cNvSpPr>
          <p:nvPr/>
        </p:nvSpPr>
        <p:spPr bwMode="auto">
          <a:xfrm flipH="1">
            <a:off x="534988" y="5162550"/>
            <a:ext cx="773112" cy="40798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1" name="Line 9"/>
          <p:cNvSpPr>
            <a:spLocks noChangeShapeType="1"/>
          </p:cNvSpPr>
          <p:nvPr/>
        </p:nvSpPr>
        <p:spPr bwMode="auto">
          <a:xfrm flipH="1">
            <a:off x="984250" y="5191125"/>
            <a:ext cx="492125" cy="40798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2" name="Line 10"/>
          <p:cNvSpPr>
            <a:spLocks noChangeShapeType="1"/>
          </p:cNvSpPr>
          <p:nvPr/>
        </p:nvSpPr>
        <p:spPr bwMode="auto">
          <a:xfrm flipH="1">
            <a:off x="1435100" y="5162550"/>
            <a:ext cx="182563" cy="436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3" name="Line 11"/>
          <p:cNvSpPr>
            <a:spLocks noChangeShapeType="1"/>
          </p:cNvSpPr>
          <p:nvPr/>
        </p:nvSpPr>
        <p:spPr bwMode="auto">
          <a:xfrm>
            <a:off x="1857375" y="5162550"/>
            <a:ext cx="0" cy="422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4" name="Line 12"/>
          <p:cNvSpPr>
            <a:spLocks noChangeShapeType="1"/>
          </p:cNvSpPr>
          <p:nvPr/>
        </p:nvSpPr>
        <p:spPr bwMode="auto">
          <a:xfrm>
            <a:off x="1997075" y="5191125"/>
            <a:ext cx="323850" cy="436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5" name="Line 13"/>
          <p:cNvSpPr>
            <a:spLocks noChangeShapeType="1"/>
          </p:cNvSpPr>
          <p:nvPr/>
        </p:nvSpPr>
        <p:spPr bwMode="auto">
          <a:xfrm>
            <a:off x="2109788" y="5191125"/>
            <a:ext cx="703262" cy="422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29058" name="Rectangle 2"/>
          <p:cNvSpPr>
            <a:spLocks noGrp="1" noChangeArrowheads="1"/>
          </p:cNvSpPr>
          <p:nvPr>
            <p:ph type="title"/>
          </p:nvPr>
        </p:nvSpPr>
        <p:spPr/>
        <p:txBody>
          <a:bodyPr/>
          <a:lstStyle/>
          <a:p>
            <a:r>
              <a:rPr lang="tr-TR" sz="2400" b="1"/>
              <a:t>Sayı Sistemleri</a:t>
            </a:r>
          </a:p>
        </p:txBody>
      </p:sp>
      <p:sp>
        <p:nvSpPr>
          <p:cNvPr id="429059" name="Rectangle 3"/>
          <p:cNvSpPr>
            <a:spLocks noGrp="1" noChangeArrowheads="1"/>
          </p:cNvSpPr>
          <p:nvPr>
            <p:ph type="body" idx="1"/>
          </p:nvPr>
        </p:nvSpPr>
        <p:spPr>
          <a:xfrm>
            <a:off x="331788" y="941388"/>
            <a:ext cx="8375650" cy="5289550"/>
          </a:xfrm>
        </p:spPr>
        <p:txBody>
          <a:bodyPr/>
          <a:lstStyle/>
          <a:p>
            <a:pPr marL="0" indent="0" algn="just">
              <a:buFontTx/>
              <a:buNone/>
            </a:pPr>
            <a:r>
              <a:rPr lang="tr-TR" sz="2200" b="1" dirty="0"/>
              <a:t>İkilik sistemden onluk sisteme dönüşüm: </a:t>
            </a:r>
            <a:r>
              <a:rPr lang="tr-TR" sz="2200" dirty="0"/>
              <a:t>Herhangi bir ikili sayının onluk sistemdeki karşılığını bulmak için, sayı içerisindeki 1’lerin basamak değerleri toplanır, 0’lar hesaba katılmaz. </a:t>
            </a:r>
          </a:p>
          <a:p>
            <a:pPr marL="0" indent="0" algn="just">
              <a:buFontTx/>
              <a:buNone/>
            </a:pPr>
            <a:endParaRPr lang="tr-TR" sz="1000" dirty="0"/>
          </a:p>
          <a:p>
            <a:pPr marL="0" indent="0">
              <a:buFontTx/>
              <a:buNone/>
            </a:pPr>
            <a:r>
              <a:rPr lang="tr-TR" sz="2200" dirty="0"/>
              <a:t>10110</a:t>
            </a:r>
            <a:r>
              <a:rPr lang="tr-TR" sz="2200" baseline="-25000" dirty="0"/>
              <a:t>2</a:t>
            </a:r>
            <a:r>
              <a:rPr lang="tr-TR" sz="2200" dirty="0"/>
              <a:t> ikili sayısının onluk sistemdeki karşılığı; </a:t>
            </a:r>
            <a:r>
              <a:rPr lang="tr-TR" sz="2200" dirty="0" smtClean="0"/>
              <a:t>2</a:t>
            </a:r>
            <a:r>
              <a:rPr lang="tr-TR" sz="2200" baseline="30000" dirty="0" smtClean="0"/>
              <a:t>4</a:t>
            </a:r>
            <a:r>
              <a:rPr lang="tr-TR" sz="2200" dirty="0" smtClean="0"/>
              <a:t>+2</a:t>
            </a:r>
            <a:r>
              <a:rPr lang="tr-TR" sz="2200" baseline="30000" dirty="0" smtClean="0"/>
              <a:t>2</a:t>
            </a:r>
            <a:r>
              <a:rPr lang="tr-TR" sz="2200" dirty="0" smtClean="0"/>
              <a:t>+2</a:t>
            </a:r>
            <a:r>
              <a:rPr lang="tr-TR" sz="2200" baseline="30000" dirty="0" smtClean="0"/>
              <a:t>1</a:t>
            </a:r>
            <a:r>
              <a:rPr lang="tr-TR" sz="2200" dirty="0" smtClean="0"/>
              <a:t>=22’dir</a:t>
            </a:r>
            <a:r>
              <a:rPr lang="tr-TR" sz="2200" dirty="0"/>
              <a:t>. </a:t>
            </a:r>
          </a:p>
          <a:p>
            <a:pPr marL="0" indent="0">
              <a:buFontTx/>
              <a:buNone/>
            </a:pPr>
            <a:r>
              <a:rPr lang="tr-TR" sz="2200" dirty="0"/>
              <a:t>Yani (10110)</a:t>
            </a:r>
            <a:r>
              <a:rPr lang="tr-TR" sz="2200" baseline="-25000" dirty="0"/>
              <a:t>2 </a:t>
            </a:r>
            <a:r>
              <a:rPr lang="tr-TR" sz="2200" dirty="0"/>
              <a:t>= (</a:t>
            </a:r>
            <a:r>
              <a:rPr lang="tr-TR" sz="2200" dirty="0" smtClean="0"/>
              <a:t>22)</a:t>
            </a:r>
            <a:r>
              <a:rPr lang="tr-TR" sz="2200" baseline="-25000" dirty="0" smtClean="0"/>
              <a:t>10</a:t>
            </a:r>
            <a:endParaRPr lang="tr-TR" sz="2200" baseline="-25000" dirty="0"/>
          </a:p>
          <a:p>
            <a:pPr marL="0" indent="0">
              <a:buFontTx/>
              <a:buNone/>
            </a:pPr>
            <a:endParaRPr lang="tr-TR" sz="1000" baseline="-25000" dirty="0"/>
          </a:p>
          <a:p>
            <a:pPr marL="0" indent="0">
              <a:buFontTx/>
              <a:buNone/>
            </a:pPr>
            <a:r>
              <a:rPr lang="tr-TR" sz="2200" dirty="0"/>
              <a:t>10.101</a:t>
            </a:r>
            <a:r>
              <a:rPr lang="tr-TR" sz="2200" baseline="-25000" dirty="0"/>
              <a:t>2</a:t>
            </a:r>
            <a:r>
              <a:rPr lang="tr-TR" sz="2200" dirty="0"/>
              <a:t> ikili sayısının onluk sistemdeki karşılığı; 2</a:t>
            </a:r>
            <a:r>
              <a:rPr lang="tr-TR" sz="2200" baseline="30000" dirty="0"/>
              <a:t>1</a:t>
            </a:r>
            <a:r>
              <a:rPr lang="tr-TR" sz="2200" dirty="0"/>
              <a:t>+2</a:t>
            </a:r>
            <a:r>
              <a:rPr lang="tr-TR" sz="2200" baseline="30000" dirty="0"/>
              <a:t>-1</a:t>
            </a:r>
            <a:r>
              <a:rPr lang="tr-TR" sz="2200" dirty="0"/>
              <a:t>+2</a:t>
            </a:r>
            <a:r>
              <a:rPr lang="tr-TR" sz="2200" baseline="30000" dirty="0"/>
              <a:t>-3 </a:t>
            </a:r>
            <a:r>
              <a:rPr lang="tr-TR" sz="2200" dirty="0"/>
              <a:t>= 2.625’dir.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30082" name="Rectangle 2"/>
          <p:cNvSpPr>
            <a:spLocks noGrp="1" noChangeArrowheads="1"/>
          </p:cNvSpPr>
          <p:nvPr>
            <p:ph type="title"/>
          </p:nvPr>
        </p:nvSpPr>
        <p:spPr/>
        <p:txBody>
          <a:bodyPr/>
          <a:lstStyle/>
          <a:p>
            <a:r>
              <a:rPr lang="tr-TR" sz="2400" b="1"/>
              <a:t>Sayı Sistemleri</a:t>
            </a:r>
          </a:p>
        </p:txBody>
      </p:sp>
      <p:sp>
        <p:nvSpPr>
          <p:cNvPr id="430083" name="Rectangle 3"/>
          <p:cNvSpPr>
            <a:spLocks noGrp="1" noChangeArrowheads="1"/>
          </p:cNvSpPr>
          <p:nvPr>
            <p:ph type="body" idx="1"/>
          </p:nvPr>
        </p:nvSpPr>
        <p:spPr>
          <a:xfrm>
            <a:off x="331788" y="941388"/>
            <a:ext cx="8375650" cy="5078412"/>
          </a:xfrm>
        </p:spPr>
        <p:txBody>
          <a:bodyPr/>
          <a:lstStyle/>
          <a:p>
            <a:pPr marL="0" indent="0" algn="just">
              <a:lnSpc>
                <a:spcPct val="80000"/>
              </a:lnSpc>
              <a:buFontTx/>
              <a:buNone/>
            </a:pPr>
            <a:r>
              <a:rPr lang="tr-TR" sz="2200" b="1" dirty="0"/>
              <a:t>Onluk sistemden ikilik sisteme dönüşüm:</a:t>
            </a:r>
            <a:endParaRPr lang="tr-TR" sz="2200" dirty="0"/>
          </a:p>
          <a:p>
            <a:pPr marL="0" indent="0" algn="just">
              <a:lnSpc>
                <a:spcPct val="80000"/>
              </a:lnSpc>
              <a:buFontTx/>
              <a:buNone/>
            </a:pPr>
            <a:r>
              <a:rPr lang="tr-TR" sz="2200" dirty="0"/>
              <a:t>İki yöntem kullanılabilir:</a:t>
            </a:r>
          </a:p>
          <a:p>
            <a:pPr marL="0" indent="0" algn="just">
              <a:lnSpc>
                <a:spcPct val="80000"/>
              </a:lnSpc>
            </a:pPr>
            <a:r>
              <a:rPr lang="tr-TR" sz="2200" dirty="0"/>
              <a:t> İkili sayının basamak değerlerinin toplamı onluk sayıyı verecek şekilde düzenlemeye gidilir. Özellikle küçük sayıları için pratik bir yöntemdir.  </a:t>
            </a:r>
          </a:p>
          <a:p>
            <a:pPr marL="0" indent="0" algn="just">
              <a:lnSpc>
                <a:spcPct val="80000"/>
              </a:lnSpc>
              <a:buFontTx/>
              <a:buNone/>
            </a:pPr>
            <a:endParaRPr lang="tr-TR" sz="1000" dirty="0"/>
          </a:p>
          <a:p>
            <a:pPr marL="0" indent="0" algn="just">
              <a:lnSpc>
                <a:spcPct val="80000"/>
              </a:lnSpc>
              <a:buFontTx/>
              <a:buNone/>
            </a:pPr>
            <a:r>
              <a:rPr lang="tr-TR" sz="2200" dirty="0"/>
              <a:t>Örneğin onluk sistemdeki bir sayı ikilik sistemde 7 bit ile ifade edilebiliyorsa, bu ikili sayının basamak değerleri (64 32 16 8 4 2 1) </a:t>
            </a:r>
            <a:r>
              <a:rPr lang="tr-TR" sz="2200" dirty="0" err="1"/>
              <a:t>dir</a:t>
            </a:r>
            <a:r>
              <a:rPr lang="tr-TR" sz="2200" dirty="0"/>
              <a:t>. </a:t>
            </a:r>
          </a:p>
          <a:p>
            <a:pPr marL="0" indent="0" algn="just">
              <a:lnSpc>
                <a:spcPct val="80000"/>
              </a:lnSpc>
              <a:buFontTx/>
              <a:buNone/>
            </a:pPr>
            <a:endParaRPr lang="tr-TR" sz="2200" dirty="0"/>
          </a:p>
          <a:p>
            <a:pPr marL="0" indent="0" algn="just">
              <a:lnSpc>
                <a:spcPct val="80000"/>
              </a:lnSpc>
              <a:buFontTx/>
              <a:buNone/>
            </a:pPr>
            <a:r>
              <a:rPr lang="tr-TR" sz="2200" dirty="0"/>
              <a:t>Onluk sistemdeki 98 sayısının ikilik sistemdeki karşılığı 64, 32 ve 2 sayılarının toplamıyla pratik bir şekilde bulunabilir. O halde bu basamak değerlerine karşılık gelen bitler 1 alınarak (1100010)</a:t>
            </a:r>
            <a:r>
              <a:rPr lang="tr-TR" sz="2200" baseline="-25000" dirty="0"/>
              <a:t>2</a:t>
            </a:r>
            <a:r>
              <a:rPr lang="tr-TR" sz="2200" dirty="0"/>
              <a:t> sayısı elde edilir. </a:t>
            </a:r>
          </a:p>
          <a:p>
            <a:pPr marL="0" indent="0" algn="just">
              <a:lnSpc>
                <a:spcPct val="80000"/>
              </a:lnSpc>
              <a:buFontTx/>
              <a:buNone/>
            </a:pPr>
            <a:endParaRPr lang="tr-TR"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tr-TR"/>
              <a:t>Mantık Devreleri </a:t>
            </a:r>
            <a:endParaRPr lang="en-US"/>
          </a:p>
        </p:txBody>
      </p:sp>
      <p:sp>
        <p:nvSpPr>
          <p:cNvPr id="431106" name="Rectangle 2"/>
          <p:cNvSpPr>
            <a:spLocks noGrp="1" noChangeArrowheads="1"/>
          </p:cNvSpPr>
          <p:nvPr>
            <p:ph type="title"/>
          </p:nvPr>
        </p:nvSpPr>
        <p:spPr/>
        <p:txBody>
          <a:bodyPr/>
          <a:lstStyle/>
          <a:p>
            <a:r>
              <a:rPr lang="tr-TR" sz="2400" b="1"/>
              <a:t>Sayı Sistemleri</a:t>
            </a:r>
          </a:p>
        </p:txBody>
      </p:sp>
      <p:sp>
        <p:nvSpPr>
          <p:cNvPr id="431107" name="Rectangle 3"/>
          <p:cNvSpPr>
            <a:spLocks noGrp="1" noChangeArrowheads="1"/>
          </p:cNvSpPr>
          <p:nvPr>
            <p:ph type="body" idx="1"/>
          </p:nvPr>
        </p:nvSpPr>
        <p:spPr>
          <a:xfrm>
            <a:off x="331788" y="955675"/>
            <a:ext cx="8375650" cy="5078413"/>
          </a:xfrm>
        </p:spPr>
        <p:txBody>
          <a:bodyPr/>
          <a:lstStyle/>
          <a:p>
            <a:pPr marL="0" indent="0" algn="just">
              <a:buFontTx/>
              <a:buNone/>
            </a:pPr>
            <a:r>
              <a:rPr lang="tr-TR" sz="2200" b="1"/>
              <a:t>Onluk sistemden ikilik sisteme dönüşüm:</a:t>
            </a:r>
            <a:endParaRPr lang="tr-TR" sz="2200"/>
          </a:p>
          <a:p>
            <a:pPr marL="0" indent="0" algn="just"/>
            <a:r>
              <a:rPr lang="tr-TR" sz="2200"/>
              <a:t> Onluk sistemde verilen sayıyı sürekli 2’ye bölerek, bölme işlemi sonucunda oluşan kalan kısımlarından ikili sayıyı oluşturmaktır. İlk bölme işlemi sonucunda kalan LSB’yi, son bölme işleminden sonra oluşan kalan ise MSB’yi oluşturur. </a:t>
            </a:r>
            <a:endParaRPr lang="tr-TR" sz="2200" b="1"/>
          </a:p>
          <a:p>
            <a:pPr marL="0" indent="0">
              <a:buFontTx/>
              <a:buNone/>
            </a:pPr>
            <a:endParaRPr lang="tr-TR" sz="2200" b="1"/>
          </a:p>
          <a:p>
            <a:pPr marL="0" indent="0">
              <a:buFontTx/>
              <a:buNone/>
            </a:pPr>
            <a:r>
              <a:rPr lang="tr-TR" sz="2200" b="1"/>
              <a:t>Örnek: </a:t>
            </a:r>
            <a:r>
              <a:rPr lang="tr-TR" sz="2200"/>
              <a:t>Onluk sistemdeki 13 sayısının 2’lik sistemdeki karşılığı, </a:t>
            </a:r>
          </a:p>
          <a:p>
            <a:pPr marL="0" indent="0">
              <a:buFontTx/>
              <a:buNone/>
            </a:pPr>
            <a:r>
              <a:rPr lang="tr-TR" sz="2200" u="sng"/>
              <a:t>Bölme işlemi</a:t>
            </a:r>
            <a:r>
              <a:rPr lang="tr-TR" sz="2200"/>
              <a:t>	</a:t>
            </a:r>
            <a:r>
              <a:rPr lang="tr-TR" sz="2200" u="sng"/>
              <a:t>Kalan</a:t>
            </a:r>
          </a:p>
          <a:p>
            <a:pPr marL="0" indent="0">
              <a:buFontTx/>
              <a:buNone/>
            </a:pPr>
            <a:r>
              <a:rPr lang="tr-TR" sz="2200"/>
              <a:t>13/2 = 6	   1 (LSB)</a:t>
            </a:r>
          </a:p>
          <a:p>
            <a:pPr marL="0" indent="0">
              <a:buFontTx/>
              <a:buNone/>
            </a:pPr>
            <a:r>
              <a:rPr lang="tr-TR" sz="2200"/>
              <a:t>   6/2= 3	   0	           (13)</a:t>
            </a:r>
            <a:r>
              <a:rPr lang="tr-TR" sz="2200" baseline="-25000"/>
              <a:t>10</a:t>
            </a:r>
            <a:r>
              <a:rPr lang="tr-TR" sz="2200"/>
              <a:t> = (1101)</a:t>
            </a:r>
            <a:r>
              <a:rPr lang="tr-TR" sz="2200" baseline="-25000"/>
              <a:t>2</a:t>
            </a:r>
          </a:p>
          <a:p>
            <a:pPr marL="0" indent="0">
              <a:buFontTx/>
              <a:buNone/>
            </a:pPr>
            <a:r>
              <a:rPr lang="tr-TR" sz="2200"/>
              <a:t>   3/2= 1	   1</a:t>
            </a:r>
          </a:p>
          <a:p>
            <a:pPr marL="0" indent="0">
              <a:buFontTx/>
              <a:buNone/>
            </a:pPr>
            <a:r>
              <a:rPr lang="tr-TR" sz="2200"/>
              <a:t>   1/2= 0	   1 (MSB)</a:t>
            </a:r>
          </a:p>
        </p:txBody>
      </p:sp>
      <p:sp>
        <p:nvSpPr>
          <p:cNvPr id="431108" name="AutoShape 4"/>
          <p:cNvSpPr>
            <a:spLocks/>
          </p:cNvSpPr>
          <p:nvPr/>
        </p:nvSpPr>
        <p:spPr bwMode="auto">
          <a:xfrm>
            <a:off x="3540125" y="4100513"/>
            <a:ext cx="100013" cy="1400175"/>
          </a:xfrm>
          <a:prstGeom prst="rightBrace">
            <a:avLst>
              <a:gd name="adj1" fmla="val 116666"/>
              <a:gd name="adj2" fmla="val 50000"/>
            </a:avLst>
          </a:prstGeom>
          <a:noFill/>
          <a:ln w="952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tr-TR"/>
              <a:t>Mantık Devreleri </a:t>
            </a:r>
            <a:endParaRPr lang="en-US"/>
          </a:p>
        </p:txBody>
      </p:sp>
      <p:sp>
        <p:nvSpPr>
          <p:cNvPr id="432130" name="Rectangle 2"/>
          <p:cNvSpPr>
            <a:spLocks noGrp="1" noChangeArrowheads="1"/>
          </p:cNvSpPr>
          <p:nvPr>
            <p:ph type="title"/>
          </p:nvPr>
        </p:nvSpPr>
        <p:spPr/>
        <p:txBody>
          <a:bodyPr/>
          <a:lstStyle/>
          <a:p>
            <a:r>
              <a:rPr lang="tr-TR" sz="2400" b="1"/>
              <a:t>Sayı Sistemleri</a:t>
            </a:r>
          </a:p>
        </p:txBody>
      </p:sp>
      <p:sp>
        <p:nvSpPr>
          <p:cNvPr id="432131" name="Rectangle 3"/>
          <p:cNvSpPr>
            <a:spLocks noGrp="1" noChangeArrowheads="1"/>
          </p:cNvSpPr>
          <p:nvPr>
            <p:ph type="body" idx="1"/>
          </p:nvPr>
        </p:nvSpPr>
        <p:spPr>
          <a:xfrm>
            <a:off x="317500" y="912813"/>
            <a:ext cx="8375650" cy="5078412"/>
          </a:xfrm>
        </p:spPr>
        <p:txBody>
          <a:bodyPr/>
          <a:lstStyle/>
          <a:p>
            <a:pPr marL="0" indent="0">
              <a:buFontTx/>
              <a:buNone/>
            </a:pPr>
            <a:r>
              <a:rPr lang="tr-TR" sz="2200" b="1"/>
              <a:t>Ondalıklı sayıların ikilik sisteme dönüştürülesi:</a:t>
            </a:r>
          </a:p>
          <a:p>
            <a:pPr marL="0" indent="0" algn="just">
              <a:buFontTx/>
              <a:buNone/>
            </a:pPr>
            <a:r>
              <a:rPr lang="tr-TR" sz="2200"/>
              <a:t>Yine iki yöntem kullanılabilir: </a:t>
            </a:r>
          </a:p>
          <a:p>
            <a:pPr marL="0" indent="0" algn="just"/>
            <a:r>
              <a:rPr lang="tr-TR" sz="2200"/>
              <a:t> İkili sayıların kesirli kısımlarının basamak değerlerinin toplamı onluk sistemdeki kesirli sayıyı verecek şekilde düzenlemeye gidilir. </a:t>
            </a:r>
          </a:p>
          <a:p>
            <a:pPr marL="0" indent="0" algn="just"/>
            <a:endParaRPr lang="tr-TR" sz="1000"/>
          </a:p>
          <a:p>
            <a:pPr marL="0" indent="0" algn="just">
              <a:buFontTx/>
              <a:buNone/>
            </a:pPr>
            <a:r>
              <a:rPr lang="tr-TR" sz="2200"/>
              <a:t>İkilik sistemde kesirli sayıların basamak ağırlıkları 0.5, 0.25, 0.125, 0.0625 şeklinde gider. </a:t>
            </a:r>
          </a:p>
          <a:p>
            <a:pPr marL="0" indent="0" algn="just">
              <a:buFontTx/>
              <a:buNone/>
            </a:pPr>
            <a:endParaRPr lang="tr-TR" sz="1000"/>
          </a:p>
          <a:p>
            <a:pPr marL="0" indent="0" algn="just">
              <a:buFontTx/>
              <a:buNone/>
            </a:pPr>
            <a:r>
              <a:rPr lang="tr-TR" sz="2200"/>
              <a:t>Örneğin 0.625 sayısı (0.5+0.125) şeklinde ifade edilebileceğinden, bu sayının ikilik sistemdeki karşılığı, 2</a:t>
            </a:r>
            <a:r>
              <a:rPr lang="tr-TR" sz="2200" baseline="30000"/>
              <a:t>-1 </a:t>
            </a:r>
            <a:r>
              <a:rPr lang="tr-TR" sz="2200"/>
              <a:t>ve 2</a:t>
            </a:r>
            <a:r>
              <a:rPr lang="tr-TR" sz="2200" baseline="30000"/>
              <a:t>-3 </a:t>
            </a:r>
            <a:r>
              <a:rPr lang="tr-TR" sz="2200"/>
              <a:t>ağırlıklarına sahip bitlerin 1 yapılması suretiyle elde edilir. Yani 0.625</a:t>
            </a:r>
            <a:r>
              <a:rPr lang="tr-TR" sz="2200" baseline="-25000"/>
              <a:t>10 </a:t>
            </a:r>
            <a:r>
              <a:rPr lang="tr-TR" sz="2200"/>
              <a:t>= (0.101)</a:t>
            </a:r>
            <a:r>
              <a:rPr lang="tr-TR" sz="2200" baseline="-25000"/>
              <a:t>2  </a:t>
            </a:r>
            <a:r>
              <a:rPr lang="tr-TR" sz="2200"/>
              <a:t>olur.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5957</TotalTime>
  <Words>1588</Words>
  <Application>Microsoft Office PowerPoint</Application>
  <PresentationFormat>Ekran Gösterisi (4:3)</PresentationFormat>
  <Paragraphs>211</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Comic Sans MS</vt:lpstr>
      <vt:lpstr>Helvetica</vt:lpstr>
      <vt:lpstr>Times New Roman</vt:lpstr>
      <vt:lpstr>overview</vt:lpstr>
      <vt:lpstr>ANALOG-SAYISAL BÜYÜKLÜK VE SAYI SİSTEMLERİ</vt:lpstr>
      <vt:lpstr>ANALOG-SAYISAL BÜYÜKLÜK VE SAYI SİSTEMLERİ </vt:lpstr>
      <vt:lpstr>Analog ve Sayısal Büyüklük Kavramı </vt:lpstr>
      <vt:lpstr>Sayı Sistemleri </vt:lpstr>
      <vt:lpstr>Sayı Sistemleri</vt:lpstr>
      <vt:lpstr>Sayı Sistemleri</vt:lpstr>
      <vt:lpstr>Sayı Sistemleri</vt:lpstr>
      <vt:lpstr>Sayı Sistemleri</vt:lpstr>
      <vt:lpstr>Sayı Sistemleri</vt:lpstr>
      <vt:lpstr>Sayı Sistemleri</vt:lpstr>
      <vt:lpstr>İkilik Sistemde Aritmetik İşlemler </vt:lpstr>
      <vt:lpstr>İkilik Sistemde Aritmetik İşlemler</vt:lpstr>
      <vt:lpstr>İkilik Sistemde Aritmetik İşlemler</vt:lpstr>
      <vt:lpstr>İkili Sayıların 1’e ve 2’ye Tümleyeninin Bulunması </vt:lpstr>
      <vt:lpstr>İkili Sayıların 1’e ve 2’ye Tümleyeninin Bulunması</vt:lpstr>
      <vt:lpstr>İşaretli Sayılar </vt:lpstr>
      <vt:lpstr>İşaretli Sayılar</vt:lpstr>
      <vt:lpstr>İşaretli Sayıların Onluk Sistemdeki Karşılığı</vt:lpstr>
      <vt:lpstr>İşaretli Sayıların Onluk Sistemdeki Karşılığı</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167</cp:revision>
  <cp:lastPrinted>2001-01-30T20:22:47Z</cp:lastPrinted>
  <dcterms:created xsi:type="dcterms:W3CDTF">1999-07-07T12:46:17Z</dcterms:created>
  <dcterms:modified xsi:type="dcterms:W3CDTF">2018-07-30T11:41:17Z</dcterms:modified>
</cp:coreProperties>
</file>