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6"/>
  </p:notesMasterIdLst>
  <p:handoutMasterIdLst>
    <p:handoutMasterId r:id="rId17"/>
  </p:handoutMasterIdLst>
  <p:sldIdLst>
    <p:sldId id="367" r:id="rId2"/>
    <p:sldId id="348" r:id="rId3"/>
    <p:sldId id="349" r:id="rId4"/>
    <p:sldId id="350" r:id="rId5"/>
    <p:sldId id="351" r:id="rId6"/>
    <p:sldId id="352" r:id="rId7"/>
    <p:sldId id="353" r:id="rId8"/>
    <p:sldId id="354" r:id="rId9"/>
    <p:sldId id="355" r:id="rId10"/>
    <p:sldId id="356" r:id="rId11"/>
    <p:sldId id="369" r:id="rId12"/>
    <p:sldId id="357" r:id="rId13"/>
    <p:sldId id="358" r:id="rId14"/>
    <p:sldId id="359" r:id="rId15"/>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1" autoAdjust="0"/>
    <p:restoredTop sz="94660"/>
  </p:normalViewPr>
  <p:slideViewPr>
    <p:cSldViewPr snapToGrid="0">
      <p:cViewPr>
        <p:scale>
          <a:sx n="68" d="100"/>
          <a:sy n="68" d="100"/>
        </p:scale>
        <p:origin x="-1230"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smtClean="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smtClean="0">
                <a:latin typeface="Helvetica" pitchFamily="34" charset="0"/>
              </a:defRPr>
            </a:lvl1pPr>
          </a:lstStyle>
          <a:p>
            <a:pPr>
              <a:defRPr/>
            </a:pPr>
            <a:fld id="{C428B982-F433-4B18-A9FC-229B5868CDE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smtClean="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smtClean="0"/>
            </a:lvl1pPr>
          </a:lstStyle>
          <a:p>
            <a:pPr>
              <a:defRPr/>
            </a:pPr>
            <a:endParaRPr lang="en-US"/>
          </a:p>
        </p:txBody>
      </p:sp>
      <p:sp>
        <p:nvSpPr>
          <p:cNvPr id="24580"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smtClean="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smtClean="0"/>
            </a:lvl1pPr>
          </a:lstStyle>
          <a:p>
            <a:pPr>
              <a:defRPr/>
            </a:pPr>
            <a:fld id="{1B1E8E88-BA6D-4F8D-9975-73911C03A56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smtClean="0">
                <a:latin typeface="Comic Sans MS" pitchFamily="66" charset="0"/>
              </a:defRPr>
            </a:lvl1pPr>
          </a:lstStyle>
          <a:p>
            <a:pPr>
              <a:defRPr/>
            </a:pPr>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759DE41D-4C89-42DD-95C0-94EACD3FA7B6}"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defRPr/>
            </a:pP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Altbilgi Yer Tutucusu"/>
          <p:cNvSpPr>
            <a:spLocks noGrp="1"/>
          </p:cNvSpPr>
          <p:nvPr>
            <p:ph type="ftr" sz="quarter" idx="10"/>
          </p:nvPr>
        </p:nvSpPr>
        <p:spPr>
          <a:noFill/>
        </p:spPr>
        <p:txBody>
          <a:bodyPr/>
          <a:lstStyle/>
          <a:p>
            <a:r>
              <a:rPr lang="tr-TR"/>
              <a:t>Mantık Devreleri </a:t>
            </a:r>
            <a:endParaRPr lang="en-US"/>
          </a:p>
        </p:txBody>
      </p:sp>
      <p:sp>
        <p:nvSpPr>
          <p:cNvPr id="3075" name="Rectangle 2"/>
          <p:cNvSpPr>
            <a:spLocks noGrp="1" noChangeArrowheads="1"/>
          </p:cNvSpPr>
          <p:nvPr>
            <p:ph type="title"/>
          </p:nvPr>
        </p:nvSpPr>
        <p:spPr/>
        <p:txBody>
          <a:bodyPr/>
          <a:lstStyle/>
          <a:p>
            <a:r>
              <a:rPr lang="tr-TR" sz="3600" smtClean="0"/>
              <a:t>Sayı Sistemleri</a:t>
            </a:r>
          </a:p>
        </p:txBody>
      </p:sp>
      <p:sp>
        <p:nvSpPr>
          <p:cNvPr id="3076" name="Rectangle 3"/>
          <p:cNvSpPr>
            <a:spLocks noGrp="1" noChangeArrowheads="1"/>
          </p:cNvSpPr>
          <p:nvPr>
            <p:ph type="body" idx="1"/>
          </p:nvPr>
        </p:nvSpPr>
        <p:spPr>
          <a:xfrm>
            <a:off x="360363" y="969963"/>
            <a:ext cx="8375650" cy="5078412"/>
          </a:xfrm>
        </p:spPr>
        <p:txBody>
          <a:bodyPr/>
          <a:lstStyle/>
          <a:p>
            <a:pPr marL="0" indent="0" algn="just">
              <a:buFontTx/>
              <a:buNone/>
            </a:pPr>
            <a:r>
              <a:rPr lang="tr-TR" sz="2400" b="1" smtClean="0">
                <a:solidFill>
                  <a:srgbClr val="FF0000"/>
                </a:solidFill>
              </a:rPr>
              <a:t>Geçen Hafta</a:t>
            </a:r>
          </a:p>
          <a:p>
            <a:pPr marL="0" indent="0"/>
            <a:r>
              <a:rPr lang="tr-TR" sz="2400" b="1" smtClean="0"/>
              <a:t> Analog ve Sayısal Büyüklük Kavramı</a:t>
            </a:r>
          </a:p>
          <a:p>
            <a:pPr marL="0" indent="0"/>
            <a:r>
              <a:rPr lang="tr-TR" sz="2400" b="1" smtClean="0"/>
              <a:t> Sayı Sistemleri</a:t>
            </a:r>
            <a:r>
              <a:rPr lang="tr-TR" sz="2400" smtClean="0"/>
              <a:t> </a:t>
            </a:r>
          </a:p>
          <a:p>
            <a:pPr marL="0" indent="0"/>
            <a:r>
              <a:rPr lang="tr-TR" sz="2400" b="1" smtClean="0"/>
              <a:t> İkilik Sistemde Aritmetik İşlemler</a:t>
            </a:r>
            <a:r>
              <a:rPr lang="tr-TR" sz="2400" smtClean="0"/>
              <a:t> </a:t>
            </a:r>
          </a:p>
          <a:p>
            <a:pPr marL="0" indent="0"/>
            <a:r>
              <a:rPr lang="tr-TR" sz="2400" b="1" smtClean="0"/>
              <a:t> İkili Sayıların 1’e ve 2’ye Tümleyeninin Bulunması</a:t>
            </a:r>
          </a:p>
          <a:p>
            <a:pPr marL="0" indent="0"/>
            <a:r>
              <a:rPr lang="tr-TR" sz="2400" b="1" smtClean="0"/>
              <a:t> İşaretli Sayılar</a:t>
            </a:r>
            <a:r>
              <a:rPr lang="tr-TR" sz="2400" smtClean="0"/>
              <a:t>  </a:t>
            </a:r>
          </a:p>
          <a:p>
            <a:pPr marL="0" indent="0" algn="just">
              <a:buFontTx/>
              <a:buNone/>
            </a:pPr>
            <a:r>
              <a:rPr lang="tr-TR" sz="2400" b="1" smtClean="0">
                <a:solidFill>
                  <a:srgbClr val="FF0000"/>
                </a:solidFill>
              </a:rPr>
              <a:t>Bu Hafta</a:t>
            </a:r>
          </a:p>
          <a:p>
            <a:pPr marL="0" indent="0" algn="just"/>
            <a:r>
              <a:rPr lang="tr-TR" sz="2400" b="1" smtClean="0"/>
              <a:t>Kayan Noktalı Sayılar</a:t>
            </a:r>
          </a:p>
          <a:p>
            <a:pPr marL="0" indent="0" algn="just"/>
            <a:r>
              <a:rPr lang="tr-TR" sz="2400" b="1" smtClean="0"/>
              <a:t> İşaretli Sayılarda Aritmetik İşlemler</a:t>
            </a:r>
          </a:p>
          <a:p>
            <a:pPr marL="0" indent="0" algn="just">
              <a:buFontTx/>
              <a:buNone/>
            </a:pPr>
            <a:r>
              <a:rPr lang="tr-TR" sz="2400" b="1" smtClean="0"/>
              <a:t>	Toplama ve Çıkarma İşlemleri</a:t>
            </a:r>
            <a:endParaRPr lang="tr-TR" sz="2400" smtClean="0"/>
          </a:p>
          <a:p>
            <a:pPr marL="0" indent="0" algn="just">
              <a:buFontTx/>
              <a:buNone/>
            </a:pPr>
            <a:r>
              <a:rPr lang="tr-TR" sz="2400" b="1" smtClean="0"/>
              <a:t>	Çarpma ve Bölme İşlemleri</a:t>
            </a:r>
            <a:r>
              <a:rPr lang="tr-TR" sz="2400" smtClean="0"/>
              <a:t>   </a:t>
            </a:r>
          </a:p>
          <a:p>
            <a:pPr marL="0" indent="0" algn="just">
              <a:buFontTx/>
              <a:buNone/>
            </a:pPr>
            <a:endParaRPr lang="tr-TR" sz="2200" smtClean="0"/>
          </a:p>
          <a:p>
            <a:pPr marL="0" indent="0" algn="just">
              <a:buFontTx/>
              <a:buNone/>
            </a:pPr>
            <a:endParaRPr lang="tr-TR" sz="2200" smtClean="0"/>
          </a:p>
          <a:p>
            <a:pPr marL="0" indent="0" algn="just">
              <a:buFontTx/>
              <a:buNone/>
            </a:pPr>
            <a:endParaRPr lang="tr-TR" sz="22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Altbilgi Yer Tutucusu"/>
          <p:cNvSpPr>
            <a:spLocks noGrp="1"/>
          </p:cNvSpPr>
          <p:nvPr>
            <p:ph type="ftr" sz="quarter" idx="10"/>
          </p:nvPr>
        </p:nvSpPr>
        <p:spPr>
          <a:noFill/>
        </p:spPr>
        <p:txBody>
          <a:bodyPr/>
          <a:lstStyle/>
          <a:p>
            <a:r>
              <a:rPr lang="tr-TR"/>
              <a:t>Mantık Devreleri </a:t>
            </a:r>
            <a:endParaRPr lang="en-US"/>
          </a:p>
        </p:txBody>
      </p:sp>
      <p:sp>
        <p:nvSpPr>
          <p:cNvPr id="12291" name="Rectangle 2"/>
          <p:cNvSpPr>
            <a:spLocks noGrp="1" noChangeArrowheads="1"/>
          </p:cNvSpPr>
          <p:nvPr>
            <p:ph type="title"/>
          </p:nvPr>
        </p:nvSpPr>
        <p:spPr/>
        <p:txBody>
          <a:bodyPr/>
          <a:lstStyle/>
          <a:p>
            <a:r>
              <a:rPr lang="tr-TR" sz="2400" b="1" smtClean="0"/>
              <a:t>Çarpma ve Bölme İşlemleri</a:t>
            </a:r>
            <a:r>
              <a:rPr lang="tr-TR" smtClean="0"/>
              <a:t> </a:t>
            </a:r>
          </a:p>
        </p:txBody>
      </p:sp>
      <p:sp>
        <p:nvSpPr>
          <p:cNvPr id="12292" name="Rectangle 3"/>
          <p:cNvSpPr>
            <a:spLocks noGrp="1" noChangeArrowheads="1"/>
          </p:cNvSpPr>
          <p:nvPr>
            <p:ph type="body" idx="1"/>
          </p:nvPr>
        </p:nvSpPr>
        <p:spPr>
          <a:xfrm>
            <a:off x="317500" y="996950"/>
            <a:ext cx="8375650" cy="5078413"/>
          </a:xfrm>
        </p:spPr>
        <p:txBody>
          <a:bodyPr/>
          <a:lstStyle/>
          <a:p>
            <a:pPr marL="0" indent="0" algn="just">
              <a:lnSpc>
                <a:spcPct val="80000"/>
              </a:lnSpc>
              <a:buFontTx/>
              <a:buNone/>
            </a:pPr>
            <a:r>
              <a:rPr lang="tr-TR" sz="2200" b="1" smtClean="0"/>
              <a:t>Çarpma</a:t>
            </a:r>
            <a:r>
              <a:rPr lang="tr-TR" sz="2200" smtClean="0"/>
              <a:t>, toplama işlemiyle gerçeklenebilir. Çarpılan sayının, çarpanın değeri kadar kendi üzerine toplanması esasına dayanır. Yani 4×2 işlemi 4+4 şeklinde düşünülür. Çarpan değerinin büyük olması durumunda zahmetli bir hal alır bu yüzden kısmi çarpım metodu kullanılır;</a:t>
            </a:r>
          </a:p>
          <a:p>
            <a:pPr marL="0" indent="0" algn="just">
              <a:lnSpc>
                <a:spcPct val="80000"/>
              </a:lnSpc>
              <a:buFontTx/>
              <a:buNone/>
            </a:pPr>
            <a:endParaRPr lang="tr-TR" sz="2200" smtClean="0"/>
          </a:p>
          <a:p>
            <a:pPr marL="0" indent="0" algn="just">
              <a:lnSpc>
                <a:spcPct val="80000"/>
              </a:lnSpc>
              <a:buFontTx/>
              <a:buNone/>
            </a:pPr>
            <a:r>
              <a:rPr lang="tr-TR" sz="2200" smtClean="0"/>
              <a:t>- İlk olarak çarpılan ve çarpanın aynı işarete sahip olup olmadığına bakılır ve çarpım sonucunun işareti elde edilir. </a:t>
            </a:r>
          </a:p>
          <a:p>
            <a:pPr marL="0" indent="0" algn="just">
              <a:lnSpc>
                <a:spcPct val="80000"/>
              </a:lnSpc>
              <a:buFontTx/>
              <a:buNone/>
            </a:pPr>
            <a:r>
              <a:rPr lang="tr-TR" sz="2200" smtClean="0"/>
              <a:t>- Negatif sayının pozitif değeri alınır. </a:t>
            </a:r>
          </a:p>
          <a:p>
            <a:pPr marL="0" indent="0" algn="just">
              <a:lnSpc>
                <a:spcPct val="80000"/>
              </a:lnSpc>
              <a:buFontTx/>
              <a:buNone/>
            </a:pPr>
            <a:r>
              <a:rPr lang="tr-TR" sz="2200" smtClean="0"/>
              <a:t>- Çarpanın en az anlamlı bitinden başlanır ve kısmi çarpımlar elde edilir. Şayet çarpan 1 ise çarpılanın kendisi, 0 ise 0 değerinden kısmi çarpım elde edilir. Her kısmi çarpım bir sola kaydırılır. </a:t>
            </a:r>
          </a:p>
          <a:p>
            <a:pPr marL="0" indent="0" algn="just">
              <a:lnSpc>
                <a:spcPct val="80000"/>
              </a:lnSpc>
              <a:buFontTx/>
              <a:buNone/>
            </a:pPr>
            <a:r>
              <a:rPr lang="tr-TR" sz="2200" smtClean="0"/>
              <a:t>- Ard arda gelen kısmi çarpımlar toplanır ve ara toplamlar elde edilir. </a:t>
            </a:r>
          </a:p>
          <a:p>
            <a:pPr marL="0" indent="0" algn="just">
              <a:lnSpc>
                <a:spcPct val="80000"/>
              </a:lnSpc>
              <a:buFontTx/>
              <a:buChar char="-"/>
            </a:pPr>
            <a:r>
              <a:rPr lang="tr-TR" sz="2200" smtClean="0"/>
              <a:t> İlk adımda işaret biti negatifse, sonucun ikiye tümleyeni alınır. Pozitifse olduğu gibi bırakılır. Elde edilen çarpımın önüne işaret biti eklenir. </a:t>
            </a:r>
          </a:p>
          <a:p>
            <a:pPr marL="0" indent="0" algn="just">
              <a:lnSpc>
                <a:spcPct val="80000"/>
              </a:lnSpc>
              <a:buFontTx/>
              <a:buChar char="-"/>
            </a:pPr>
            <a:endParaRPr lang="tr-TR" sz="16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p:txBody>
          <a:bodyPr/>
          <a:lstStyle/>
          <a:p>
            <a:r>
              <a:rPr lang="tr-TR" sz="2400" b="1" smtClean="0"/>
              <a:t>Çarpma ve Bölme İşlemleri</a:t>
            </a:r>
            <a:r>
              <a:rPr lang="tr-TR" smtClean="0"/>
              <a:t> </a:t>
            </a:r>
          </a:p>
        </p:txBody>
      </p:sp>
      <p:sp>
        <p:nvSpPr>
          <p:cNvPr id="13316" name="Rectangle 3"/>
          <p:cNvSpPr>
            <a:spLocks noGrp="1" noChangeArrowheads="1"/>
          </p:cNvSpPr>
          <p:nvPr>
            <p:ph type="body" idx="1"/>
          </p:nvPr>
        </p:nvSpPr>
        <p:spPr>
          <a:xfrm>
            <a:off x="317500" y="927100"/>
            <a:ext cx="8375650" cy="5078413"/>
          </a:xfrm>
        </p:spPr>
        <p:txBody>
          <a:bodyPr/>
          <a:lstStyle/>
          <a:p>
            <a:pPr marL="0" indent="0" algn="just">
              <a:lnSpc>
                <a:spcPct val="80000"/>
              </a:lnSpc>
              <a:buFontTx/>
              <a:buChar char="-"/>
            </a:pPr>
            <a:endParaRPr lang="tr-TR" sz="1600" smtClean="0"/>
          </a:p>
          <a:p>
            <a:pPr marL="0" indent="0">
              <a:lnSpc>
                <a:spcPct val="80000"/>
              </a:lnSpc>
              <a:buFontTx/>
              <a:buNone/>
            </a:pPr>
            <a:r>
              <a:rPr lang="tr-TR" sz="2000" b="1" smtClean="0"/>
              <a:t>Örnek: </a:t>
            </a:r>
            <a:r>
              <a:rPr lang="tr-TR" sz="2000" smtClean="0"/>
              <a:t>25×(-4) işlemini yapalım;</a:t>
            </a:r>
          </a:p>
          <a:p>
            <a:pPr marL="0" indent="0">
              <a:lnSpc>
                <a:spcPct val="80000"/>
              </a:lnSpc>
              <a:buFontTx/>
              <a:buNone/>
            </a:pPr>
            <a:r>
              <a:rPr lang="tr-TR" sz="2000" smtClean="0"/>
              <a:t>	 11001</a:t>
            </a:r>
          </a:p>
          <a:p>
            <a:pPr marL="0" indent="0">
              <a:lnSpc>
                <a:spcPct val="80000"/>
              </a:lnSpc>
              <a:buFontTx/>
              <a:buNone/>
            </a:pPr>
            <a:r>
              <a:rPr lang="tr-TR" sz="2000" smtClean="0"/>
              <a:t>	×  100	-4’ün pozitif değeri</a:t>
            </a:r>
            <a:endParaRPr lang="tr-TR" sz="2000" b="1" smtClean="0"/>
          </a:p>
          <a:p>
            <a:pPr marL="0" indent="0">
              <a:lnSpc>
                <a:spcPct val="80000"/>
              </a:lnSpc>
              <a:buFontTx/>
              <a:buNone/>
            </a:pPr>
            <a:r>
              <a:rPr lang="tr-TR" sz="2000" b="1" smtClean="0"/>
              <a:t> 	</a:t>
            </a:r>
            <a:r>
              <a:rPr lang="tr-TR" sz="2000" smtClean="0"/>
              <a:t>00000	1.kısmi çarpım</a:t>
            </a:r>
          </a:p>
          <a:p>
            <a:pPr marL="0" indent="0">
              <a:lnSpc>
                <a:spcPct val="80000"/>
              </a:lnSpc>
              <a:buFontTx/>
              <a:buNone/>
            </a:pPr>
            <a:r>
              <a:rPr lang="tr-TR" sz="2000" smtClean="0"/>
              <a:t>         + 00000	2.kısmi çarpım</a:t>
            </a:r>
          </a:p>
          <a:p>
            <a:pPr marL="0" indent="0">
              <a:lnSpc>
                <a:spcPct val="80000"/>
              </a:lnSpc>
              <a:buFontTx/>
              <a:buNone/>
            </a:pPr>
            <a:r>
              <a:rPr lang="tr-TR" sz="2000" smtClean="0"/>
              <a:t>            000000	ara toplam</a:t>
            </a:r>
          </a:p>
          <a:p>
            <a:pPr marL="0" indent="0">
              <a:lnSpc>
                <a:spcPct val="80000"/>
              </a:lnSpc>
              <a:buFontTx/>
              <a:buNone/>
            </a:pPr>
            <a:r>
              <a:rPr lang="tr-TR" sz="2000" smtClean="0"/>
              <a:t>       + 11001	3. kısmi çarpım</a:t>
            </a:r>
          </a:p>
          <a:p>
            <a:pPr marL="0" indent="0">
              <a:lnSpc>
                <a:spcPct val="80000"/>
              </a:lnSpc>
              <a:buFontTx/>
              <a:buNone/>
            </a:pPr>
            <a:r>
              <a:rPr lang="tr-TR" sz="2000" smtClean="0"/>
              <a:t>          1100100	sonuç	</a:t>
            </a:r>
          </a:p>
        </p:txBody>
      </p:sp>
      <p:sp>
        <p:nvSpPr>
          <p:cNvPr id="13317" name="Line 4"/>
          <p:cNvSpPr>
            <a:spLocks noChangeShapeType="1"/>
          </p:cNvSpPr>
          <p:nvPr/>
        </p:nvSpPr>
        <p:spPr bwMode="auto">
          <a:xfrm>
            <a:off x="1379538" y="2082800"/>
            <a:ext cx="528637" cy="0"/>
          </a:xfrm>
          <a:prstGeom prst="line">
            <a:avLst/>
          </a:prstGeom>
          <a:noFill/>
          <a:ln w="9525">
            <a:solidFill>
              <a:schemeClr val="tx1"/>
            </a:solidFill>
            <a:round/>
            <a:headEnd/>
            <a:tailEnd/>
          </a:ln>
        </p:spPr>
        <p:txBody>
          <a:bodyPr lIns="36000" tIns="36000" rIns="36000" bIns="36000"/>
          <a:lstStyle/>
          <a:p>
            <a:endParaRPr lang="tr-TR"/>
          </a:p>
        </p:txBody>
      </p:sp>
      <p:sp>
        <p:nvSpPr>
          <p:cNvPr id="13318" name="Line 5"/>
          <p:cNvSpPr>
            <a:spLocks noChangeShapeType="1"/>
          </p:cNvSpPr>
          <p:nvPr/>
        </p:nvSpPr>
        <p:spPr bwMode="auto">
          <a:xfrm>
            <a:off x="1166813" y="2687638"/>
            <a:ext cx="703262" cy="0"/>
          </a:xfrm>
          <a:prstGeom prst="line">
            <a:avLst/>
          </a:prstGeom>
          <a:noFill/>
          <a:ln w="9525">
            <a:solidFill>
              <a:schemeClr val="tx1"/>
            </a:solidFill>
            <a:round/>
            <a:headEnd/>
            <a:tailEnd/>
          </a:ln>
        </p:spPr>
        <p:txBody>
          <a:bodyPr lIns="36000" tIns="36000" rIns="36000" bIns="36000"/>
          <a:lstStyle/>
          <a:p>
            <a:endParaRPr lang="tr-TR"/>
          </a:p>
        </p:txBody>
      </p:sp>
      <p:sp>
        <p:nvSpPr>
          <p:cNvPr id="13319" name="Line 6"/>
          <p:cNvSpPr>
            <a:spLocks noChangeShapeType="1"/>
          </p:cNvSpPr>
          <p:nvPr/>
        </p:nvSpPr>
        <p:spPr bwMode="auto">
          <a:xfrm>
            <a:off x="941388" y="3290888"/>
            <a:ext cx="927100" cy="0"/>
          </a:xfrm>
          <a:prstGeom prst="line">
            <a:avLst/>
          </a:prstGeom>
          <a:noFill/>
          <a:ln w="9525">
            <a:solidFill>
              <a:schemeClr val="tx1"/>
            </a:solidFill>
            <a:round/>
            <a:headEnd/>
            <a:tailEnd/>
          </a:ln>
        </p:spPr>
        <p:txBody>
          <a:bodyPr lIns="36000" tIns="36000" rIns="36000" bIns="36000"/>
          <a:lstStyle/>
          <a:p>
            <a:endParaRPr lang="tr-TR"/>
          </a:p>
        </p:txBody>
      </p:sp>
      <p:sp>
        <p:nvSpPr>
          <p:cNvPr id="13320" name="Text Box 7"/>
          <p:cNvSpPr txBox="1">
            <a:spLocks noChangeArrowheads="1"/>
          </p:cNvSpPr>
          <p:nvPr/>
        </p:nvSpPr>
        <p:spPr bwMode="auto">
          <a:xfrm>
            <a:off x="506413" y="3978275"/>
            <a:ext cx="8047037" cy="1303338"/>
          </a:xfrm>
          <a:prstGeom prst="rect">
            <a:avLst/>
          </a:prstGeom>
          <a:noFill/>
          <a:ln w="9525">
            <a:noFill/>
            <a:miter lim="800000"/>
            <a:headEnd/>
            <a:tailEnd/>
          </a:ln>
        </p:spPr>
        <p:txBody>
          <a:bodyPr lIns="36000" tIns="36000" rIns="36000" bIns="36000">
            <a:spAutoFit/>
          </a:bodyPr>
          <a:lstStyle/>
          <a:p>
            <a:pPr algn="just"/>
            <a:r>
              <a:rPr lang="tr-TR" sz="2000" b="0"/>
              <a:t>Çarpımın sonucu negatif olacağından sonucun ikiye tümleyeni alınır;</a:t>
            </a:r>
          </a:p>
          <a:p>
            <a:pPr algn="just"/>
            <a:endParaRPr lang="tr-TR" sz="2000" b="0"/>
          </a:p>
          <a:p>
            <a:pPr algn="just"/>
            <a:r>
              <a:rPr lang="tr-TR" sz="2000" b="0"/>
              <a:t>1100100</a:t>
            </a:r>
            <a:r>
              <a:rPr lang="tr-TR" sz="2000" b="0" baseline="-25000"/>
              <a:t>2</a:t>
            </a:r>
            <a:r>
              <a:rPr lang="tr-TR" sz="2000" b="0"/>
              <a:t>’ın ikiye tümleyeni 0011100</a:t>
            </a:r>
            <a:r>
              <a:rPr lang="tr-TR" sz="2000" b="0" baseline="-25000"/>
              <a:t>2</a:t>
            </a:r>
            <a:r>
              <a:rPr lang="tr-TR" sz="2000" b="0"/>
              <a:t> ve işaret biti eklendiğinde 10011100</a:t>
            </a:r>
            <a:r>
              <a:rPr lang="tr-TR" sz="2000" b="0" baseline="-25000"/>
              <a:t>2</a:t>
            </a:r>
            <a:r>
              <a:rPr lang="tr-TR" sz="2000" b="0"/>
              <a:t> elde edilir.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Altbilgi Yer Tutucusu"/>
          <p:cNvSpPr>
            <a:spLocks noGrp="1"/>
          </p:cNvSpPr>
          <p:nvPr>
            <p:ph type="ftr" sz="quarter" idx="10"/>
          </p:nvPr>
        </p:nvSpPr>
        <p:spPr>
          <a:noFill/>
        </p:spPr>
        <p:txBody>
          <a:bodyPr/>
          <a:lstStyle/>
          <a:p>
            <a:r>
              <a:rPr lang="tr-TR"/>
              <a:t>Mantık Devreleri </a:t>
            </a:r>
            <a:endParaRPr lang="en-US"/>
          </a:p>
        </p:txBody>
      </p:sp>
      <p:sp>
        <p:nvSpPr>
          <p:cNvPr id="14339" name="Rectangle 2"/>
          <p:cNvSpPr>
            <a:spLocks noGrp="1" noChangeArrowheads="1"/>
          </p:cNvSpPr>
          <p:nvPr>
            <p:ph type="title"/>
          </p:nvPr>
        </p:nvSpPr>
        <p:spPr/>
        <p:txBody>
          <a:bodyPr/>
          <a:lstStyle/>
          <a:p>
            <a:r>
              <a:rPr lang="tr-TR" sz="2400" b="1" smtClean="0"/>
              <a:t>Bölme İşlemi</a:t>
            </a:r>
          </a:p>
        </p:txBody>
      </p:sp>
      <p:sp>
        <p:nvSpPr>
          <p:cNvPr id="14340" name="Rectangle 3"/>
          <p:cNvSpPr>
            <a:spLocks noGrp="1" noChangeArrowheads="1"/>
          </p:cNvSpPr>
          <p:nvPr>
            <p:ph type="body" idx="1"/>
          </p:nvPr>
        </p:nvSpPr>
        <p:spPr>
          <a:xfrm>
            <a:off x="331788" y="984250"/>
            <a:ext cx="8375650" cy="5078413"/>
          </a:xfrm>
        </p:spPr>
        <p:txBody>
          <a:bodyPr/>
          <a:lstStyle/>
          <a:p>
            <a:pPr marL="0" indent="0" algn="just">
              <a:lnSpc>
                <a:spcPct val="80000"/>
              </a:lnSpc>
              <a:buFontTx/>
              <a:buNone/>
            </a:pPr>
            <a:r>
              <a:rPr lang="tr-TR" sz="2200" b="1" smtClean="0"/>
              <a:t>Bölme,</a:t>
            </a:r>
            <a:r>
              <a:rPr lang="tr-TR" sz="2200" smtClean="0"/>
              <a:t> çıkarma işlemiyle gerçeklenebilir. Çıkarma, toplama işlemi ile yapılabildiğinden bölme işlemi de toplama işlemiyle yapılabilir. Bölenin bölünenden çıkarılma sayısı bölümü verecektir. Bölme işleminde şu adımlar takip edilir;</a:t>
            </a:r>
          </a:p>
          <a:p>
            <a:pPr marL="0" indent="0" algn="just">
              <a:lnSpc>
                <a:spcPct val="80000"/>
              </a:lnSpc>
              <a:buFontTx/>
              <a:buNone/>
            </a:pPr>
            <a:endParaRPr lang="tr-TR" sz="2200" smtClean="0"/>
          </a:p>
          <a:p>
            <a:pPr marL="0" indent="0" algn="just">
              <a:lnSpc>
                <a:spcPct val="80000"/>
              </a:lnSpc>
              <a:buFontTx/>
              <a:buNone/>
            </a:pPr>
            <a:r>
              <a:rPr lang="tr-TR" sz="2200" smtClean="0"/>
              <a:t>- İlk olarak bölünen ve bölenin aynı işarete sahip olup olmadığına bakılır ve bölme sonucunun işareti elde edilir. </a:t>
            </a:r>
            <a:endParaRPr lang="tr-TR" sz="2200" b="1" smtClean="0"/>
          </a:p>
          <a:p>
            <a:pPr marL="0" indent="0" algn="just">
              <a:lnSpc>
                <a:spcPct val="80000"/>
              </a:lnSpc>
              <a:buFontTx/>
              <a:buNone/>
            </a:pPr>
            <a:r>
              <a:rPr lang="tr-TR" sz="2200" b="1" smtClean="0"/>
              <a:t>- </a:t>
            </a:r>
            <a:r>
              <a:rPr lang="tr-TR" sz="2200" smtClean="0"/>
              <a:t>Her iki sayının da pozitif formu elde edilir. </a:t>
            </a:r>
          </a:p>
          <a:p>
            <a:pPr marL="0" indent="0" algn="just">
              <a:lnSpc>
                <a:spcPct val="80000"/>
              </a:lnSpc>
              <a:buFontTx/>
              <a:buNone/>
            </a:pPr>
            <a:r>
              <a:rPr lang="tr-TR" sz="2200" smtClean="0"/>
              <a:t>- Bölüme 0 değeri atanır. </a:t>
            </a:r>
          </a:p>
          <a:p>
            <a:pPr marL="0" indent="0" algn="just">
              <a:lnSpc>
                <a:spcPct val="80000"/>
              </a:lnSpc>
              <a:buFontTx/>
              <a:buNone/>
            </a:pPr>
            <a:r>
              <a:rPr lang="tr-TR" sz="2200" smtClean="0"/>
              <a:t>- Bölünenden bölen çıkartılır (2’ye tümleyen ile toplama işlemine dönüştürülebilir), kısmi kalan bulunur ve bölüme 1 eklenir. Kısmi kalan pozitifse bir sonraki adıma gidilir, 0 veya negatifse bölme işlemi tamamlanmıştır.</a:t>
            </a:r>
          </a:p>
          <a:p>
            <a:pPr marL="0" indent="0" algn="just">
              <a:lnSpc>
                <a:spcPct val="80000"/>
              </a:lnSpc>
              <a:buFontTx/>
              <a:buNone/>
            </a:pPr>
            <a:r>
              <a:rPr lang="tr-TR" sz="2200" smtClean="0"/>
              <a:t>- Kısmi kalandan bölen çıkartılır ve bölüme 1 eklenir. Sonuç pozitifse sonraki kısmi kalan için işlemler tekrar edilir. Sonuç 0 veya negatifse bölme işlemi tamamlanmıştır.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Altbilgi Yer Tutucusu"/>
          <p:cNvSpPr>
            <a:spLocks noGrp="1"/>
          </p:cNvSpPr>
          <p:nvPr>
            <p:ph type="ftr" sz="quarter" idx="10"/>
          </p:nvPr>
        </p:nvSpPr>
        <p:spPr>
          <a:noFill/>
        </p:spPr>
        <p:txBody>
          <a:bodyPr/>
          <a:lstStyle/>
          <a:p>
            <a:r>
              <a:rPr lang="tr-TR"/>
              <a:t>Mantık Devreleri </a:t>
            </a:r>
            <a:endParaRPr lang="en-US"/>
          </a:p>
        </p:txBody>
      </p:sp>
      <p:sp>
        <p:nvSpPr>
          <p:cNvPr id="15363" name="Rectangle 2"/>
          <p:cNvSpPr>
            <a:spLocks noGrp="1" noChangeArrowheads="1"/>
          </p:cNvSpPr>
          <p:nvPr>
            <p:ph type="title"/>
          </p:nvPr>
        </p:nvSpPr>
        <p:spPr/>
        <p:txBody>
          <a:bodyPr/>
          <a:lstStyle/>
          <a:p>
            <a:r>
              <a:rPr lang="tr-TR" sz="2400" b="1" smtClean="0"/>
              <a:t>Bölme İşlemi</a:t>
            </a:r>
          </a:p>
        </p:txBody>
      </p:sp>
      <p:sp>
        <p:nvSpPr>
          <p:cNvPr id="15364" name="Rectangle 3"/>
          <p:cNvSpPr>
            <a:spLocks noGrp="1" noChangeArrowheads="1"/>
          </p:cNvSpPr>
          <p:nvPr>
            <p:ph type="body" idx="1"/>
          </p:nvPr>
        </p:nvSpPr>
        <p:spPr>
          <a:xfrm>
            <a:off x="374650" y="930275"/>
            <a:ext cx="8375650" cy="5078413"/>
          </a:xfrm>
        </p:spPr>
        <p:txBody>
          <a:bodyPr/>
          <a:lstStyle/>
          <a:p>
            <a:pPr marL="0" indent="0" algn="just">
              <a:lnSpc>
                <a:spcPct val="80000"/>
              </a:lnSpc>
              <a:buFontTx/>
              <a:buNone/>
            </a:pPr>
            <a:r>
              <a:rPr lang="tr-TR" sz="2000" b="1" smtClean="0"/>
              <a:t>Örnek: </a:t>
            </a:r>
            <a:r>
              <a:rPr lang="tr-TR" sz="2000" smtClean="0"/>
              <a:t>25/6 işlemini yapalım.</a:t>
            </a:r>
          </a:p>
          <a:p>
            <a:pPr marL="0" indent="0" algn="just">
              <a:lnSpc>
                <a:spcPct val="80000"/>
              </a:lnSpc>
              <a:buFontTx/>
              <a:buNone/>
            </a:pPr>
            <a:r>
              <a:rPr lang="tr-TR" sz="2000" smtClean="0"/>
              <a:t>Her iki sayı da pozitif olduğundan sonuç pozitiftir. </a:t>
            </a:r>
          </a:p>
          <a:p>
            <a:pPr marL="0" indent="0" algn="just">
              <a:lnSpc>
                <a:spcPct val="80000"/>
              </a:lnSpc>
              <a:buFontTx/>
              <a:buNone/>
            </a:pPr>
            <a:endParaRPr lang="tr-TR" sz="1000" smtClean="0"/>
          </a:p>
          <a:p>
            <a:pPr marL="0" indent="0" algn="just">
              <a:lnSpc>
                <a:spcPct val="80000"/>
              </a:lnSpc>
              <a:buFontTx/>
              <a:buNone/>
            </a:pPr>
            <a:r>
              <a:rPr lang="tr-TR" sz="2000" smtClean="0"/>
              <a:t>25 = 00011001</a:t>
            </a:r>
            <a:r>
              <a:rPr lang="tr-TR" sz="2000" baseline="-25000" smtClean="0"/>
              <a:t>2</a:t>
            </a:r>
            <a:r>
              <a:rPr lang="tr-TR" sz="2000" smtClean="0"/>
              <a:t> ve 6 = 00000110</a:t>
            </a:r>
            <a:r>
              <a:rPr lang="tr-TR" sz="2000" baseline="-25000" smtClean="0"/>
              <a:t>2</a:t>
            </a:r>
          </a:p>
          <a:p>
            <a:pPr marL="0" indent="0" algn="just">
              <a:lnSpc>
                <a:spcPct val="80000"/>
              </a:lnSpc>
              <a:buFontTx/>
              <a:buNone/>
            </a:pPr>
            <a:r>
              <a:rPr lang="tr-TR" sz="2000" smtClean="0"/>
              <a:t>Bölüme 0 değeri atanır. Bölünenden bölen çıkartılır;</a:t>
            </a:r>
          </a:p>
          <a:p>
            <a:pPr marL="0" indent="0" algn="just">
              <a:lnSpc>
                <a:spcPct val="80000"/>
              </a:lnSpc>
              <a:buFontTx/>
              <a:buNone/>
            </a:pPr>
            <a:r>
              <a:rPr lang="tr-TR" sz="2000" smtClean="0"/>
              <a:t>              00011001</a:t>
            </a:r>
            <a:endParaRPr lang="tr-TR" sz="2000" b="1" smtClean="0"/>
          </a:p>
          <a:p>
            <a:pPr marL="0" indent="0" algn="just">
              <a:lnSpc>
                <a:spcPct val="80000"/>
              </a:lnSpc>
              <a:buFontTx/>
              <a:buNone/>
            </a:pPr>
            <a:r>
              <a:rPr lang="tr-TR" sz="2000" b="1" smtClean="0"/>
              <a:t>          + </a:t>
            </a:r>
            <a:r>
              <a:rPr lang="tr-TR" sz="2000" smtClean="0"/>
              <a:t>11111010   (6’nın 2’ye tümleyeni)</a:t>
            </a:r>
          </a:p>
          <a:p>
            <a:pPr marL="0" indent="0" algn="just">
              <a:lnSpc>
                <a:spcPct val="80000"/>
              </a:lnSpc>
              <a:buFontTx/>
              <a:buNone/>
            </a:pPr>
            <a:r>
              <a:rPr lang="tr-TR" sz="2000" smtClean="0"/>
              <a:t>           </a:t>
            </a:r>
            <a:r>
              <a:rPr lang="tr-TR" sz="2000" b="1" smtClean="0"/>
              <a:t>1</a:t>
            </a:r>
            <a:r>
              <a:rPr lang="tr-TR" sz="2000" smtClean="0"/>
              <a:t>00010011  (elde biti atılır) kısmi kalan pozitif olduğundan 								</a:t>
            </a:r>
            <a:r>
              <a:rPr lang="tr-TR" sz="2000" smtClean="0">
                <a:solidFill>
                  <a:srgbClr val="FF0000"/>
                </a:solidFill>
              </a:rPr>
              <a:t>   bölüm=0+1=1</a:t>
            </a:r>
          </a:p>
          <a:p>
            <a:pPr marL="0" indent="0" algn="just">
              <a:lnSpc>
                <a:spcPct val="80000"/>
              </a:lnSpc>
              <a:buFontTx/>
              <a:buNone/>
            </a:pPr>
            <a:r>
              <a:rPr lang="tr-TR" sz="2000" smtClean="0"/>
              <a:t>Kısmi kalandan bölen çıkartılır;</a:t>
            </a:r>
          </a:p>
          <a:p>
            <a:pPr marL="0" indent="0" algn="just">
              <a:lnSpc>
                <a:spcPct val="80000"/>
              </a:lnSpc>
              <a:buFontTx/>
              <a:buNone/>
            </a:pPr>
            <a:r>
              <a:rPr lang="tr-TR" sz="2000" smtClean="0"/>
              <a:t>	00010011</a:t>
            </a:r>
          </a:p>
          <a:p>
            <a:pPr marL="0" indent="0" algn="just">
              <a:lnSpc>
                <a:spcPct val="80000"/>
              </a:lnSpc>
              <a:buFontTx/>
              <a:buNone/>
            </a:pPr>
            <a:r>
              <a:rPr lang="tr-TR" sz="2000" smtClean="0"/>
              <a:t>           + 11111010</a:t>
            </a:r>
          </a:p>
          <a:p>
            <a:pPr marL="0" indent="0" algn="just">
              <a:lnSpc>
                <a:spcPct val="80000"/>
              </a:lnSpc>
              <a:buFontTx/>
              <a:buNone/>
            </a:pPr>
            <a:r>
              <a:rPr lang="tr-TR" sz="2000" smtClean="0"/>
              <a:t>            </a:t>
            </a:r>
            <a:r>
              <a:rPr lang="tr-TR" sz="2000" b="1" smtClean="0"/>
              <a:t>1</a:t>
            </a:r>
            <a:r>
              <a:rPr lang="tr-TR" sz="2000" smtClean="0"/>
              <a:t>00001101    (elde biti atılır) kısmi kalan pozitif olduğundan  	 							   </a:t>
            </a:r>
            <a:r>
              <a:rPr lang="tr-TR" sz="2000" smtClean="0">
                <a:solidFill>
                  <a:srgbClr val="FF0000"/>
                </a:solidFill>
              </a:rPr>
              <a:t>bölüm=1+1=2</a:t>
            </a:r>
          </a:p>
          <a:p>
            <a:pPr marL="0" indent="0" algn="just">
              <a:lnSpc>
                <a:spcPct val="80000"/>
              </a:lnSpc>
              <a:buFontTx/>
              <a:buNone/>
            </a:pPr>
            <a:r>
              <a:rPr lang="tr-TR" sz="2000" smtClean="0"/>
              <a:t>Kısmi kalandan bölen çıkartılır;</a:t>
            </a:r>
          </a:p>
          <a:p>
            <a:pPr marL="0" indent="0" algn="just">
              <a:lnSpc>
                <a:spcPct val="80000"/>
              </a:lnSpc>
              <a:buFontTx/>
              <a:buNone/>
            </a:pPr>
            <a:r>
              <a:rPr lang="tr-TR" sz="2000" smtClean="0"/>
              <a:t>	00001101</a:t>
            </a:r>
          </a:p>
          <a:p>
            <a:pPr marL="0" indent="0" algn="just">
              <a:lnSpc>
                <a:spcPct val="80000"/>
              </a:lnSpc>
              <a:buFontTx/>
              <a:buNone/>
            </a:pPr>
            <a:r>
              <a:rPr lang="tr-TR" sz="2000" smtClean="0"/>
              <a:t>           + 11111010</a:t>
            </a:r>
            <a:endParaRPr lang="tr-TR" sz="2000" b="1" smtClean="0"/>
          </a:p>
          <a:p>
            <a:pPr marL="0" indent="0" algn="just">
              <a:lnSpc>
                <a:spcPct val="80000"/>
              </a:lnSpc>
              <a:buFontTx/>
              <a:buNone/>
            </a:pPr>
            <a:r>
              <a:rPr lang="tr-TR" sz="2000" b="1" smtClean="0"/>
              <a:t>            1</a:t>
            </a:r>
            <a:r>
              <a:rPr lang="tr-TR" sz="2000" smtClean="0"/>
              <a:t>00000111 (elde biti atılır) kısmi kalan pozitif olduğundan 								   </a:t>
            </a:r>
            <a:r>
              <a:rPr lang="tr-TR" sz="2000" smtClean="0">
                <a:solidFill>
                  <a:srgbClr val="FF0000"/>
                </a:solidFill>
              </a:rPr>
              <a:t>bölüm=2+1=3</a:t>
            </a:r>
          </a:p>
        </p:txBody>
      </p:sp>
      <p:sp>
        <p:nvSpPr>
          <p:cNvPr id="15365" name="Line 4"/>
          <p:cNvSpPr>
            <a:spLocks noChangeShapeType="1"/>
          </p:cNvSpPr>
          <p:nvPr/>
        </p:nvSpPr>
        <p:spPr bwMode="auto">
          <a:xfrm>
            <a:off x="1198563" y="2913063"/>
            <a:ext cx="1125537" cy="0"/>
          </a:xfrm>
          <a:prstGeom prst="line">
            <a:avLst/>
          </a:prstGeom>
          <a:noFill/>
          <a:ln w="9525">
            <a:solidFill>
              <a:schemeClr val="tx1"/>
            </a:solidFill>
            <a:round/>
            <a:headEnd/>
            <a:tailEnd/>
          </a:ln>
        </p:spPr>
        <p:txBody>
          <a:bodyPr lIns="36000" tIns="36000" rIns="36000" bIns="36000"/>
          <a:lstStyle/>
          <a:p>
            <a:endParaRPr lang="tr-TR"/>
          </a:p>
        </p:txBody>
      </p:sp>
      <p:sp>
        <p:nvSpPr>
          <p:cNvPr id="15366" name="Line 5"/>
          <p:cNvSpPr>
            <a:spLocks noChangeShapeType="1"/>
          </p:cNvSpPr>
          <p:nvPr/>
        </p:nvSpPr>
        <p:spPr bwMode="auto">
          <a:xfrm>
            <a:off x="1222375" y="4365625"/>
            <a:ext cx="1125538" cy="0"/>
          </a:xfrm>
          <a:prstGeom prst="line">
            <a:avLst/>
          </a:prstGeom>
          <a:noFill/>
          <a:ln w="9525">
            <a:solidFill>
              <a:schemeClr val="tx1"/>
            </a:solidFill>
            <a:round/>
            <a:headEnd/>
            <a:tailEnd/>
          </a:ln>
        </p:spPr>
        <p:txBody>
          <a:bodyPr lIns="36000" tIns="36000" rIns="36000" bIns="36000"/>
          <a:lstStyle/>
          <a:p>
            <a:endParaRPr lang="tr-TR"/>
          </a:p>
        </p:txBody>
      </p:sp>
      <p:sp>
        <p:nvSpPr>
          <p:cNvPr id="15367" name="Line 6"/>
          <p:cNvSpPr>
            <a:spLocks noChangeShapeType="1"/>
          </p:cNvSpPr>
          <p:nvPr/>
        </p:nvSpPr>
        <p:spPr bwMode="auto">
          <a:xfrm>
            <a:off x="1223963" y="5843588"/>
            <a:ext cx="1125537" cy="0"/>
          </a:xfrm>
          <a:prstGeom prst="line">
            <a:avLst/>
          </a:prstGeom>
          <a:noFill/>
          <a:ln w="9525">
            <a:solidFill>
              <a:schemeClr val="tx1"/>
            </a:solidFill>
            <a:round/>
            <a:headEnd/>
            <a:tailEnd/>
          </a:ln>
        </p:spPr>
        <p:txBody>
          <a:bodyPr lIns="36000" tIns="36000" rIns="36000" bIns="36000"/>
          <a:lstStyle/>
          <a:p>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Altbilgi Yer Tutucusu"/>
          <p:cNvSpPr>
            <a:spLocks noGrp="1"/>
          </p:cNvSpPr>
          <p:nvPr>
            <p:ph type="ftr" sz="quarter" idx="10"/>
          </p:nvPr>
        </p:nvSpPr>
        <p:spPr>
          <a:noFill/>
        </p:spPr>
        <p:txBody>
          <a:bodyPr/>
          <a:lstStyle/>
          <a:p>
            <a:r>
              <a:rPr lang="tr-TR"/>
              <a:t>Mantık Devreleri </a:t>
            </a:r>
            <a:endParaRPr lang="en-US"/>
          </a:p>
        </p:txBody>
      </p:sp>
      <p:sp>
        <p:nvSpPr>
          <p:cNvPr id="16387" name="Rectangle 2"/>
          <p:cNvSpPr>
            <a:spLocks noGrp="1" noChangeArrowheads="1"/>
          </p:cNvSpPr>
          <p:nvPr>
            <p:ph type="title"/>
          </p:nvPr>
        </p:nvSpPr>
        <p:spPr>
          <a:xfrm>
            <a:off x="368300" y="190500"/>
            <a:ext cx="7772400" cy="790575"/>
          </a:xfrm>
        </p:spPr>
        <p:txBody>
          <a:bodyPr/>
          <a:lstStyle/>
          <a:p>
            <a:pPr algn="l"/>
            <a:r>
              <a:rPr lang="tr-TR" sz="2400" b="1" smtClean="0"/>
              <a:t>Örnek: (Devamı)</a:t>
            </a:r>
          </a:p>
        </p:txBody>
      </p:sp>
      <p:sp>
        <p:nvSpPr>
          <p:cNvPr id="452611" name="Rectangle 3"/>
          <p:cNvSpPr>
            <a:spLocks noGrp="1" noChangeArrowheads="1"/>
          </p:cNvSpPr>
          <p:nvPr>
            <p:ph type="body" idx="1"/>
          </p:nvPr>
        </p:nvSpPr>
        <p:spPr/>
        <p:txBody>
          <a:bodyPr/>
          <a:lstStyle/>
          <a:p>
            <a:pPr algn="just">
              <a:lnSpc>
                <a:spcPct val="80000"/>
              </a:lnSpc>
              <a:buFontTx/>
              <a:buNone/>
              <a:defRPr/>
            </a:pPr>
            <a:r>
              <a:rPr lang="tr-TR" sz="2000" dirty="0" smtClean="0"/>
              <a:t>Kısmi kalandan bölen çıkartılır;</a:t>
            </a:r>
            <a:endParaRPr lang="tr-TR" sz="2000" b="1" dirty="0" smtClean="0"/>
          </a:p>
          <a:p>
            <a:pPr algn="just">
              <a:lnSpc>
                <a:spcPct val="80000"/>
              </a:lnSpc>
              <a:buFontTx/>
              <a:buNone/>
              <a:defRPr/>
            </a:pPr>
            <a:r>
              <a:rPr lang="tr-TR" sz="2000" b="1" dirty="0" smtClean="0"/>
              <a:t>	      </a:t>
            </a:r>
            <a:r>
              <a:rPr lang="tr-TR" sz="2000" dirty="0" smtClean="0"/>
              <a:t>00000111</a:t>
            </a:r>
          </a:p>
          <a:p>
            <a:pPr algn="just">
              <a:lnSpc>
                <a:spcPct val="80000"/>
              </a:lnSpc>
              <a:buFontTx/>
              <a:buNone/>
              <a:defRPr/>
            </a:pPr>
            <a:r>
              <a:rPr lang="tr-TR" sz="2000" dirty="0" smtClean="0"/>
              <a:t>        + 11111010</a:t>
            </a:r>
            <a:endParaRPr lang="tr-TR" sz="2000" b="1" dirty="0" smtClean="0"/>
          </a:p>
          <a:p>
            <a:pPr algn="just">
              <a:lnSpc>
                <a:spcPct val="80000"/>
              </a:lnSpc>
              <a:buFontTx/>
              <a:buNone/>
              <a:defRPr/>
            </a:pPr>
            <a:r>
              <a:rPr lang="tr-TR" sz="2000" b="1" dirty="0" smtClean="0"/>
              <a:t>         1</a:t>
            </a:r>
            <a:r>
              <a:rPr lang="tr-TR" sz="2000" dirty="0" smtClean="0"/>
              <a:t>00000001    (elde biti atılır) kısmi kalan pozitif olduğundan 								</a:t>
            </a:r>
            <a:r>
              <a:rPr lang="tr-TR" sz="2000" dirty="0" smtClean="0">
                <a:solidFill>
                  <a:srgbClr val="FF0000"/>
                </a:solidFill>
              </a:rPr>
              <a:t>bölüm=3+1=4</a:t>
            </a:r>
          </a:p>
          <a:p>
            <a:pPr algn="just">
              <a:lnSpc>
                <a:spcPct val="80000"/>
              </a:lnSpc>
              <a:buFontTx/>
              <a:buNone/>
              <a:defRPr/>
            </a:pPr>
            <a:r>
              <a:rPr lang="tr-TR" sz="2000" dirty="0" smtClean="0"/>
              <a:t>Kısmi kalandan bölen çıkartılır;</a:t>
            </a:r>
          </a:p>
          <a:p>
            <a:pPr algn="just">
              <a:lnSpc>
                <a:spcPct val="80000"/>
              </a:lnSpc>
              <a:buFontTx/>
              <a:buNone/>
              <a:defRPr/>
            </a:pPr>
            <a:r>
              <a:rPr lang="tr-TR" sz="2000" dirty="0" smtClean="0"/>
              <a:t>	      00000001</a:t>
            </a:r>
          </a:p>
          <a:p>
            <a:pPr algn="just">
              <a:lnSpc>
                <a:spcPct val="80000"/>
              </a:lnSpc>
              <a:buFontTx/>
              <a:buNone/>
              <a:defRPr/>
            </a:pPr>
            <a:r>
              <a:rPr lang="tr-TR" sz="2000" dirty="0" smtClean="0"/>
              <a:t>        + 11111010</a:t>
            </a:r>
          </a:p>
          <a:p>
            <a:pPr marL="0" indent="0" algn="just">
              <a:lnSpc>
                <a:spcPct val="80000"/>
              </a:lnSpc>
              <a:buFontTx/>
              <a:buNone/>
              <a:defRPr/>
            </a:pPr>
            <a:r>
              <a:rPr lang="tr-TR" sz="2000" dirty="0" smtClean="0"/>
              <a:t>           11111011 elde oluşmadığından sonuç negatiftir, bölme işlemi tamamlanmıştır. Bölme işleminin sonucu bölümün aldığı değerdir, </a:t>
            </a:r>
          </a:p>
          <a:p>
            <a:pPr algn="just">
              <a:lnSpc>
                <a:spcPct val="80000"/>
              </a:lnSpc>
              <a:buFontTx/>
              <a:buNone/>
              <a:defRPr/>
            </a:pPr>
            <a:endParaRPr lang="tr-TR" sz="2000" dirty="0" smtClean="0"/>
          </a:p>
          <a:p>
            <a:pPr marL="0" indent="0" algn="just">
              <a:lnSpc>
                <a:spcPct val="80000"/>
              </a:lnSpc>
              <a:buFontTx/>
              <a:buNone/>
              <a:defRPr/>
            </a:pPr>
            <a:r>
              <a:rPr lang="tr-TR" sz="2000" dirty="0" smtClean="0"/>
              <a:t>4’ü  ikilik sistemde ifade edersek 00000100</a:t>
            </a:r>
            <a:r>
              <a:rPr lang="tr-TR" sz="2000" baseline="-25000" dirty="0" smtClean="0"/>
              <a:t>2</a:t>
            </a:r>
            <a:r>
              <a:rPr lang="tr-TR" sz="2000" dirty="0" smtClean="0"/>
              <a:t> dır. Kalan da bir önceki işlemden 1 olarak bulunur.</a:t>
            </a:r>
          </a:p>
          <a:p>
            <a:pPr>
              <a:lnSpc>
                <a:spcPct val="80000"/>
              </a:lnSpc>
              <a:buFontTx/>
              <a:buNone/>
              <a:defRPr/>
            </a:pPr>
            <a:endParaRPr lang="tr-TR" sz="2000" dirty="0" smtClean="0"/>
          </a:p>
        </p:txBody>
      </p:sp>
      <p:sp>
        <p:nvSpPr>
          <p:cNvPr id="16389" name="Line 4"/>
          <p:cNvSpPr>
            <a:spLocks noChangeShapeType="1"/>
          </p:cNvSpPr>
          <p:nvPr/>
        </p:nvSpPr>
        <p:spPr bwMode="auto">
          <a:xfrm>
            <a:off x="1054100" y="2058988"/>
            <a:ext cx="1125538" cy="0"/>
          </a:xfrm>
          <a:prstGeom prst="line">
            <a:avLst/>
          </a:prstGeom>
          <a:noFill/>
          <a:ln w="9525">
            <a:solidFill>
              <a:schemeClr val="tx1"/>
            </a:solidFill>
            <a:round/>
            <a:headEnd/>
            <a:tailEnd/>
          </a:ln>
        </p:spPr>
        <p:txBody>
          <a:bodyPr lIns="36000" tIns="36000" rIns="36000" bIns="36000"/>
          <a:lstStyle/>
          <a:p>
            <a:endParaRPr lang="tr-TR"/>
          </a:p>
        </p:txBody>
      </p:sp>
      <p:sp>
        <p:nvSpPr>
          <p:cNvPr id="16390" name="Line 5"/>
          <p:cNvSpPr>
            <a:spLocks noChangeShapeType="1"/>
          </p:cNvSpPr>
          <p:nvPr/>
        </p:nvSpPr>
        <p:spPr bwMode="auto">
          <a:xfrm>
            <a:off x="1082675" y="3522663"/>
            <a:ext cx="1125538" cy="0"/>
          </a:xfrm>
          <a:prstGeom prst="line">
            <a:avLst/>
          </a:prstGeom>
          <a:noFill/>
          <a:ln w="9525">
            <a:solidFill>
              <a:schemeClr val="tx1"/>
            </a:solidFill>
            <a:round/>
            <a:headEnd/>
            <a:tailEnd/>
          </a:ln>
        </p:spPr>
        <p:txBody>
          <a:bodyPr lIns="36000" tIns="36000" rIns="36000" bIns="36000"/>
          <a:lstStyle/>
          <a:p>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Altbilgi Yer Tutucusu"/>
          <p:cNvSpPr>
            <a:spLocks noGrp="1"/>
          </p:cNvSpPr>
          <p:nvPr>
            <p:ph type="ftr" sz="quarter" idx="10"/>
          </p:nvPr>
        </p:nvSpPr>
        <p:spPr>
          <a:noFill/>
        </p:spPr>
        <p:txBody>
          <a:bodyPr/>
          <a:lstStyle/>
          <a:p>
            <a:r>
              <a:rPr lang="tr-TR"/>
              <a:t>Mantık Devreleri </a:t>
            </a:r>
            <a:endParaRPr lang="en-US"/>
          </a:p>
        </p:txBody>
      </p:sp>
      <p:sp>
        <p:nvSpPr>
          <p:cNvPr id="4099" name="Rectangle 2"/>
          <p:cNvSpPr>
            <a:spLocks noGrp="1" noChangeArrowheads="1"/>
          </p:cNvSpPr>
          <p:nvPr>
            <p:ph type="title"/>
          </p:nvPr>
        </p:nvSpPr>
        <p:spPr/>
        <p:txBody>
          <a:bodyPr/>
          <a:lstStyle/>
          <a:p>
            <a:r>
              <a:rPr lang="tr-TR" sz="2400" b="1" smtClean="0"/>
              <a:t>Kayan Noktalı Sayılar</a:t>
            </a:r>
            <a:r>
              <a:rPr lang="tr-TR" smtClean="0"/>
              <a:t> </a:t>
            </a:r>
          </a:p>
        </p:txBody>
      </p:sp>
      <p:sp>
        <p:nvSpPr>
          <p:cNvPr id="4100" name="Rectangle 3"/>
          <p:cNvSpPr>
            <a:spLocks noGrp="1" noChangeArrowheads="1"/>
          </p:cNvSpPr>
          <p:nvPr>
            <p:ph type="body" idx="1"/>
          </p:nvPr>
        </p:nvSpPr>
        <p:spPr>
          <a:xfrm>
            <a:off x="360363" y="969963"/>
            <a:ext cx="8375650" cy="5078412"/>
          </a:xfrm>
        </p:spPr>
        <p:txBody>
          <a:bodyPr/>
          <a:lstStyle/>
          <a:p>
            <a:pPr marL="0" indent="0" algn="just">
              <a:buFontTx/>
              <a:buNone/>
            </a:pPr>
            <a:r>
              <a:rPr lang="tr-TR" sz="2200" smtClean="0"/>
              <a:t>Diğer gösterim şekilleri kullanılarak tüm tamsayı değerlerini göstermek oldukça fazla sayıda bit gerektirecektir. Bunun yanı sıra kesirli sayıların da gösterimi gereklidir. Kayan nokta gösterimiyle, hem çok küçük hem de çok büyük sayıları bilimsel formda göstermek mümkündür. Örneğin IEEE-754’e göre kayan noktalı sayılar 32 bit ile gösterilir; bir bit işareti, 8 bit üst kısmını, 23 bit de kesirli kısmı gösterir. 64 bitlik ve 80 bitlik gösterimler de mevcuttur. </a:t>
            </a:r>
          </a:p>
          <a:p>
            <a:pPr marL="0" indent="0" algn="just">
              <a:buFontTx/>
              <a:buNone/>
            </a:pPr>
            <a:endParaRPr lang="tr-TR" sz="2200" smtClean="0"/>
          </a:p>
          <a:p>
            <a:pPr marL="0" indent="0" algn="just">
              <a:buFontTx/>
              <a:buNone/>
            </a:pPr>
            <a:endParaRPr lang="tr-TR" sz="2200" smtClean="0"/>
          </a:p>
          <a:p>
            <a:pPr marL="0" indent="0" algn="just">
              <a:buFontTx/>
              <a:buNone/>
            </a:pPr>
            <a:endParaRPr lang="tr-TR" sz="2200" smtClean="0"/>
          </a:p>
          <a:p>
            <a:pPr marL="0" indent="0" algn="just">
              <a:buFontTx/>
              <a:buNone/>
            </a:pPr>
            <a:endParaRPr lang="tr-TR" sz="2200" smtClean="0"/>
          </a:p>
        </p:txBody>
      </p:sp>
      <p:grpSp>
        <p:nvGrpSpPr>
          <p:cNvPr id="4101" name="Group 5"/>
          <p:cNvGrpSpPr>
            <a:grpSpLocks/>
          </p:cNvGrpSpPr>
          <p:nvPr/>
        </p:nvGrpSpPr>
        <p:grpSpPr bwMode="auto">
          <a:xfrm>
            <a:off x="2965450" y="4078288"/>
            <a:ext cx="2690813" cy="846137"/>
            <a:chOff x="1597" y="4837"/>
            <a:chExt cx="3240" cy="735"/>
          </a:xfrm>
        </p:grpSpPr>
        <p:sp>
          <p:nvSpPr>
            <p:cNvPr id="4103" name="Text Box 6"/>
            <p:cNvSpPr txBox="1">
              <a:spLocks noChangeArrowheads="1"/>
            </p:cNvSpPr>
            <p:nvPr/>
          </p:nvSpPr>
          <p:spPr bwMode="auto">
            <a:xfrm>
              <a:off x="1597" y="4837"/>
              <a:ext cx="3240" cy="360"/>
            </a:xfrm>
            <a:prstGeom prst="rect">
              <a:avLst/>
            </a:prstGeom>
            <a:solidFill>
              <a:srgbClr val="FFFFFF"/>
            </a:solidFill>
            <a:ln w="9525">
              <a:solidFill>
                <a:srgbClr val="000000"/>
              </a:solidFill>
              <a:miter lim="800000"/>
              <a:headEnd/>
              <a:tailEnd/>
            </a:ln>
          </p:spPr>
          <p:txBody>
            <a:bodyPr lIns="18000" tIns="36000" rIns="18000" bIns="36000"/>
            <a:lstStyle/>
            <a:p>
              <a:r>
                <a:rPr lang="tr-TR" b="0"/>
                <a:t>İşaret  Üst kısmı  Kesir kısmı</a:t>
              </a:r>
              <a:endParaRPr lang="tr-TR"/>
            </a:p>
          </p:txBody>
        </p:sp>
        <p:sp>
          <p:nvSpPr>
            <p:cNvPr id="4104" name="Line 7"/>
            <p:cNvSpPr>
              <a:spLocks noChangeShapeType="1"/>
            </p:cNvSpPr>
            <p:nvPr/>
          </p:nvSpPr>
          <p:spPr bwMode="auto">
            <a:xfrm>
              <a:off x="2227" y="4837"/>
              <a:ext cx="0" cy="360"/>
            </a:xfrm>
            <a:prstGeom prst="line">
              <a:avLst/>
            </a:prstGeom>
            <a:noFill/>
            <a:ln w="9525">
              <a:solidFill>
                <a:srgbClr val="000000"/>
              </a:solidFill>
              <a:round/>
              <a:headEnd/>
              <a:tailEnd/>
            </a:ln>
          </p:spPr>
          <p:txBody>
            <a:bodyPr/>
            <a:lstStyle/>
            <a:p>
              <a:endParaRPr lang="tr-TR"/>
            </a:p>
          </p:txBody>
        </p:sp>
        <p:sp>
          <p:nvSpPr>
            <p:cNvPr id="4105" name="Line 8"/>
            <p:cNvSpPr>
              <a:spLocks noChangeShapeType="1"/>
            </p:cNvSpPr>
            <p:nvPr/>
          </p:nvSpPr>
          <p:spPr bwMode="auto">
            <a:xfrm>
              <a:off x="3247" y="4837"/>
              <a:ext cx="0" cy="360"/>
            </a:xfrm>
            <a:prstGeom prst="line">
              <a:avLst/>
            </a:prstGeom>
            <a:noFill/>
            <a:ln w="9525">
              <a:solidFill>
                <a:srgbClr val="000000"/>
              </a:solidFill>
              <a:round/>
              <a:headEnd/>
              <a:tailEnd/>
            </a:ln>
          </p:spPr>
          <p:txBody>
            <a:bodyPr/>
            <a:lstStyle/>
            <a:p>
              <a:endParaRPr lang="tr-TR"/>
            </a:p>
          </p:txBody>
        </p:sp>
        <p:sp>
          <p:nvSpPr>
            <p:cNvPr id="4106" name="Text Box 9"/>
            <p:cNvSpPr txBox="1">
              <a:spLocks noChangeArrowheads="1"/>
            </p:cNvSpPr>
            <p:nvPr/>
          </p:nvSpPr>
          <p:spPr bwMode="auto">
            <a:xfrm>
              <a:off x="1672" y="5212"/>
              <a:ext cx="540" cy="345"/>
            </a:xfrm>
            <a:prstGeom prst="rect">
              <a:avLst/>
            </a:prstGeom>
            <a:noFill/>
            <a:ln w="9525">
              <a:noFill/>
              <a:miter lim="800000"/>
              <a:headEnd/>
              <a:tailEnd/>
            </a:ln>
          </p:spPr>
          <p:txBody>
            <a:bodyPr lIns="0" tIns="0" rIns="0" bIns="0"/>
            <a:lstStyle/>
            <a:p>
              <a:r>
                <a:rPr lang="tr-TR" b="0"/>
                <a:t>1 bit</a:t>
              </a:r>
              <a:endParaRPr lang="tr-TR"/>
            </a:p>
          </p:txBody>
        </p:sp>
        <p:sp>
          <p:nvSpPr>
            <p:cNvPr id="4107" name="Text Box 10"/>
            <p:cNvSpPr txBox="1">
              <a:spLocks noChangeArrowheads="1"/>
            </p:cNvSpPr>
            <p:nvPr/>
          </p:nvSpPr>
          <p:spPr bwMode="auto">
            <a:xfrm>
              <a:off x="2497" y="5227"/>
              <a:ext cx="540" cy="345"/>
            </a:xfrm>
            <a:prstGeom prst="rect">
              <a:avLst/>
            </a:prstGeom>
            <a:noFill/>
            <a:ln w="9525">
              <a:noFill/>
              <a:miter lim="800000"/>
              <a:headEnd/>
              <a:tailEnd/>
            </a:ln>
          </p:spPr>
          <p:txBody>
            <a:bodyPr lIns="0" tIns="0" rIns="0" bIns="0"/>
            <a:lstStyle/>
            <a:p>
              <a:r>
                <a:rPr lang="tr-TR" b="0"/>
                <a:t>8 bit</a:t>
              </a:r>
              <a:endParaRPr lang="tr-TR"/>
            </a:p>
          </p:txBody>
        </p:sp>
        <p:sp>
          <p:nvSpPr>
            <p:cNvPr id="4108" name="Text Box 11"/>
            <p:cNvSpPr txBox="1">
              <a:spLocks noChangeArrowheads="1"/>
            </p:cNvSpPr>
            <p:nvPr/>
          </p:nvSpPr>
          <p:spPr bwMode="auto">
            <a:xfrm>
              <a:off x="3787" y="5227"/>
              <a:ext cx="870" cy="345"/>
            </a:xfrm>
            <a:prstGeom prst="rect">
              <a:avLst/>
            </a:prstGeom>
            <a:noFill/>
            <a:ln w="9525">
              <a:noFill/>
              <a:miter lim="800000"/>
              <a:headEnd/>
              <a:tailEnd/>
            </a:ln>
          </p:spPr>
          <p:txBody>
            <a:bodyPr lIns="0" tIns="0" rIns="0" bIns="0"/>
            <a:lstStyle/>
            <a:p>
              <a:r>
                <a:rPr lang="tr-TR" b="0"/>
                <a:t>23 bit</a:t>
              </a:r>
              <a:endParaRPr lang="tr-TR"/>
            </a:p>
          </p:txBody>
        </p:sp>
      </p:grpSp>
      <p:sp>
        <p:nvSpPr>
          <p:cNvPr id="4102" name="Rectangle 12"/>
          <p:cNvSpPr>
            <a:spLocks noChangeArrowheads="1"/>
          </p:cNvSpPr>
          <p:nvPr/>
        </p:nvSpPr>
        <p:spPr bwMode="auto">
          <a:xfrm>
            <a:off x="3416300" y="4840288"/>
            <a:ext cx="1698625" cy="347662"/>
          </a:xfrm>
          <a:prstGeom prst="rect">
            <a:avLst/>
          </a:prstGeom>
          <a:noFill/>
          <a:ln w="9525">
            <a:noFill/>
            <a:miter lim="800000"/>
            <a:headEnd/>
            <a:tailEnd/>
          </a:ln>
        </p:spPr>
        <p:txBody>
          <a:bodyPr wrap="none" lIns="36000" tIns="36000" rIns="36000" bIns="36000" anchor="ctr">
            <a:spAutoFit/>
          </a:bodyPr>
          <a:lstStyle/>
          <a:p>
            <a:pPr algn="ctr" eaLnBrk="0" hangingPunct="0">
              <a:tabLst>
                <a:tab pos="2457450" algn="l"/>
              </a:tabLst>
            </a:pPr>
            <a:r>
              <a:rPr lang="tr-TR" sz="1800" b="0"/>
              <a:t>32 bitlik gösterim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3 Altbilgi Yer Tutucusu"/>
          <p:cNvSpPr>
            <a:spLocks noGrp="1"/>
          </p:cNvSpPr>
          <p:nvPr>
            <p:ph type="ftr" sz="quarter" idx="10"/>
          </p:nvPr>
        </p:nvSpPr>
        <p:spPr>
          <a:noFill/>
        </p:spPr>
        <p:txBody>
          <a:bodyPr/>
          <a:lstStyle/>
          <a:p>
            <a:r>
              <a:rPr lang="tr-TR"/>
              <a:t>Mantık Devreleri </a:t>
            </a:r>
            <a:endParaRPr lang="en-US"/>
          </a:p>
        </p:txBody>
      </p:sp>
      <p:sp>
        <p:nvSpPr>
          <p:cNvPr id="5123" name="Rectangle 2"/>
          <p:cNvSpPr>
            <a:spLocks noGrp="1" noChangeArrowheads="1"/>
          </p:cNvSpPr>
          <p:nvPr>
            <p:ph type="title"/>
          </p:nvPr>
        </p:nvSpPr>
        <p:spPr>
          <a:xfrm>
            <a:off x="539750" y="76200"/>
            <a:ext cx="8151813" cy="790575"/>
          </a:xfrm>
        </p:spPr>
        <p:txBody>
          <a:bodyPr/>
          <a:lstStyle/>
          <a:p>
            <a:r>
              <a:rPr lang="tr-TR" sz="2400" b="1" smtClean="0"/>
              <a:t>Normalizasyon</a:t>
            </a:r>
          </a:p>
        </p:txBody>
      </p:sp>
      <p:sp>
        <p:nvSpPr>
          <p:cNvPr id="5124" name="Rectangle 3"/>
          <p:cNvSpPr>
            <a:spLocks noGrp="1" noChangeArrowheads="1"/>
          </p:cNvSpPr>
          <p:nvPr>
            <p:ph type="body" idx="1"/>
          </p:nvPr>
        </p:nvSpPr>
        <p:spPr>
          <a:xfrm>
            <a:off x="360363" y="941388"/>
            <a:ext cx="8375650" cy="5078412"/>
          </a:xfrm>
        </p:spPr>
        <p:txBody>
          <a:bodyPr/>
          <a:lstStyle/>
          <a:p>
            <a:pPr marL="0" indent="0" algn="just">
              <a:lnSpc>
                <a:spcPct val="80000"/>
              </a:lnSpc>
              <a:buFontTx/>
              <a:buNone/>
            </a:pPr>
            <a:r>
              <a:rPr lang="tr-TR" sz="2200" smtClean="0"/>
              <a:t>Herhangi ikili bir sayı bilimsel notasyonda farklı şekillerde gösterilebilir. Bir standart getirmek gayesiyle en soldaki bit değeri 1 olacak şekilde düzenlemeye gidilir. Buna normalizasyon denir. </a:t>
            </a:r>
          </a:p>
          <a:p>
            <a:pPr marL="0" indent="0" algn="just">
              <a:lnSpc>
                <a:spcPct val="80000"/>
              </a:lnSpc>
              <a:buFontTx/>
              <a:buNone/>
            </a:pPr>
            <a:endParaRPr lang="tr-TR" sz="2200" smtClean="0"/>
          </a:p>
          <a:p>
            <a:pPr marL="0" indent="0" algn="just">
              <a:lnSpc>
                <a:spcPct val="80000"/>
              </a:lnSpc>
              <a:buFontTx/>
              <a:buNone/>
            </a:pPr>
            <a:r>
              <a:rPr lang="tr-TR" sz="2200" smtClean="0"/>
              <a:t>Örneğin 10011001011</a:t>
            </a:r>
            <a:r>
              <a:rPr lang="tr-TR" sz="2200" baseline="-25000" smtClean="0"/>
              <a:t>2</a:t>
            </a:r>
            <a:r>
              <a:rPr lang="tr-TR" sz="2200" smtClean="0"/>
              <a:t> sayısı 1.0011001011×2</a:t>
            </a:r>
            <a:r>
              <a:rPr lang="tr-TR" sz="2200" baseline="30000" smtClean="0"/>
              <a:t>10</a:t>
            </a:r>
            <a:r>
              <a:rPr lang="tr-TR" sz="2200" smtClean="0"/>
              <a:t> olarak gösterilir. </a:t>
            </a:r>
          </a:p>
          <a:p>
            <a:pPr marL="0" indent="0" algn="just">
              <a:lnSpc>
                <a:spcPct val="80000"/>
              </a:lnSpc>
              <a:buFontTx/>
              <a:buNone/>
            </a:pPr>
            <a:endParaRPr lang="tr-TR" sz="2200" smtClean="0"/>
          </a:p>
          <a:p>
            <a:pPr marL="0" indent="0" algn="just">
              <a:lnSpc>
                <a:spcPct val="80000"/>
              </a:lnSpc>
              <a:buFontTx/>
              <a:buNone/>
            </a:pPr>
            <a:r>
              <a:rPr lang="tr-TR" sz="2200" smtClean="0"/>
              <a:t>Normalize edilmiş bu formatın kayan nokta gösteriminde, üst kısmı biaslı olarak kullanılır yani gerçek üst değerine 127 (2</a:t>
            </a:r>
            <a:r>
              <a:rPr lang="tr-TR" sz="2200" baseline="30000" smtClean="0"/>
              <a:t>8-1 </a:t>
            </a:r>
            <a:r>
              <a:rPr lang="tr-TR" sz="2200" smtClean="0"/>
              <a:t>-1) sayısı eklenir. </a:t>
            </a:r>
          </a:p>
          <a:p>
            <a:pPr marL="0" indent="0" algn="just">
              <a:lnSpc>
                <a:spcPct val="80000"/>
              </a:lnSpc>
              <a:buFontTx/>
              <a:buNone/>
            </a:pPr>
            <a:endParaRPr lang="tr-TR" sz="2200" smtClean="0"/>
          </a:p>
          <a:p>
            <a:pPr marL="0" indent="0" algn="just">
              <a:lnSpc>
                <a:spcPct val="80000"/>
              </a:lnSpc>
              <a:buFontTx/>
              <a:buNone/>
            </a:pPr>
            <a:r>
              <a:rPr lang="tr-TR" sz="2200" smtClean="0"/>
              <a:t>Bunun sebebi ise çok büyük ve çok küçük sayıların gösterimine olanak sağlamaktır. Gerçek üst değeri -126 ile 128 arasındadır. </a:t>
            </a:r>
          </a:p>
          <a:p>
            <a:pPr marL="0" indent="0" algn="just">
              <a:lnSpc>
                <a:spcPct val="80000"/>
              </a:lnSpc>
              <a:buFontTx/>
              <a:buNone/>
            </a:pPr>
            <a:endParaRPr lang="tr-TR" sz="2200" smtClean="0"/>
          </a:p>
          <a:p>
            <a:pPr marL="0" indent="0" algn="just">
              <a:lnSpc>
                <a:spcPct val="80000"/>
              </a:lnSpc>
              <a:buFontTx/>
              <a:buNone/>
            </a:pPr>
            <a:r>
              <a:rPr lang="tr-TR" sz="2200" smtClean="0"/>
              <a:t>Kayan nokta gösteriminde tüm bitlerin sıfır olması 0 olarak, üst kısmındaki bitlerin hepsinin 1, kesir kısmındaki tüm bitlerin 0 olması da sonsuz olarak yorumlanır. </a:t>
            </a:r>
          </a:p>
          <a:p>
            <a:pPr marL="0" indent="0" algn="just">
              <a:lnSpc>
                <a:spcPct val="80000"/>
              </a:lnSpc>
              <a:buFontTx/>
              <a:buNone/>
            </a:pPr>
            <a:endParaRPr lang="tr-TR" sz="22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Altbilgi Yer Tutucusu"/>
          <p:cNvSpPr>
            <a:spLocks noGrp="1"/>
          </p:cNvSpPr>
          <p:nvPr>
            <p:ph type="ftr" sz="quarter" idx="10"/>
          </p:nvPr>
        </p:nvSpPr>
        <p:spPr>
          <a:noFill/>
        </p:spPr>
        <p:txBody>
          <a:bodyPr/>
          <a:lstStyle/>
          <a:p>
            <a:r>
              <a:rPr lang="tr-TR"/>
              <a:t>Mantık Devreleri </a:t>
            </a:r>
            <a:endParaRPr lang="en-US"/>
          </a:p>
        </p:txBody>
      </p:sp>
      <p:sp>
        <p:nvSpPr>
          <p:cNvPr id="6147" name="Rectangle 2"/>
          <p:cNvSpPr>
            <a:spLocks noGrp="1" noChangeArrowheads="1"/>
          </p:cNvSpPr>
          <p:nvPr>
            <p:ph type="title"/>
          </p:nvPr>
        </p:nvSpPr>
        <p:spPr/>
        <p:txBody>
          <a:bodyPr/>
          <a:lstStyle/>
          <a:p>
            <a:r>
              <a:rPr lang="tr-TR" sz="2800" b="1" smtClean="0"/>
              <a:t>Kayan Noktalı Sayılar</a:t>
            </a:r>
          </a:p>
        </p:txBody>
      </p:sp>
      <p:sp>
        <p:nvSpPr>
          <p:cNvPr id="6148" name="Rectangle 3"/>
          <p:cNvSpPr>
            <a:spLocks noGrp="1" noChangeArrowheads="1"/>
          </p:cNvSpPr>
          <p:nvPr>
            <p:ph type="body" idx="1"/>
          </p:nvPr>
        </p:nvSpPr>
        <p:spPr/>
        <p:txBody>
          <a:bodyPr/>
          <a:lstStyle/>
          <a:p>
            <a:pPr marL="0" indent="0">
              <a:buFontTx/>
              <a:buNone/>
            </a:pPr>
            <a:r>
              <a:rPr lang="tr-TR" sz="2200" b="1" smtClean="0"/>
              <a:t>Örnek: </a:t>
            </a:r>
            <a:r>
              <a:rPr lang="tr-TR" sz="2200" smtClean="0"/>
              <a:t>1.0011001011×2</a:t>
            </a:r>
            <a:r>
              <a:rPr lang="tr-TR" sz="2200" baseline="30000" smtClean="0"/>
              <a:t>10</a:t>
            </a:r>
            <a:r>
              <a:rPr lang="tr-TR" sz="2200" smtClean="0"/>
              <a:t> sayısının kayan nokta gösterimi;</a:t>
            </a:r>
            <a:r>
              <a:rPr lang="tr-TR" sz="2200" b="1" smtClean="0"/>
              <a:t>   </a:t>
            </a:r>
            <a:endParaRPr lang="tr-TR" sz="2200" smtClean="0"/>
          </a:p>
          <a:p>
            <a:pPr marL="0" indent="0">
              <a:buFontTx/>
              <a:buNone/>
            </a:pPr>
            <a:endParaRPr lang="tr-TR" sz="1000" smtClean="0"/>
          </a:p>
          <a:p>
            <a:pPr marL="0" indent="0">
              <a:buFontTx/>
              <a:buNone/>
            </a:pPr>
            <a:r>
              <a:rPr lang="tr-TR" sz="2200" smtClean="0"/>
              <a:t>Sayı pozitif olduğundan işaret biti 0’dır. Üst kısmı 10+127 (bias)=137 ve kesirli kısım da 0011001011</a:t>
            </a:r>
            <a:r>
              <a:rPr lang="tr-TR" sz="2200" baseline="-25000" smtClean="0"/>
              <a:t>2</a:t>
            </a:r>
            <a:r>
              <a:rPr lang="tr-TR" sz="2200" smtClean="0"/>
              <a:t> dir.</a:t>
            </a:r>
          </a:p>
          <a:p>
            <a:pPr marL="0" indent="0">
              <a:buFontTx/>
              <a:buNone/>
            </a:pPr>
            <a:endParaRPr lang="tr-TR" sz="2200" smtClean="0"/>
          </a:p>
          <a:p>
            <a:pPr marL="0" indent="0">
              <a:buFontTx/>
              <a:buNone/>
            </a:pPr>
            <a:endParaRPr lang="tr-TR" sz="2200" smtClean="0"/>
          </a:p>
          <a:p>
            <a:pPr marL="0" indent="0">
              <a:buFontTx/>
              <a:buNone/>
            </a:pPr>
            <a:endParaRPr lang="tr-TR" sz="2200" smtClean="0"/>
          </a:p>
          <a:p>
            <a:pPr marL="0" indent="0" algn="just">
              <a:buFontTx/>
              <a:buNone/>
            </a:pPr>
            <a:r>
              <a:rPr lang="tr-TR" sz="2200" smtClean="0"/>
              <a:t>Yine aynı sayının negatifi gösterilmek istenirse, işaret bitinin 1 yapılması yeterlidir. </a:t>
            </a:r>
          </a:p>
          <a:p>
            <a:pPr marL="0" indent="0" algn="just">
              <a:buFontTx/>
              <a:buNone/>
            </a:pPr>
            <a:endParaRPr lang="tr-TR" sz="1000" smtClean="0"/>
          </a:p>
          <a:p>
            <a:pPr marL="0" indent="0" algn="just">
              <a:buFontTx/>
              <a:buNone/>
            </a:pPr>
            <a:r>
              <a:rPr lang="tr-TR" sz="2200" smtClean="0"/>
              <a:t>32 bitlik kayan nokta gösterimi ile gösterilebilecek en büyük sayıyı ikilik sistemde gösterebilmek için 129 bite ihtiyaç duyulacaktı.</a:t>
            </a:r>
          </a:p>
          <a:p>
            <a:pPr marL="0" indent="0">
              <a:buFontTx/>
              <a:buNone/>
            </a:pPr>
            <a:endParaRPr lang="tr-TR" sz="2200" smtClean="0"/>
          </a:p>
          <a:p>
            <a:pPr marL="0" indent="0">
              <a:buFontTx/>
              <a:buNone/>
            </a:pPr>
            <a:endParaRPr lang="tr-TR" sz="2200" smtClean="0"/>
          </a:p>
        </p:txBody>
      </p:sp>
      <p:grpSp>
        <p:nvGrpSpPr>
          <p:cNvPr id="6149" name="Group 4"/>
          <p:cNvGrpSpPr>
            <a:grpSpLocks/>
          </p:cNvGrpSpPr>
          <p:nvPr/>
        </p:nvGrpSpPr>
        <p:grpSpPr bwMode="auto">
          <a:xfrm>
            <a:off x="2924175" y="2824163"/>
            <a:ext cx="3268663" cy="593725"/>
            <a:chOff x="4117" y="9072"/>
            <a:chExt cx="3420" cy="735"/>
          </a:xfrm>
        </p:grpSpPr>
        <p:sp>
          <p:nvSpPr>
            <p:cNvPr id="6150" name="Text Box 5"/>
            <p:cNvSpPr txBox="1">
              <a:spLocks noChangeArrowheads="1"/>
            </p:cNvSpPr>
            <p:nvPr/>
          </p:nvSpPr>
          <p:spPr bwMode="auto">
            <a:xfrm>
              <a:off x="4117" y="9072"/>
              <a:ext cx="3420" cy="360"/>
            </a:xfrm>
            <a:prstGeom prst="rect">
              <a:avLst/>
            </a:prstGeom>
            <a:solidFill>
              <a:srgbClr val="FFFFFF"/>
            </a:solidFill>
            <a:ln w="9525">
              <a:solidFill>
                <a:srgbClr val="000000"/>
              </a:solidFill>
              <a:miter lim="800000"/>
              <a:headEnd/>
              <a:tailEnd/>
            </a:ln>
          </p:spPr>
          <p:txBody>
            <a:bodyPr lIns="18000" tIns="36000" rIns="18000" bIns="36000"/>
            <a:lstStyle/>
            <a:p>
              <a:r>
                <a:rPr lang="tr-TR" sz="1800" b="0"/>
                <a:t>   0      10001001 00110010110...0</a:t>
              </a:r>
              <a:endParaRPr lang="tr-TR" sz="1800"/>
            </a:p>
          </p:txBody>
        </p:sp>
        <p:sp>
          <p:nvSpPr>
            <p:cNvPr id="6151" name="Line 6"/>
            <p:cNvSpPr>
              <a:spLocks noChangeShapeType="1"/>
            </p:cNvSpPr>
            <p:nvPr/>
          </p:nvSpPr>
          <p:spPr bwMode="auto">
            <a:xfrm>
              <a:off x="4747" y="9072"/>
              <a:ext cx="0" cy="360"/>
            </a:xfrm>
            <a:prstGeom prst="line">
              <a:avLst/>
            </a:prstGeom>
            <a:noFill/>
            <a:ln w="9525">
              <a:solidFill>
                <a:srgbClr val="000000"/>
              </a:solidFill>
              <a:round/>
              <a:headEnd/>
              <a:tailEnd/>
            </a:ln>
          </p:spPr>
          <p:txBody>
            <a:bodyPr/>
            <a:lstStyle/>
            <a:p>
              <a:endParaRPr lang="tr-TR"/>
            </a:p>
          </p:txBody>
        </p:sp>
        <p:sp>
          <p:nvSpPr>
            <p:cNvPr id="6152" name="Line 7"/>
            <p:cNvSpPr>
              <a:spLocks noChangeShapeType="1"/>
            </p:cNvSpPr>
            <p:nvPr/>
          </p:nvSpPr>
          <p:spPr bwMode="auto">
            <a:xfrm>
              <a:off x="5767" y="9072"/>
              <a:ext cx="0" cy="360"/>
            </a:xfrm>
            <a:prstGeom prst="line">
              <a:avLst/>
            </a:prstGeom>
            <a:noFill/>
            <a:ln w="9525">
              <a:solidFill>
                <a:srgbClr val="000000"/>
              </a:solidFill>
              <a:round/>
              <a:headEnd/>
              <a:tailEnd/>
            </a:ln>
          </p:spPr>
          <p:txBody>
            <a:bodyPr/>
            <a:lstStyle/>
            <a:p>
              <a:endParaRPr lang="tr-TR"/>
            </a:p>
          </p:txBody>
        </p:sp>
        <p:sp>
          <p:nvSpPr>
            <p:cNvPr id="6153" name="Text Box 8"/>
            <p:cNvSpPr txBox="1">
              <a:spLocks noChangeArrowheads="1"/>
            </p:cNvSpPr>
            <p:nvPr/>
          </p:nvSpPr>
          <p:spPr bwMode="auto">
            <a:xfrm>
              <a:off x="4192" y="9447"/>
              <a:ext cx="540" cy="345"/>
            </a:xfrm>
            <a:prstGeom prst="rect">
              <a:avLst/>
            </a:prstGeom>
            <a:noFill/>
            <a:ln w="9525">
              <a:noFill/>
              <a:miter lim="800000"/>
              <a:headEnd/>
              <a:tailEnd/>
            </a:ln>
          </p:spPr>
          <p:txBody>
            <a:bodyPr lIns="0" tIns="0" rIns="0" bIns="0"/>
            <a:lstStyle/>
            <a:p>
              <a:r>
                <a:rPr lang="tr-TR" sz="1800" b="0"/>
                <a:t>1 bit</a:t>
              </a:r>
              <a:endParaRPr lang="tr-TR" sz="1800"/>
            </a:p>
          </p:txBody>
        </p:sp>
        <p:sp>
          <p:nvSpPr>
            <p:cNvPr id="6154" name="Text Box 9"/>
            <p:cNvSpPr txBox="1">
              <a:spLocks noChangeArrowheads="1"/>
            </p:cNvSpPr>
            <p:nvPr/>
          </p:nvSpPr>
          <p:spPr bwMode="auto">
            <a:xfrm>
              <a:off x="5017" y="9462"/>
              <a:ext cx="540" cy="345"/>
            </a:xfrm>
            <a:prstGeom prst="rect">
              <a:avLst/>
            </a:prstGeom>
            <a:noFill/>
            <a:ln w="9525">
              <a:noFill/>
              <a:miter lim="800000"/>
              <a:headEnd/>
              <a:tailEnd/>
            </a:ln>
          </p:spPr>
          <p:txBody>
            <a:bodyPr lIns="0" tIns="0" rIns="0" bIns="0"/>
            <a:lstStyle/>
            <a:p>
              <a:r>
                <a:rPr lang="tr-TR" sz="1800" b="0"/>
                <a:t>8 bit</a:t>
              </a:r>
              <a:endParaRPr lang="tr-TR" sz="1800"/>
            </a:p>
          </p:txBody>
        </p:sp>
        <p:sp>
          <p:nvSpPr>
            <p:cNvPr id="6155" name="Text Box 10"/>
            <p:cNvSpPr txBox="1">
              <a:spLocks noChangeArrowheads="1"/>
            </p:cNvSpPr>
            <p:nvPr/>
          </p:nvSpPr>
          <p:spPr bwMode="auto">
            <a:xfrm>
              <a:off x="6307" y="9462"/>
              <a:ext cx="870" cy="345"/>
            </a:xfrm>
            <a:prstGeom prst="rect">
              <a:avLst/>
            </a:prstGeom>
            <a:noFill/>
            <a:ln w="9525">
              <a:noFill/>
              <a:miter lim="800000"/>
              <a:headEnd/>
              <a:tailEnd/>
            </a:ln>
          </p:spPr>
          <p:txBody>
            <a:bodyPr lIns="0" tIns="0" rIns="0" bIns="0"/>
            <a:lstStyle/>
            <a:p>
              <a:r>
                <a:rPr lang="tr-TR" sz="1800" b="0"/>
                <a:t>23 bit</a:t>
              </a:r>
              <a:endParaRPr lang="tr-TR" sz="180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Altbilgi Yer Tutucusu"/>
          <p:cNvSpPr>
            <a:spLocks noGrp="1"/>
          </p:cNvSpPr>
          <p:nvPr>
            <p:ph type="ftr" sz="quarter" idx="10"/>
          </p:nvPr>
        </p:nvSpPr>
        <p:spPr>
          <a:noFill/>
        </p:spPr>
        <p:txBody>
          <a:bodyPr/>
          <a:lstStyle/>
          <a:p>
            <a:r>
              <a:rPr lang="tr-TR"/>
              <a:t>Mantık Devreleri </a:t>
            </a:r>
            <a:endParaRPr lang="en-US"/>
          </a:p>
        </p:txBody>
      </p:sp>
      <p:sp>
        <p:nvSpPr>
          <p:cNvPr id="7171" name="Rectangle 2"/>
          <p:cNvSpPr>
            <a:spLocks noGrp="1" noChangeArrowheads="1"/>
          </p:cNvSpPr>
          <p:nvPr>
            <p:ph type="title"/>
          </p:nvPr>
        </p:nvSpPr>
        <p:spPr/>
        <p:txBody>
          <a:bodyPr/>
          <a:lstStyle/>
          <a:p>
            <a:r>
              <a:rPr lang="tr-TR" sz="2400" b="1" smtClean="0"/>
              <a:t>Kayan Noktalı Sayılar</a:t>
            </a:r>
          </a:p>
        </p:txBody>
      </p:sp>
      <p:sp>
        <p:nvSpPr>
          <p:cNvPr id="7172" name="Rectangle 3"/>
          <p:cNvSpPr>
            <a:spLocks noGrp="1" noChangeArrowheads="1"/>
          </p:cNvSpPr>
          <p:nvPr>
            <p:ph type="body" idx="1"/>
          </p:nvPr>
        </p:nvSpPr>
        <p:spPr>
          <a:xfrm>
            <a:off x="331788" y="927100"/>
            <a:ext cx="8375650" cy="5078413"/>
          </a:xfrm>
        </p:spPr>
        <p:txBody>
          <a:bodyPr/>
          <a:lstStyle/>
          <a:p>
            <a:pPr marL="0" indent="0" algn="just">
              <a:buFontTx/>
              <a:buNone/>
            </a:pPr>
            <a:r>
              <a:rPr lang="tr-TR" sz="2200" b="1" smtClean="0"/>
              <a:t>Örnek: </a:t>
            </a:r>
            <a:r>
              <a:rPr lang="tr-TR" sz="2200" smtClean="0"/>
              <a:t>Sayıların 4 bit ile gösterildiği bir sistemde, işaret kısmına 1 bit, üst kısmına 2 bit ve kesir kısmına da 1 bit ayırdığımızı düşünelim. Normalize edilmiş formata göre gösterebileceğimiz sayı aralığını inceleyelim. </a:t>
            </a:r>
          </a:p>
          <a:p>
            <a:pPr marL="0" indent="0" algn="just">
              <a:buFontTx/>
              <a:buNone/>
            </a:pPr>
            <a:endParaRPr lang="tr-TR" sz="2200" smtClean="0"/>
          </a:p>
          <a:p>
            <a:pPr marL="0" indent="0" algn="just">
              <a:buFontTx/>
              <a:buNone/>
            </a:pPr>
            <a:endParaRPr lang="tr-TR" sz="2200" smtClean="0"/>
          </a:p>
          <a:p>
            <a:pPr marL="0" indent="0" algn="just">
              <a:buFontTx/>
              <a:buNone/>
            </a:pPr>
            <a:r>
              <a:rPr lang="tr-TR" sz="2200" smtClean="0"/>
              <a:t>Bias değerimiz 2</a:t>
            </a:r>
            <a:r>
              <a:rPr lang="tr-TR" sz="2200" baseline="30000" smtClean="0"/>
              <a:t>2-1</a:t>
            </a:r>
            <a:r>
              <a:rPr lang="tr-TR" sz="2200" smtClean="0"/>
              <a:t>-1=1 ‘dir.</a:t>
            </a:r>
          </a:p>
          <a:p>
            <a:pPr marL="0" indent="0" algn="just">
              <a:buFontTx/>
              <a:buNone/>
            </a:pPr>
            <a:endParaRPr lang="tr-TR" sz="1000" smtClean="0"/>
          </a:p>
          <a:p>
            <a:pPr marL="0" indent="0">
              <a:buFontTx/>
              <a:buNone/>
            </a:pPr>
            <a:r>
              <a:rPr lang="tr-TR" sz="2200" smtClean="0"/>
              <a:t>Yazılabilecek sayılar; </a:t>
            </a:r>
          </a:p>
          <a:p>
            <a:pPr marL="0" indent="0">
              <a:buFontTx/>
              <a:buNone/>
            </a:pPr>
            <a:r>
              <a:rPr lang="tr-TR" sz="2200" smtClean="0"/>
              <a:t>1.0×2</a:t>
            </a:r>
            <a:r>
              <a:rPr lang="tr-TR" sz="2200" baseline="30000" smtClean="0"/>
              <a:t>-1</a:t>
            </a:r>
            <a:r>
              <a:rPr lang="tr-TR" sz="2200" smtClean="0"/>
              <a:t> = 0.5   1.1×2</a:t>
            </a:r>
            <a:r>
              <a:rPr lang="tr-TR" sz="2200" baseline="30000" smtClean="0"/>
              <a:t>-1</a:t>
            </a:r>
            <a:r>
              <a:rPr lang="tr-TR" sz="2200" smtClean="0"/>
              <a:t> = 0.75</a:t>
            </a:r>
          </a:p>
          <a:p>
            <a:pPr marL="0" indent="0">
              <a:buFontTx/>
              <a:buNone/>
            </a:pPr>
            <a:r>
              <a:rPr lang="tr-TR" sz="2200" smtClean="0"/>
              <a:t>1.0×2</a:t>
            </a:r>
            <a:r>
              <a:rPr lang="tr-TR" sz="2200" baseline="30000" smtClean="0"/>
              <a:t>0</a:t>
            </a:r>
            <a:r>
              <a:rPr lang="tr-TR" sz="2200" smtClean="0"/>
              <a:t> = 1       1.1×2</a:t>
            </a:r>
            <a:r>
              <a:rPr lang="tr-TR" sz="2200" baseline="30000" smtClean="0"/>
              <a:t>0</a:t>
            </a:r>
            <a:r>
              <a:rPr lang="tr-TR" sz="2200" smtClean="0"/>
              <a:t> =1.5</a:t>
            </a:r>
          </a:p>
          <a:p>
            <a:pPr marL="0" indent="0">
              <a:buFontTx/>
              <a:buNone/>
            </a:pPr>
            <a:r>
              <a:rPr lang="tr-TR" sz="2200" smtClean="0"/>
              <a:t>1.0×2</a:t>
            </a:r>
            <a:r>
              <a:rPr lang="tr-TR" sz="2200" baseline="30000" smtClean="0"/>
              <a:t>1</a:t>
            </a:r>
            <a:r>
              <a:rPr lang="tr-TR" sz="2200" smtClean="0"/>
              <a:t> = 2       1.1×2</a:t>
            </a:r>
            <a:r>
              <a:rPr lang="tr-TR" sz="2200" baseline="30000" smtClean="0"/>
              <a:t>1</a:t>
            </a:r>
            <a:r>
              <a:rPr lang="tr-TR" sz="2200" smtClean="0"/>
              <a:t> = 3</a:t>
            </a:r>
          </a:p>
          <a:p>
            <a:pPr marL="0" indent="0">
              <a:buFontTx/>
              <a:buNone/>
            </a:pPr>
            <a:r>
              <a:rPr lang="tr-TR" sz="2200" smtClean="0"/>
              <a:t>1.0×2</a:t>
            </a:r>
            <a:r>
              <a:rPr lang="tr-TR" sz="2200" baseline="30000" smtClean="0"/>
              <a:t>2</a:t>
            </a:r>
            <a:r>
              <a:rPr lang="tr-TR" sz="2200" smtClean="0"/>
              <a:t> = 4       1.1×2</a:t>
            </a:r>
            <a:r>
              <a:rPr lang="tr-TR" sz="2200" baseline="30000" smtClean="0"/>
              <a:t>2</a:t>
            </a:r>
            <a:r>
              <a:rPr lang="tr-TR" sz="2200" smtClean="0"/>
              <a:t> = 6</a:t>
            </a:r>
          </a:p>
        </p:txBody>
      </p:sp>
      <p:grpSp>
        <p:nvGrpSpPr>
          <p:cNvPr id="7173" name="Group 4"/>
          <p:cNvGrpSpPr>
            <a:grpSpLocks/>
          </p:cNvGrpSpPr>
          <p:nvPr/>
        </p:nvGrpSpPr>
        <p:grpSpPr bwMode="auto">
          <a:xfrm>
            <a:off x="2995613" y="2374900"/>
            <a:ext cx="3084512" cy="663575"/>
            <a:chOff x="1597" y="4837"/>
            <a:chExt cx="3240" cy="735"/>
          </a:xfrm>
        </p:grpSpPr>
        <p:sp>
          <p:nvSpPr>
            <p:cNvPr id="7174" name="Text Box 5"/>
            <p:cNvSpPr txBox="1">
              <a:spLocks noChangeArrowheads="1"/>
            </p:cNvSpPr>
            <p:nvPr/>
          </p:nvSpPr>
          <p:spPr bwMode="auto">
            <a:xfrm>
              <a:off x="1597" y="4837"/>
              <a:ext cx="3240" cy="360"/>
            </a:xfrm>
            <a:prstGeom prst="rect">
              <a:avLst/>
            </a:prstGeom>
            <a:solidFill>
              <a:srgbClr val="FFFFFF"/>
            </a:solidFill>
            <a:ln w="9525">
              <a:solidFill>
                <a:srgbClr val="000000"/>
              </a:solidFill>
              <a:miter lim="800000"/>
              <a:headEnd/>
              <a:tailEnd/>
            </a:ln>
          </p:spPr>
          <p:txBody>
            <a:bodyPr lIns="18000" tIns="36000" rIns="18000" bIns="36000"/>
            <a:lstStyle/>
            <a:p>
              <a:r>
                <a:rPr lang="tr-TR" sz="1800" b="0"/>
                <a:t>İşaret  Üst kısmı  Kesir kısmı</a:t>
              </a:r>
              <a:endParaRPr lang="tr-TR" sz="1800"/>
            </a:p>
          </p:txBody>
        </p:sp>
        <p:sp>
          <p:nvSpPr>
            <p:cNvPr id="7175" name="Line 6"/>
            <p:cNvSpPr>
              <a:spLocks noChangeShapeType="1"/>
            </p:cNvSpPr>
            <p:nvPr/>
          </p:nvSpPr>
          <p:spPr bwMode="auto">
            <a:xfrm>
              <a:off x="2227" y="4837"/>
              <a:ext cx="0" cy="360"/>
            </a:xfrm>
            <a:prstGeom prst="line">
              <a:avLst/>
            </a:prstGeom>
            <a:noFill/>
            <a:ln w="9525">
              <a:solidFill>
                <a:srgbClr val="000000"/>
              </a:solidFill>
              <a:round/>
              <a:headEnd/>
              <a:tailEnd/>
            </a:ln>
          </p:spPr>
          <p:txBody>
            <a:bodyPr/>
            <a:lstStyle/>
            <a:p>
              <a:endParaRPr lang="tr-TR"/>
            </a:p>
          </p:txBody>
        </p:sp>
        <p:sp>
          <p:nvSpPr>
            <p:cNvPr id="7176" name="Line 7"/>
            <p:cNvSpPr>
              <a:spLocks noChangeShapeType="1"/>
            </p:cNvSpPr>
            <p:nvPr/>
          </p:nvSpPr>
          <p:spPr bwMode="auto">
            <a:xfrm>
              <a:off x="3247" y="4837"/>
              <a:ext cx="0" cy="360"/>
            </a:xfrm>
            <a:prstGeom prst="line">
              <a:avLst/>
            </a:prstGeom>
            <a:noFill/>
            <a:ln w="9525">
              <a:solidFill>
                <a:srgbClr val="000000"/>
              </a:solidFill>
              <a:round/>
              <a:headEnd/>
              <a:tailEnd/>
            </a:ln>
          </p:spPr>
          <p:txBody>
            <a:bodyPr/>
            <a:lstStyle/>
            <a:p>
              <a:endParaRPr lang="tr-TR"/>
            </a:p>
          </p:txBody>
        </p:sp>
        <p:sp>
          <p:nvSpPr>
            <p:cNvPr id="7177" name="Text Box 8"/>
            <p:cNvSpPr txBox="1">
              <a:spLocks noChangeArrowheads="1"/>
            </p:cNvSpPr>
            <p:nvPr/>
          </p:nvSpPr>
          <p:spPr bwMode="auto">
            <a:xfrm>
              <a:off x="1672" y="5212"/>
              <a:ext cx="540" cy="345"/>
            </a:xfrm>
            <a:prstGeom prst="rect">
              <a:avLst/>
            </a:prstGeom>
            <a:noFill/>
            <a:ln w="9525">
              <a:noFill/>
              <a:miter lim="800000"/>
              <a:headEnd/>
              <a:tailEnd/>
            </a:ln>
          </p:spPr>
          <p:txBody>
            <a:bodyPr lIns="0" tIns="0" rIns="0" bIns="0"/>
            <a:lstStyle/>
            <a:p>
              <a:r>
                <a:rPr lang="tr-TR" sz="1800" b="0"/>
                <a:t>1 bit</a:t>
              </a:r>
              <a:endParaRPr lang="tr-TR" sz="1800"/>
            </a:p>
          </p:txBody>
        </p:sp>
        <p:sp>
          <p:nvSpPr>
            <p:cNvPr id="7178" name="Text Box 9"/>
            <p:cNvSpPr txBox="1">
              <a:spLocks noChangeArrowheads="1"/>
            </p:cNvSpPr>
            <p:nvPr/>
          </p:nvSpPr>
          <p:spPr bwMode="auto">
            <a:xfrm>
              <a:off x="2497" y="5227"/>
              <a:ext cx="540" cy="345"/>
            </a:xfrm>
            <a:prstGeom prst="rect">
              <a:avLst/>
            </a:prstGeom>
            <a:noFill/>
            <a:ln w="9525">
              <a:noFill/>
              <a:miter lim="800000"/>
              <a:headEnd/>
              <a:tailEnd/>
            </a:ln>
          </p:spPr>
          <p:txBody>
            <a:bodyPr lIns="0" tIns="0" rIns="0" bIns="0"/>
            <a:lstStyle/>
            <a:p>
              <a:r>
                <a:rPr lang="tr-TR" sz="1800" b="0"/>
                <a:t>2 bit</a:t>
              </a:r>
              <a:endParaRPr lang="tr-TR" sz="1800"/>
            </a:p>
          </p:txBody>
        </p:sp>
        <p:sp>
          <p:nvSpPr>
            <p:cNvPr id="7179" name="Text Box 10"/>
            <p:cNvSpPr txBox="1">
              <a:spLocks noChangeArrowheads="1"/>
            </p:cNvSpPr>
            <p:nvPr/>
          </p:nvSpPr>
          <p:spPr bwMode="auto">
            <a:xfrm>
              <a:off x="3787" y="5227"/>
              <a:ext cx="870" cy="345"/>
            </a:xfrm>
            <a:prstGeom prst="rect">
              <a:avLst/>
            </a:prstGeom>
            <a:noFill/>
            <a:ln w="9525">
              <a:noFill/>
              <a:miter lim="800000"/>
              <a:headEnd/>
              <a:tailEnd/>
            </a:ln>
          </p:spPr>
          <p:txBody>
            <a:bodyPr lIns="0" tIns="0" rIns="0" bIns="0"/>
            <a:lstStyle/>
            <a:p>
              <a:r>
                <a:rPr lang="tr-TR" sz="1800" b="0"/>
                <a:t>1 bit</a:t>
              </a:r>
              <a:endParaRPr lang="tr-TR" sz="18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Altbilgi Yer Tutucusu"/>
          <p:cNvSpPr>
            <a:spLocks noGrp="1"/>
          </p:cNvSpPr>
          <p:nvPr>
            <p:ph type="ftr" sz="quarter" idx="10"/>
          </p:nvPr>
        </p:nvSpPr>
        <p:spPr>
          <a:noFill/>
        </p:spPr>
        <p:txBody>
          <a:bodyPr/>
          <a:lstStyle/>
          <a:p>
            <a:r>
              <a:rPr lang="tr-TR"/>
              <a:t>Mantık Devreleri </a:t>
            </a:r>
            <a:endParaRPr lang="en-US"/>
          </a:p>
        </p:txBody>
      </p:sp>
      <p:sp>
        <p:nvSpPr>
          <p:cNvPr id="8195" name="Rectangle 2"/>
          <p:cNvSpPr>
            <a:spLocks noGrp="1" noChangeArrowheads="1"/>
          </p:cNvSpPr>
          <p:nvPr>
            <p:ph type="title"/>
          </p:nvPr>
        </p:nvSpPr>
        <p:spPr>
          <a:xfrm>
            <a:off x="368300" y="204788"/>
            <a:ext cx="7772400" cy="790575"/>
          </a:xfrm>
        </p:spPr>
        <p:txBody>
          <a:bodyPr/>
          <a:lstStyle/>
          <a:p>
            <a:pPr algn="l"/>
            <a:r>
              <a:rPr lang="tr-TR" sz="2400" b="1" smtClean="0"/>
              <a:t>Örnek: (Devamı)</a:t>
            </a:r>
          </a:p>
        </p:txBody>
      </p:sp>
      <p:sp>
        <p:nvSpPr>
          <p:cNvPr id="8196" name="Rectangle 3"/>
          <p:cNvSpPr>
            <a:spLocks noGrp="1" noChangeArrowheads="1"/>
          </p:cNvSpPr>
          <p:nvPr>
            <p:ph type="body" idx="1"/>
          </p:nvPr>
        </p:nvSpPr>
        <p:spPr/>
        <p:txBody>
          <a:bodyPr/>
          <a:lstStyle/>
          <a:p>
            <a:pPr marL="0" indent="0" algn="just">
              <a:lnSpc>
                <a:spcPct val="90000"/>
              </a:lnSpc>
              <a:buFontTx/>
              <a:buNone/>
            </a:pPr>
            <a:endParaRPr lang="tr-TR" sz="2400" smtClean="0"/>
          </a:p>
          <a:p>
            <a:pPr marL="0" indent="0" algn="just">
              <a:lnSpc>
                <a:spcPct val="90000"/>
              </a:lnSpc>
              <a:buFontTx/>
              <a:buNone/>
            </a:pPr>
            <a:endParaRPr lang="tr-TR" sz="2400" smtClean="0"/>
          </a:p>
          <a:p>
            <a:pPr marL="0" indent="0" algn="just">
              <a:lnSpc>
                <a:spcPct val="90000"/>
              </a:lnSpc>
              <a:buFontTx/>
              <a:buNone/>
            </a:pPr>
            <a:r>
              <a:rPr lang="tr-TR" sz="2200" smtClean="0"/>
              <a:t>- Sayı ekseninde sayıların eksi değerleri de vardır. 4 bit ile gösterilebilecek sayı adedi 16 olduğundan kayan nokta formatıyla da 16 adet sayı gösterilebilmektedir. Ancak hassasiyet artmıştır ve sayılar eksende homojen olarak dağılmamıştır. </a:t>
            </a:r>
          </a:p>
          <a:p>
            <a:pPr marL="0" indent="0" algn="just">
              <a:lnSpc>
                <a:spcPct val="90000"/>
              </a:lnSpc>
              <a:buFontTx/>
              <a:buChar char="-"/>
            </a:pPr>
            <a:r>
              <a:rPr lang="tr-TR" sz="2200" smtClean="0"/>
              <a:t>  Dikkat edilecek olursa 0.5 ile 1 arasında 3 sayı gösterebilmekteyiz. Aynı kural 1 ile 2 arasındaki, 2 ile 4 arasındaki sayılar için de geçerlidir. </a:t>
            </a:r>
          </a:p>
          <a:p>
            <a:pPr marL="0" indent="0" algn="just">
              <a:lnSpc>
                <a:spcPct val="90000"/>
              </a:lnSpc>
              <a:buFontTx/>
              <a:buNone/>
            </a:pPr>
            <a:r>
              <a:rPr lang="tr-TR" sz="2200" smtClean="0"/>
              <a:t>-  Şayet 2 biti kesir kısmı, 1 biti üst kısmı için ayırmış olsaydık, daha da hassas olarak sayıları gösterebilirdir (1, 1.25, 1.5, 1.75, 2, 2.5, 3, 3.5). Ancak, üst kısmına daha az bit ayırdığımızdan gösterebileceğimiz sayının büyüklüğü azalmıştır.</a:t>
            </a:r>
          </a:p>
        </p:txBody>
      </p:sp>
      <p:grpSp>
        <p:nvGrpSpPr>
          <p:cNvPr id="8197" name="Group 4"/>
          <p:cNvGrpSpPr>
            <a:grpSpLocks/>
          </p:cNvGrpSpPr>
          <p:nvPr/>
        </p:nvGrpSpPr>
        <p:grpSpPr bwMode="auto">
          <a:xfrm>
            <a:off x="1498600" y="1400175"/>
            <a:ext cx="6226175" cy="498475"/>
            <a:chOff x="4297" y="14452"/>
            <a:chExt cx="6660" cy="585"/>
          </a:xfrm>
        </p:grpSpPr>
        <p:sp>
          <p:nvSpPr>
            <p:cNvPr id="8198" name="Line 5"/>
            <p:cNvSpPr>
              <a:spLocks noChangeShapeType="1"/>
            </p:cNvSpPr>
            <p:nvPr/>
          </p:nvSpPr>
          <p:spPr bwMode="auto">
            <a:xfrm>
              <a:off x="5017" y="14557"/>
              <a:ext cx="5940" cy="0"/>
            </a:xfrm>
            <a:prstGeom prst="line">
              <a:avLst/>
            </a:prstGeom>
            <a:noFill/>
            <a:ln w="9525">
              <a:solidFill>
                <a:srgbClr val="000000"/>
              </a:solidFill>
              <a:round/>
              <a:headEnd/>
              <a:tailEnd type="triangle" w="med" len="med"/>
            </a:ln>
          </p:spPr>
          <p:txBody>
            <a:bodyPr/>
            <a:lstStyle/>
            <a:p>
              <a:endParaRPr lang="tr-TR"/>
            </a:p>
          </p:txBody>
        </p:sp>
        <p:sp>
          <p:nvSpPr>
            <p:cNvPr id="8199" name="Text Box 6"/>
            <p:cNvSpPr txBox="1">
              <a:spLocks noChangeArrowheads="1"/>
            </p:cNvSpPr>
            <p:nvPr/>
          </p:nvSpPr>
          <p:spPr bwMode="auto">
            <a:xfrm>
              <a:off x="5167" y="14647"/>
              <a:ext cx="360" cy="360"/>
            </a:xfrm>
            <a:prstGeom prst="rect">
              <a:avLst/>
            </a:prstGeom>
            <a:noFill/>
            <a:ln w="9525">
              <a:noFill/>
              <a:miter lim="800000"/>
              <a:headEnd/>
              <a:tailEnd/>
            </a:ln>
          </p:spPr>
          <p:txBody>
            <a:bodyPr lIns="0" tIns="0" rIns="0" bIns="0"/>
            <a:lstStyle/>
            <a:p>
              <a:r>
                <a:rPr lang="tr-TR" b="0"/>
                <a:t>0.5</a:t>
              </a:r>
              <a:endParaRPr lang="tr-TR"/>
            </a:p>
          </p:txBody>
        </p:sp>
        <p:sp>
          <p:nvSpPr>
            <p:cNvPr id="8200" name="Text Box 7"/>
            <p:cNvSpPr txBox="1">
              <a:spLocks noChangeArrowheads="1"/>
            </p:cNvSpPr>
            <p:nvPr/>
          </p:nvSpPr>
          <p:spPr bwMode="auto">
            <a:xfrm>
              <a:off x="5482" y="14647"/>
              <a:ext cx="540" cy="360"/>
            </a:xfrm>
            <a:prstGeom prst="rect">
              <a:avLst/>
            </a:prstGeom>
            <a:noFill/>
            <a:ln w="9525">
              <a:noFill/>
              <a:miter lim="800000"/>
              <a:headEnd/>
              <a:tailEnd/>
            </a:ln>
          </p:spPr>
          <p:txBody>
            <a:bodyPr lIns="0" tIns="0" rIns="0" bIns="0"/>
            <a:lstStyle/>
            <a:p>
              <a:r>
                <a:rPr lang="tr-TR" b="0"/>
                <a:t>0.75</a:t>
              </a:r>
              <a:endParaRPr lang="tr-TR"/>
            </a:p>
          </p:txBody>
        </p:sp>
        <p:sp>
          <p:nvSpPr>
            <p:cNvPr id="8201" name="Text Box 8"/>
            <p:cNvSpPr txBox="1">
              <a:spLocks noChangeArrowheads="1"/>
            </p:cNvSpPr>
            <p:nvPr/>
          </p:nvSpPr>
          <p:spPr bwMode="auto">
            <a:xfrm>
              <a:off x="5902" y="14647"/>
              <a:ext cx="360" cy="360"/>
            </a:xfrm>
            <a:prstGeom prst="rect">
              <a:avLst/>
            </a:prstGeom>
            <a:noFill/>
            <a:ln w="9525">
              <a:noFill/>
              <a:miter lim="800000"/>
              <a:headEnd/>
              <a:tailEnd/>
            </a:ln>
          </p:spPr>
          <p:txBody>
            <a:bodyPr lIns="0" tIns="0" rIns="0" bIns="0"/>
            <a:lstStyle/>
            <a:p>
              <a:r>
                <a:rPr lang="tr-TR" b="0"/>
                <a:t>1</a:t>
              </a:r>
              <a:endParaRPr lang="tr-TR"/>
            </a:p>
          </p:txBody>
        </p:sp>
        <p:sp>
          <p:nvSpPr>
            <p:cNvPr id="8202" name="Text Box 9"/>
            <p:cNvSpPr txBox="1">
              <a:spLocks noChangeArrowheads="1"/>
            </p:cNvSpPr>
            <p:nvPr/>
          </p:nvSpPr>
          <p:spPr bwMode="auto">
            <a:xfrm>
              <a:off x="6352" y="14662"/>
              <a:ext cx="360" cy="360"/>
            </a:xfrm>
            <a:prstGeom prst="rect">
              <a:avLst/>
            </a:prstGeom>
            <a:noFill/>
            <a:ln w="9525">
              <a:noFill/>
              <a:miter lim="800000"/>
              <a:headEnd/>
              <a:tailEnd/>
            </a:ln>
          </p:spPr>
          <p:txBody>
            <a:bodyPr lIns="0" tIns="0" rIns="0" bIns="0"/>
            <a:lstStyle/>
            <a:p>
              <a:r>
                <a:rPr lang="tr-TR" b="0"/>
                <a:t>1.5</a:t>
              </a:r>
              <a:endParaRPr lang="tr-TR"/>
            </a:p>
          </p:txBody>
        </p:sp>
        <p:sp>
          <p:nvSpPr>
            <p:cNvPr id="8203" name="Text Box 10"/>
            <p:cNvSpPr txBox="1">
              <a:spLocks noChangeArrowheads="1"/>
            </p:cNvSpPr>
            <p:nvPr/>
          </p:nvSpPr>
          <p:spPr bwMode="auto">
            <a:xfrm>
              <a:off x="7897" y="14677"/>
              <a:ext cx="360" cy="360"/>
            </a:xfrm>
            <a:prstGeom prst="rect">
              <a:avLst/>
            </a:prstGeom>
            <a:noFill/>
            <a:ln w="9525">
              <a:noFill/>
              <a:miter lim="800000"/>
              <a:headEnd/>
              <a:tailEnd/>
            </a:ln>
          </p:spPr>
          <p:txBody>
            <a:bodyPr lIns="0" tIns="0" rIns="0" bIns="0"/>
            <a:lstStyle/>
            <a:p>
              <a:r>
                <a:rPr lang="tr-TR" b="0"/>
                <a:t>3</a:t>
              </a:r>
              <a:endParaRPr lang="tr-TR"/>
            </a:p>
          </p:txBody>
        </p:sp>
        <p:sp>
          <p:nvSpPr>
            <p:cNvPr id="8204" name="Text Box 11"/>
            <p:cNvSpPr txBox="1">
              <a:spLocks noChangeArrowheads="1"/>
            </p:cNvSpPr>
            <p:nvPr/>
          </p:nvSpPr>
          <p:spPr bwMode="auto">
            <a:xfrm>
              <a:off x="8737" y="14662"/>
              <a:ext cx="360" cy="360"/>
            </a:xfrm>
            <a:prstGeom prst="rect">
              <a:avLst/>
            </a:prstGeom>
            <a:noFill/>
            <a:ln w="9525">
              <a:noFill/>
              <a:miter lim="800000"/>
              <a:headEnd/>
              <a:tailEnd/>
            </a:ln>
          </p:spPr>
          <p:txBody>
            <a:bodyPr lIns="0" tIns="0" rIns="0" bIns="0"/>
            <a:lstStyle/>
            <a:p>
              <a:r>
                <a:rPr lang="tr-TR" b="0"/>
                <a:t>4</a:t>
              </a:r>
            </a:p>
            <a:p>
              <a:endParaRPr lang="tr-TR"/>
            </a:p>
          </p:txBody>
        </p:sp>
        <p:sp>
          <p:nvSpPr>
            <p:cNvPr id="8205" name="Text Box 12"/>
            <p:cNvSpPr txBox="1">
              <a:spLocks noChangeArrowheads="1"/>
            </p:cNvSpPr>
            <p:nvPr/>
          </p:nvSpPr>
          <p:spPr bwMode="auto">
            <a:xfrm>
              <a:off x="10192" y="14662"/>
              <a:ext cx="360" cy="360"/>
            </a:xfrm>
            <a:prstGeom prst="rect">
              <a:avLst/>
            </a:prstGeom>
            <a:noFill/>
            <a:ln w="9525">
              <a:noFill/>
              <a:miter lim="800000"/>
              <a:headEnd/>
              <a:tailEnd/>
            </a:ln>
          </p:spPr>
          <p:txBody>
            <a:bodyPr lIns="0" tIns="0" rIns="0" bIns="0"/>
            <a:lstStyle/>
            <a:p>
              <a:r>
                <a:rPr lang="tr-TR" b="0"/>
                <a:t>6</a:t>
              </a:r>
              <a:endParaRPr lang="tr-TR"/>
            </a:p>
          </p:txBody>
        </p:sp>
        <p:sp>
          <p:nvSpPr>
            <p:cNvPr id="8206" name="Line 13"/>
            <p:cNvSpPr>
              <a:spLocks noChangeShapeType="1"/>
            </p:cNvSpPr>
            <p:nvPr/>
          </p:nvSpPr>
          <p:spPr bwMode="auto">
            <a:xfrm>
              <a:off x="10237" y="14482"/>
              <a:ext cx="0" cy="180"/>
            </a:xfrm>
            <a:prstGeom prst="line">
              <a:avLst/>
            </a:prstGeom>
            <a:noFill/>
            <a:ln w="9525">
              <a:solidFill>
                <a:srgbClr val="000000"/>
              </a:solidFill>
              <a:round/>
              <a:headEnd/>
              <a:tailEnd/>
            </a:ln>
          </p:spPr>
          <p:txBody>
            <a:bodyPr/>
            <a:lstStyle/>
            <a:p>
              <a:endParaRPr lang="tr-TR"/>
            </a:p>
          </p:txBody>
        </p:sp>
        <p:sp>
          <p:nvSpPr>
            <p:cNvPr id="8207" name="Line 14"/>
            <p:cNvSpPr>
              <a:spLocks noChangeShapeType="1"/>
            </p:cNvSpPr>
            <p:nvPr/>
          </p:nvSpPr>
          <p:spPr bwMode="auto">
            <a:xfrm>
              <a:off x="5302" y="14452"/>
              <a:ext cx="0" cy="180"/>
            </a:xfrm>
            <a:prstGeom prst="line">
              <a:avLst/>
            </a:prstGeom>
            <a:noFill/>
            <a:ln w="9525">
              <a:solidFill>
                <a:srgbClr val="000000"/>
              </a:solidFill>
              <a:round/>
              <a:headEnd/>
              <a:tailEnd/>
            </a:ln>
          </p:spPr>
          <p:txBody>
            <a:bodyPr/>
            <a:lstStyle/>
            <a:p>
              <a:endParaRPr lang="tr-TR"/>
            </a:p>
          </p:txBody>
        </p:sp>
        <p:sp>
          <p:nvSpPr>
            <p:cNvPr id="8208" name="Line 15"/>
            <p:cNvSpPr>
              <a:spLocks noChangeShapeType="1"/>
            </p:cNvSpPr>
            <p:nvPr/>
          </p:nvSpPr>
          <p:spPr bwMode="auto">
            <a:xfrm>
              <a:off x="5617" y="14467"/>
              <a:ext cx="0" cy="180"/>
            </a:xfrm>
            <a:prstGeom prst="line">
              <a:avLst/>
            </a:prstGeom>
            <a:noFill/>
            <a:ln w="9525">
              <a:solidFill>
                <a:srgbClr val="000000"/>
              </a:solidFill>
              <a:round/>
              <a:headEnd/>
              <a:tailEnd/>
            </a:ln>
          </p:spPr>
          <p:txBody>
            <a:bodyPr/>
            <a:lstStyle/>
            <a:p>
              <a:endParaRPr lang="tr-TR"/>
            </a:p>
          </p:txBody>
        </p:sp>
        <p:sp>
          <p:nvSpPr>
            <p:cNvPr id="8209" name="Line 16"/>
            <p:cNvSpPr>
              <a:spLocks noChangeShapeType="1"/>
            </p:cNvSpPr>
            <p:nvPr/>
          </p:nvSpPr>
          <p:spPr bwMode="auto">
            <a:xfrm>
              <a:off x="5947" y="14467"/>
              <a:ext cx="0" cy="180"/>
            </a:xfrm>
            <a:prstGeom prst="line">
              <a:avLst/>
            </a:prstGeom>
            <a:noFill/>
            <a:ln w="9525">
              <a:solidFill>
                <a:srgbClr val="000000"/>
              </a:solidFill>
              <a:round/>
              <a:headEnd/>
              <a:tailEnd/>
            </a:ln>
          </p:spPr>
          <p:txBody>
            <a:bodyPr/>
            <a:lstStyle/>
            <a:p>
              <a:endParaRPr lang="tr-TR"/>
            </a:p>
          </p:txBody>
        </p:sp>
        <p:sp>
          <p:nvSpPr>
            <p:cNvPr id="8210" name="Line 17"/>
            <p:cNvSpPr>
              <a:spLocks noChangeShapeType="1"/>
            </p:cNvSpPr>
            <p:nvPr/>
          </p:nvSpPr>
          <p:spPr bwMode="auto">
            <a:xfrm>
              <a:off x="6472" y="14467"/>
              <a:ext cx="0" cy="180"/>
            </a:xfrm>
            <a:prstGeom prst="line">
              <a:avLst/>
            </a:prstGeom>
            <a:noFill/>
            <a:ln w="9525">
              <a:solidFill>
                <a:srgbClr val="000000"/>
              </a:solidFill>
              <a:round/>
              <a:headEnd/>
              <a:tailEnd/>
            </a:ln>
          </p:spPr>
          <p:txBody>
            <a:bodyPr/>
            <a:lstStyle/>
            <a:p>
              <a:endParaRPr lang="tr-TR"/>
            </a:p>
          </p:txBody>
        </p:sp>
        <p:sp>
          <p:nvSpPr>
            <p:cNvPr id="8211" name="Line 18"/>
            <p:cNvSpPr>
              <a:spLocks noChangeShapeType="1"/>
            </p:cNvSpPr>
            <p:nvPr/>
          </p:nvSpPr>
          <p:spPr bwMode="auto">
            <a:xfrm>
              <a:off x="7927" y="14467"/>
              <a:ext cx="0" cy="180"/>
            </a:xfrm>
            <a:prstGeom prst="line">
              <a:avLst/>
            </a:prstGeom>
            <a:noFill/>
            <a:ln w="9525">
              <a:solidFill>
                <a:srgbClr val="000000"/>
              </a:solidFill>
              <a:round/>
              <a:headEnd/>
              <a:tailEnd/>
            </a:ln>
          </p:spPr>
          <p:txBody>
            <a:bodyPr/>
            <a:lstStyle/>
            <a:p>
              <a:endParaRPr lang="tr-TR"/>
            </a:p>
          </p:txBody>
        </p:sp>
        <p:sp>
          <p:nvSpPr>
            <p:cNvPr id="8212" name="Line 19"/>
            <p:cNvSpPr>
              <a:spLocks noChangeShapeType="1"/>
            </p:cNvSpPr>
            <p:nvPr/>
          </p:nvSpPr>
          <p:spPr bwMode="auto">
            <a:xfrm>
              <a:off x="7027" y="14467"/>
              <a:ext cx="0" cy="180"/>
            </a:xfrm>
            <a:prstGeom prst="line">
              <a:avLst/>
            </a:prstGeom>
            <a:noFill/>
            <a:ln w="9525">
              <a:solidFill>
                <a:srgbClr val="000000"/>
              </a:solidFill>
              <a:round/>
              <a:headEnd/>
              <a:tailEnd/>
            </a:ln>
          </p:spPr>
          <p:txBody>
            <a:bodyPr/>
            <a:lstStyle/>
            <a:p>
              <a:endParaRPr lang="tr-TR"/>
            </a:p>
          </p:txBody>
        </p:sp>
        <p:sp>
          <p:nvSpPr>
            <p:cNvPr id="8213" name="Text Box 20"/>
            <p:cNvSpPr txBox="1">
              <a:spLocks noChangeArrowheads="1"/>
            </p:cNvSpPr>
            <p:nvPr/>
          </p:nvSpPr>
          <p:spPr bwMode="auto">
            <a:xfrm>
              <a:off x="6982" y="14662"/>
              <a:ext cx="360" cy="360"/>
            </a:xfrm>
            <a:prstGeom prst="rect">
              <a:avLst/>
            </a:prstGeom>
            <a:noFill/>
            <a:ln w="9525">
              <a:noFill/>
              <a:miter lim="800000"/>
              <a:headEnd/>
              <a:tailEnd/>
            </a:ln>
          </p:spPr>
          <p:txBody>
            <a:bodyPr lIns="0" tIns="0" rIns="0" bIns="0"/>
            <a:lstStyle/>
            <a:p>
              <a:r>
                <a:rPr lang="tr-TR" b="0"/>
                <a:t>2</a:t>
              </a:r>
              <a:endParaRPr lang="tr-TR"/>
            </a:p>
          </p:txBody>
        </p:sp>
        <p:sp>
          <p:nvSpPr>
            <p:cNvPr id="8214" name="Line 21"/>
            <p:cNvSpPr>
              <a:spLocks noChangeShapeType="1"/>
            </p:cNvSpPr>
            <p:nvPr/>
          </p:nvSpPr>
          <p:spPr bwMode="auto">
            <a:xfrm>
              <a:off x="8797" y="14482"/>
              <a:ext cx="0" cy="180"/>
            </a:xfrm>
            <a:prstGeom prst="line">
              <a:avLst/>
            </a:prstGeom>
            <a:noFill/>
            <a:ln w="9525">
              <a:solidFill>
                <a:srgbClr val="000000"/>
              </a:solidFill>
              <a:round/>
              <a:headEnd/>
              <a:tailEnd/>
            </a:ln>
          </p:spPr>
          <p:txBody>
            <a:bodyPr/>
            <a:lstStyle/>
            <a:p>
              <a:endParaRPr lang="tr-TR"/>
            </a:p>
          </p:txBody>
        </p:sp>
        <p:sp>
          <p:nvSpPr>
            <p:cNvPr id="8215" name="Line 22"/>
            <p:cNvSpPr>
              <a:spLocks noChangeShapeType="1"/>
            </p:cNvSpPr>
            <p:nvPr/>
          </p:nvSpPr>
          <p:spPr bwMode="auto">
            <a:xfrm flipH="1">
              <a:off x="4297" y="14554"/>
              <a:ext cx="720" cy="0"/>
            </a:xfrm>
            <a:prstGeom prst="line">
              <a:avLst/>
            </a:prstGeom>
            <a:noFill/>
            <a:ln w="9525">
              <a:solidFill>
                <a:srgbClr val="000000"/>
              </a:solidFill>
              <a:prstDash val="dash"/>
              <a:round/>
              <a:headEnd/>
              <a:tailEnd type="triangle" w="med" len="med"/>
            </a:ln>
          </p:spPr>
          <p:txBody>
            <a:bodyPr/>
            <a:lstStyle/>
            <a:p>
              <a:endParaRPr lang="tr-T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Altbilgi Yer Tutucusu"/>
          <p:cNvSpPr>
            <a:spLocks noGrp="1"/>
          </p:cNvSpPr>
          <p:nvPr>
            <p:ph type="ftr" sz="quarter" idx="10"/>
          </p:nvPr>
        </p:nvSpPr>
        <p:spPr>
          <a:noFill/>
        </p:spPr>
        <p:txBody>
          <a:bodyPr/>
          <a:lstStyle/>
          <a:p>
            <a:r>
              <a:rPr lang="tr-TR"/>
              <a:t>Mantık Devreleri </a:t>
            </a:r>
            <a:endParaRPr lang="en-US"/>
          </a:p>
        </p:txBody>
      </p:sp>
      <p:sp>
        <p:nvSpPr>
          <p:cNvPr id="9219" name="Rectangle 2"/>
          <p:cNvSpPr>
            <a:spLocks noGrp="1" noChangeArrowheads="1"/>
          </p:cNvSpPr>
          <p:nvPr>
            <p:ph type="title"/>
          </p:nvPr>
        </p:nvSpPr>
        <p:spPr/>
        <p:txBody>
          <a:bodyPr/>
          <a:lstStyle/>
          <a:p>
            <a:r>
              <a:rPr lang="tr-TR" sz="2400" b="1" smtClean="0"/>
              <a:t>İşaretli Sayılarda Aritmetik İşlemler</a:t>
            </a:r>
            <a:r>
              <a:rPr lang="tr-TR" smtClean="0"/>
              <a:t> </a:t>
            </a:r>
          </a:p>
        </p:txBody>
      </p:sp>
      <p:sp>
        <p:nvSpPr>
          <p:cNvPr id="9220" name="Rectangle 3"/>
          <p:cNvSpPr>
            <a:spLocks noGrp="1" noChangeArrowheads="1"/>
          </p:cNvSpPr>
          <p:nvPr>
            <p:ph type="body" idx="1"/>
          </p:nvPr>
        </p:nvSpPr>
        <p:spPr>
          <a:xfrm>
            <a:off x="346075" y="969963"/>
            <a:ext cx="8375650" cy="5078412"/>
          </a:xfrm>
        </p:spPr>
        <p:txBody>
          <a:bodyPr/>
          <a:lstStyle/>
          <a:p>
            <a:pPr marL="0" indent="0" algn="just">
              <a:lnSpc>
                <a:spcPct val="90000"/>
              </a:lnSpc>
              <a:buFontTx/>
              <a:buNone/>
            </a:pPr>
            <a:r>
              <a:rPr lang="tr-TR" sz="2200" smtClean="0"/>
              <a:t>Bu kısımda daha sıklıkla kullanılan 2’ye tümleyen sistemi esas alınacaktır. </a:t>
            </a:r>
            <a:endParaRPr lang="tr-TR" sz="2200" b="1" smtClean="0"/>
          </a:p>
          <a:p>
            <a:pPr marL="0" indent="0" algn="just">
              <a:lnSpc>
                <a:spcPct val="90000"/>
              </a:lnSpc>
              <a:buFontTx/>
              <a:buNone/>
            </a:pPr>
            <a:r>
              <a:rPr lang="tr-TR" sz="2200" b="1" smtClean="0"/>
              <a:t>Toplama ve çıkarma işlemleri:</a:t>
            </a:r>
            <a:endParaRPr lang="tr-TR" sz="2200" smtClean="0"/>
          </a:p>
          <a:p>
            <a:pPr marL="0" indent="0" algn="just">
              <a:lnSpc>
                <a:spcPct val="90000"/>
              </a:lnSpc>
              <a:buFontTx/>
              <a:buNone/>
            </a:pPr>
            <a:r>
              <a:rPr lang="tr-TR" sz="2200" smtClean="0"/>
              <a:t>- İki pozitif sayının toplamı pozitiftir. </a:t>
            </a:r>
            <a:endParaRPr lang="tr-TR" sz="2200" b="1" smtClean="0"/>
          </a:p>
          <a:p>
            <a:pPr marL="0" indent="0" algn="just">
              <a:lnSpc>
                <a:spcPct val="90000"/>
              </a:lnSpc>
              <a:buFontTx/>
              <a:buNone/>
            </a:pPr>
            <a:r>
              <a:rPr lang="tr-TR" sz="2200" b="1" smtClean="0"/>
              <a:t>Örnek: </a:t>
            </a:r>
            <a:r>
              <a:rPr lang="tr-TR" sz="2200" smtClean="0"/>
              <a:t>00001001    (9)</a:t>
            </a:r>
          </a:p>
          <a:p>
            <a:pPr marL="0" indent="0" algn="just">
              <a:lnSpc>
                <a:spcPct val="90000"/>
              </a:lnSpc>
              <a:buFontTx/>
              <a:buNone/>
            </a:pPr>
            <a:r>
              <a:rPr lang="tr-TR" sz="2200" smtClean="0"/>
              <a:t>         +  00000100</a:t>
            </a:r>
            <a:r>
              <a:rPr lang="tr-TR" sz="2200" b="1" smtClean="0"/>
              <a:t>    </a:t>
            </a:r>
            <a:r>
              <a:rPr lang="tr-TR" sz="2200" smtClean="0"/>
              <a:t>(4)</a:t>
            </a:r>
          </a:p>
          <a:p>
            <a:pPr marL="0" indent="0" algn="just">
              <a:lnSpc>
                <a:spcPct val="90000"/>
              </a:lnSpc>
              <a:buFontTx/>
              <a:buNone/>
            </a:pPr>
            <a:r>
              <a:rPr lang="tr-TR" sz="2200" smtClean="0"/>
              <a:t>	</a:t>
            </a:r>
            <a:r>
              <a:rPr lang="tr-TR" sz="2200" b="1" u="sng" smtClean="0"/>
              <a:t>0</a:t>
            </a:r>
            <a:r>
              <a:rPr lang="tr-TR" sz="2200" smtClean="0"/>
              <a:t>0001101   (13)</a:t>
            </a:r>
          </a:p>
          <a:p>
            <a:pPr marL="0" indent="0" algn="just">
              <a:lnSpc>
                <a:spcPct val="90000"/>
              </a:lnSpc>
              <a:buFontTx/>
              <a:buNone/>
            </a:pPr>
            <a:endParaRPr lang="tr-TR" sz="2200" smtClean="0"/>
          </a:p>
          <a:p>
            <a:pPr marL="0" indent="0" algn="just">
              <a:lnSpc>
                <a:spcPct val="90000"/>
              </a:lnSpc>
              <a:buFontTx/>
              <a:buNone/>
            </a:pPr>
            <a:r>
              <a:rPr lang="tr-TR" sz="2200" smtClean="0"/>
              <a:t>- Pozitif bir sayıyla daha küçük negatif bir sayının toplamı pozitiftir. Elde biti oluşursa göz ardı edilir. </a:t>
            </a:r>
            <a:endParaRPr lang="tr-TR" sz="2200" b="1" smtClean="0"/>
          </a:p>
          <a:p>
            <a:pPr marL="0" indent="0">
              <a:lnSpc>
                <a:spcPct val="90000"/>
              </a:lnSpc>
              <a:buFontTx/>
              <a:buNone/>
            </a:pPr>
            <a:r>
              <a:rPr lang="tr-TR" sz="2200" b="1" smtClean="0"/>
              <a:t>Örnek: </a:t>
            </a:r>
            <a:r>
              <a:rPr lang="tr-TR" sz="2200" smtClean="0"/>
              <a:t>00001001    (9)</a:t>
            </a:r>
          </a:p>
          <a:p>
            <a:pPr marL="0" indent="0">
              <a:lnSpc>
                <a:spcPct val="90000"/>
              </a:lnSpc>
              <a:buFontTx/>
              <a:buNone/>
            </a:pPr>
            <a:r>
              <a:rPr lang="tr-TR" sz="2200" smtClean="0"/>
              <a:t>         +  11111010</a:t>
            </a:r>
            <a:r>
              <a:rPr lang="tr-TR" sz="2200" b="1" smtClean="0"/>
              <a:t>   </a:t>
            </a:r>
            <a:r>
              <a:rPr lang="tr-TR" sz="2200" smtClean="0"/>
              <a:t>(-6)</a:t>
            </a:r>
          </a:p>
          <a:p>
            <a:pPr marL="0" indent="0">
              <a:lnSpc>
                <a:spcPct val="90000"/>
              </a:lnSpc>
              <a:buFontTx/>
              <a:buNone/>
            </a:pPr>
            <a:r>
              <a:rPr lang="tr-TR" sz="2200" b="1" smtClean="0"/>
              <a:t>           1</a:t>
            </a:r>
            <a:r>
              <a:rPr lang="tr-TR" sz="2200" b="1" u="sng" smtClean="0"/>
              <a:t>0</a:t>
            </a:r>
            <a:r>
              <a:rPr lang="tr-TR" sz="2200" smtClean="0"/>
              <a:t>0000011     (3) </a:t>
            </a:r>
          </a:p>
        </p:txBody>
      </p:sp>
      <p:sp>
        <p:nvSpPr>
          <p:cNvPr id="9221" name="Line 4"/>
          <p:cNvSpPr>
            <a:spLocks noChangeShapeType="1"/>
          </p:cNvSpPr>
          <p:nvPr/>
        </p:nvSpPr>
        <p:spPr bwMode="auto">
          <a:xfrm>
            <a:off x="1168400" y="3133725"/>
            <a:ext cx="1308100" cy="0"/>
          </a:xfrm>
          <a:prstGeom prst="line">
            <a:avLst/>
          </a:prstGeom>
          <a:noFill/>
          <a:ln w="9525">
            <a:solidFill>
              <a:schemeClr val="tx1"/>
            </a:solidFill>
            <a:round/>
            <a:headEnd/>
            <a:tailEnd/>
          </a:ln>
        </p:spPr>
        <p:txBody>
          <a:bodyPr lIns="36000" tIns="36000" rIns="36000" bIns="36000"/>
          <a:lstStyle/>
          <a:p>
            <a:endParaRPr lang="tr-TR"/>
          </a:p>
        </p:txBody>
      </p:sp>
      <p:sp>
        <p:nvSpPr>
          <p:cNvPr id="9222" name="Line 5"/>
          <p:cNvSpPr>
            <a:spLocks noChangeShapeType="1"/>
          </p:cNvSpPr>
          <p:nvPr/>
        </p:nvSpPr>
        <p:spPr bwMode="auto">
          <a:xfrm>
            <a:off x="1195388" y="5272088"/>
            <a:ext cx="1308100" cy="0"/>
          </a:xfrm>
          <a:prstGeom prst="line">
            <a:avLst/>
          </a:prstGeom>
          <a:noFill/>
          <a:ln w="9525">
            <a:solidFill>
              <a:schemeClr val="tx1"/>
            </a:solidFill>
            <a:round/>
            <a:headEnd/>
            <a:tailEnd/>
          </a:ln>
        </p:spPr>
        <p:txBody>
          <a:bodyPr lIns="36000" tIns="36000" rIns="36000" bIns="36000"/>
          <a:lstStyle/>
          <a:p>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Altbilgi Yer Tutucusu"/>
          <p:cNvSpPr>
            <a:spLocks noGrp="1"/>
          </p:cNvSpPr>
          <p:nvPr>
            <p:ph type="ftr" sz="quarter" idx="10"/>
          </p:nvPr>
        </p:nvSpPr>
        <p:spPr>
          <a:noFill/>
        </p:spPr>
        <p:txBody>
          <a:bodyPr/>
          <a:lstStyle/>
          <a:p>
            <a:r>
              <a:rPr lang="tr-TR"/>
              <a:t>Mantık Devreleri </a:t>
            </a:r>
            <a:endParaRPr lang="en-US"/>
          </a:p>
        </p:txBody>
      </p:sp>
      <p:sp>
        <p:nvSpPr>
          <p:cNvPr id="10243" name="Rectangle 2"/>
          <p:cNvSpPr>
            <a:spLocks noGrp="1" noChangeArrowheads="1"/>
          </p:cNvSpPr>
          <p:nvPr>
            <p:ph type="title"/>
          </p:nvPr>
        </p:nvSpPr>
        <p:spPr/>
        <p:txBody>
          <a:bodyPr/>
          <a:lstStyle/>
          <a:p>
            <a:r>
              <a:rPr lang="tr-TR" sz="2400" b="1" smtClean="0"/>
              <a:t>İşaretli Sayılarda Aritmetik İşlemler</a:t>
            </a:r>
            <a:r>
              <a:rPr lang="tr-TR" smtClean="0"/>
              <a:t> </a:t>
            </a:r>
          </a:p>
        </p:txBody>
      </p:sp>
      <p:sp>
        <p:nvSpPr>
          <p:cNvPr id="10244" name="Rectangle 3"/>
          <p:cNvSpPr>
            <a:spLocks noGrp="1" noChangeArrowheads="1"/>
          </p:cNvSpPr>
          <p:nvPr>
            <p:ph type="body" idx="1"/>
          </p:nvPr>
        </p:nvSpPr>
        <p:spPr>
          <a:xfrm>
            <a:off x="346075" y="969963"/>
            <a:ext cx="8375650" cy="5078412"/>
          </a:xfrm>
        </p:spPr>
        <p:txBody>
          <a:bodyPr/>
          <a:lstStyle/>
          <a:p>
            <a:pPr marL="0" indent="0" algn="just">
              <a:lnSpc>
                <a:spcPct val="90000"/>
              </a:lnSpc>
              <a:buFontTx/>
              <a:buNone/>
            </a:pPr>
            <a:r>
              <a:rPr lang="tr-TR" sz="2200" smtClean="0"/>
              <a:t>- Pozitif sayının büyüklüğünden daha büyük negatif bir sayı olursa, oluşan toplam 2’ye tümleyen formunda negatif bir sayıdır.  </a:t>
            </a:r>
            <a:endParaRPr lang="tr-TR" sz="2200" b="1" smtClean="0"/>
          </a:p>
          <a:p>
            <a:pPr marL="0" indent="0" algn="just">
              <a:lnSpc>
                <a:spcPct val="90000"/>
              </a:lnSpc>
              <a:buFontTx/>
              <a:buNone/>
            </a:pPr>
            <a:r>
              <a:rPr lang="tr-TR" sz="2200" b="1" smtClean="0"/>
              <a:t>Örnek: </a:t>
            </a:r>
            <a:r>
              <a:rPr lang="tr-TR" sz="2200" smtClean="0"/>
              <a:t>00001000     (8)</a:t>
            </a:r>
          </a:p>
          <a:p>
            <a:pPr marL="0" indent="0" algn="just">
              <a:lnSpc>
                <a:spcPct val="90000"/>
              </a:lnSpc>
              <a:buFontTx/>
              <a:buNone/>
            </a:pPr>
            <a:r>
              <a:rPr lang="tr-TR" sz="2200" smtClean="0"/>
              <a:t>         +  11110100   (-12)</a:t>
            </a:r>
          </a:p>
          <a:p>
            <a:pPr marL="0" indent="0" algn="just">
              <a:lnSpc>
                <a:spcPct val="90000"/>
              </a:lnSpc>
              <a:buFontTx/>
              <a:buNone/>
            </a:pPr>
            <a:r>
              <a:rPr lang="tr-TR" sz="2200" smtClean="0"/>
              <a:t>             </a:t>
            </a:r>
            <a:r>
              <a:rPr lang="tr-TR" sz="2200" b="1" u="sng" smtClean="0"/>
              <a:t>1</a:t>
            </a:r>
            <a:r>
              <a:rPr lang="tr-TR" sz="2200" smtClean="0"/>
              <a:t>1111100    (2’te tümleyen formunda -4’e karşılık gelir)		</a:t>
            </a:r>
          </a:p>
          <a:p>
            <a:pPr marL="0" indent="0" algn="just">
              <a:lnSpc>
                <a:spcPct val="90000"/>
              </a:lnSpc>
              <a:buFontTx/>
              <a:buNone/>
            </a:pPr>
            <a:r>
              <a:rPr lang="tr-TR" sz="2200" smtClean="0"/>
              <a:t>- İki negatif sayının toplamı negatiftir, elde biti oluşursa göz ardı edilir. </a:t>
            </a:r>
            <a:endParaRPr lang="tr-TR" sz="2200" b="1" smtClean="0"/>
          </a:p>
          <a:p>
            <a:pPr marL="0" indent="0" algn="just">
              <a:lnSpc>
                <a:spcPct val="90000"/>
              </a:lnSpc>
              <a:buFontTx/>
              <a:buNone/>
            </a:pPr>
            <a:r>
              <a:rPr lang="tr-TR" sz="2200" b="1" smtClean="0"/>
              <a:t>Örnek: </a:t>
            </a:r>
            <a:r>
              <a:rPr lang="tr-TR" sz="2200" smtClean="0"/>
              <a:t>11111101   (-3)</a:t>
            </a:r>
          </a:p>
          <a:p>
            <a:pPr marL="0" indent="0" algn="just">
              <a:lnSpc>
                <a:spcPct val="90000"/>
              </a:lnSpc>
              <a:buFontTx/>
              <a:buNone/>
            </a:pPr>
            <a:r>
              <a:rPr lang="tr-TR" sz="2200" smtClean="0"/>
              <a:t>         +  11111110   (-2)</a:t>
            </a:r>
          </a:p>
          <a:p>
            <a:pPr marL="0" indent="0" algn="just">
              <a:lnSpc>
                <a:spcPct val="90000"/>
              </a:lnSpc>
              <a:buFontTx/>
              <a:buNone/>
            </a:pPr>
            <a:r>
              <a:rPr lang="tr-TR" sz="2200" smtClean="0"/>
              <a:t>           </a:t>
            </a:r>
            <a:r>
              <a:rPr lang="tr-TR" sz="2200" b="1" smtClean="0"/>
              <a:t>1</a:t>
            </a:r>
            <a:r>
              <a:rPr lang="tr-TR" sz="2200" b="1" u="sng" smtClean="0"/>
              <a:t>1</a:t>
            </a:r>
            <a:r>
              <a:rPr lang="tr-TR" sz="2200" smtClean="0"/>
              <a:t>1111011   (-5)</a:t>
            </a:r>
          </a:p>
        </p:txBody>
      </p:sp>
      <p:sp>
        <p:nvSpPr>
          <p:cNvPr id="10245" name="Line 4"/>
          <p:cNvSpPr>
            <a:spLocks noChangeShapeType="1"/>
          </p:cNvSpPr>
          <p:nvPr/>
        </p:nvSpPr>
        <p:spPr bwMode="auto">
          <a:xfrm>
            <a:off x="1169988" y="2403475"/>
            <a:ext cx="1308100" cy="0"/>
          </a:xfrm>
          <a:prstGeom prst="line">
            <a:avLst/>
          </a:prstGeom>
          <a:noFill/>
          <a:ln w="9525">
            <a:solidFill>
              <a:schemeClr val="tx1"/>
            </a:solidFill>
            <a:round/>
            <a:headEnd/>
            <a:tailEnd/>
          </a:ln>
        </p:spPr>
        <p:txBody>
          <a:bodyPr lIns="36000" tIns="36000" rIns="36000" bIns="36000"/>
          <a:lstStyle/>
          <a:p>
            <a:endParaRPr lang="tr-TR"/>
          </a:p>
        </p:txBody>
      </p:sp>
      <p:sp>
        <p:nvSpPr>
          <p:cNvPr id="10246" name="Line 5"/>
          <p:cNvSpPr>
            <a:spLocks noChangeShapeType="1"/>
          </p:cNvSpPr>
          <p:nvPr/>
        </p:nvSpPr>
        <p:spPr bwMode="auto">
          <a:xfrm>
            <a:off x="1166813" y="4187825"/>
            <a:ext cx="1308100" cy="0"/>
          </a:xfrm>
          <a:prstGeom prst="line">
            <a:avLst/>
          </a:prstGeom>
          <a:noFill/>
          <a:ln w="9525">
            <a:solidFill>
              <a:schemeClr val="tx1"/>
            </a:solidFill>
            <a:round/>
            <a:headEnd/>
            <a:tailEnd/>
          </a:ln>
        </p:spPr>
        <p:txBody>
          <a:bodyPr lIns="36000" tIns="36000" rIns="36000" bIns="36000"/>
          <a:lstStyle/>
          <a:p>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Altbilgi Yer Tutucusu"/>
          <p:cNvSpPr>
            <a:spLocks noGrp="1"/>
          </p:cNvSpPr>
          <p:nvPr>
            <p:ph type="ftr" sz="quarter" idx="10"/>
          </p:nvPr>
        </p:nvSpPr>
        <p:spPr>
          <a:noFill/>
        </p:spPr>
        <p:txBody>
          <a:bodyPr/>
          <a:lstStyle/>
          <a:p>
            <a:r>
              <a:rPr lang="tr-TR"/>
              <a:t>Mantık Devreleri </a:t>
            </a:r>
            <a:endParaRPr lang="en-US"/>
          </a:p>
        </p:txBody>
      </p:sp>
      <p:sp>
        <p:nvSpPr>
          <p:cNvPr id="11267" name="Rectangle 2"/>
          <p:cNvSpPr>
            <a:spLocks noGrp="1" noChangeArrowheads="1"/>
          </p:cNvSpPr>
          <p:nvPr>
            <p:ph type="title"/>
          </p:nvPr>
        </p:nvSpPr>
        <p:spPr/>
        <p:txBody>
          <a:bodyPr/>
          <a:lstStyle/>
          <a:p>
            <a:r>
              <a:rPr lang="tr-TR" sz="2400" b="1" smtClean="0"/>
              <a:t>İşaretli Sayılarda Aritmetik İşlemler</a:t>
            </a:r>
          </a:p>
        </p:txBody>
      </p:sp>
      <p:sp>
        <p:nvSpPr>
          <p:cNvPr id="11268" name="Rectangle 3"/>
          <p:cNvSpPr>
            <a:spLocks noGrp="1" noChangeArrowheads="1"/>
          </p:cNvSpPr>
          <p:nvPr>
            <p:ph type="body" idx="1"/>
          </p:nvPr>
        </p:nvSpPr>
        <p:spPr>
          <a:xfrm>
            <a:off x="317500" y="941388"/>
            <a:ext cx="8375650" cy="5078412"/>
          </a:xfrm>
        </p:spPr>
        <p:txBody>
          <a:bodyPr/>
          <a:lstStyle/>
          <a:p>
            <a:pPr marL="0" indent="0" algn="just">
              <a:lnSpc>
                <a:spcPct val="80000"/>
              </a:lnSpc>
              <a:buFontTx/>
              <a:buNone/>
              <a:tabLst>
                <a:tab pos="984250" algn="l"/>
              </a:tabLst>
            </a:pPr>
            <a:r>
              <a:rPr lang="tr-TR" sz="2200" smtClean="0"/>
              <a:t>- İşaretli sayılar toplandığında elde biti oluşursa göz ardı edilir. İki istisnai durum vardır; ilki, iki sayı da pozitif ancak işaret biti 1 ise, diğeri ise iki sayı da negatif ancak işaret biti 0 ise durumlarıdır. Her iki durumda da bir taşma meydana gelmiştir yani toplamı ifade etmek için 1 bite daha gereksinim olduğu söylenebilir. </a:t>
            </a:r>
            <a:endParaRPr lang="tr-TR" sz="2200" b="1" smtClean="0"/>
          </a:p>
          <a:p>
            <a:pPr marL="0" indent="0" algn="just">
              <a:lnSpc>
                <a:spcPct val="80000"/>
              </a:lnSpc>
              <a:buFontTx/>
              <a:buNone/>
              <a:tabLst>
                <a:tab pos="984250" algn="l"/>
              </a:tabLst>
            </a:pPr>
            <a:r>
              <a:rPr lang="tr-TR" sz="2200" b="1" smtClean="0"/>
              <a:t>Örnek: 0</a:t>
            </a:r>
            <a:r>
              <a:rPr lang="tr-TR" sz="2200" smtClean="0"/>
              <a:t>1101110   (110)</a:t>
            </a:r>
          </a:p>
          <a:p>
            <a:pPr marL="0" indent="0" algn="just">
              <a:lnSpc>
                <a:spcPct val="80000"/>
              </a:lnSpc>
              <a:buFontTx/>
              <a:buNone/>
              <a:tabLst>
                <a:tab pos="984250" algn="l"/>
              </a:tabLst>
            </a:pPr>
            <a:r>
              <a:rPr lang="tr-TR" sz="2200" smtClean="0"/>
              <a:t>         +  </a:t>
            </a:r>
            <a:r>
              <a:rPr lang="tr-TR" sz="2200" b="1" smtClean="0"/>
              <a:t>0</a:t>
            </a:r>
            <a:r>
              <a:rPr lang="tr-TR" sz="2200" smtClean="0"/>
              <a:t>0011001    ( 25)</a:t>
            </a:r>
          </a:p>
          <a:p>
            <a:pPr marL="0" indent="0" algn="just">
              <a:lnSpc>
                <a:spcPct val="80000"/>
              </a:lnSpc>
              <a:buFontTx/>
              <a:buNone/>
              <a:tabLst>
                <a:tab pos="984250" algn="l"/>
              </a:tabLst>
            </a:pPr>
            <a:r>
              <a:rPr lang="tr-TR" sz="2200" smtClean="0"/>
              <a:t>             </a:t>
            </a:r>
            <a:r>
              <a:rPr lang="tr-TR" sz="2200" b="1" smtClean="0"/>
              <a:t>1</a:t>
            </a:r>
            <a:r>
              <a:rPr lang="tr-TR" sz="2200" smtClean="0"/>
              <a:t>0000111   (taşma durumu)</a:t>
            </a:r>
          </a:p>
          <a:p>
            <a:pPr marL="0" indent="0" algn="just">
              <a:lnSpc>
                <a:spcPct val="80000"/>
              </a:lnSpc>
              <a:buFontTx/>
              <a:buNone/>
              <a:tabLst>
                <a:tab pos="984250" algn="l"/>
              </a:tabLst>
            </a:pPr>
            <a:endParaRPr lang="tr-TR" sz="1000" smtClean="0"/>
          </a:p>
          <a:p>
            <a:pPr marL="0" indent="0" algn="just">
              <a:lnSpc>
                <a:spcPct val="80000"/>
              </a:lnSpc>
              <a:buFontTx/>
              <a:buNone/>
              <a:tabLst>
                <a:tab pos="984250" algn="l"/>
              </a:tabLst>
            </a:pPr>
            <a:r>
              <a:rPr lang="tr-TR" sz="2200" b="1" smtClean="0"/>
              <a:t>İşaretli sayılarda çıkartma işlemi</a:t>
            </a:r>
            <a:r>
              <a:rPr lang="tr-TR" sz="2200" smtClean="0"/>
              <a:t> aslında toplama işleminin değişik bir formudur. Yani çıkartılan sayının 2’ye tümleyeni ile çıkan sayının toplamından sonuç elde edilir. </a:t>
            </a:r>
            <a:endParaRPr lang="tr-TR" sz="2200" b="1" smtClean="0"/>
          </a:p>
          <a:p>
            <a:pPr marL="0" indent="0" algn="just">
              <a:lnSpc>
                <a:spcPct val="80000"/>
              </a:lnSpc>
              <a:buFontTx/>
              <a:buNone/>
              <a:tabLst>
                <a:tab pos="984250" algn="l"/>
              </a:tabLst>
            </a:pPr>
            <a:r>
              <a:rPr lang="tr-TR" sz="2200" b="1" smtClean="0"/>
              <a:t>Örnek:  </a:t>
            </a:r>
            <a:r>
              <a:rPr lang="tr-TR" sz="2200" smtClean="0"/>
              <a:t>8-3 işlemi 8+(-3) olarak da yazılabilir.</a:t>
            </a:r>
          </a:p>
          <a:p>
            <a:pPr marL="0" indent="0" algn="just">
              <a:lnSpc>
                <a:spcPct val="80000"/>
              </a:lnSpc>
              <a:buFontTx/>
              <a:buNone/>
              <a:tabLst>
                <a:tab pos="984250" algn="l"/>
              </a:tabLst>
            </a:pPr>
            <a:r>
              <a:rPr lang="tr-TR" sz="2200" smtClean="0"/>
              <a:t>	 00001000    (8)</a:t>
            </a:r>
          </a:p>
          <a:p>
            <a:pPr marL="0" indent="0" algn="just">
              <a:lnSpc>
                <a:spcPct val="80000"/>
              </a:lnSpc>
              <a:buFontTx/>
              <a:buNone/>
              <a:tabLst>
                <a:tab pos="984250" algn="l"/>
              </a:tabLst>
            </a:pPr>
            <a:r>
              <a:rPr lang="tr-TR" sz="2200" smtClean="0"/>
              <a:t>            + 11111101   (-3)</a:t>
            </a:r>
            <a:endParaRPr lang="tr-TR" sz="2200" b="1" smtClean="0"/>
          </a:p>
          <a:p>
            <a:pPr marL="0" indent="0" algn="just">
              <a:lnSpc>
                <a:spcPct val="80000"/>
              </a:lnSpc>
              <a:buFontTx/>
              <a:buNone/>
              <a:tabLst>
                <a:tab pos="984250" algn="l"/>
              </a:tabLst>
            </a:pPr>
            <a:r>
              <a:rPr lang="tr-TR" sz="2200" b="1" smtClean="0"/>
              <a:t>             1</a:t>
            </a:r>
            <a:r>
              <a:rPr lang="tr-TR" sz="2200" b="1" u="sng" smtClean="0"/>
              <a:t>0</a:t>
            </a:r>
            <a:r>
              <a:rPr lang="tr-TR" sz="2200" smtClean="0"/>
              <a:t>0000101    (5)</a:t>
            </a:r>
          </a:p>
        </p:txBody>
      </p:sp>
      <p:sp>
        <p:nvSpPr>
          <p:cNvPr id="11269" name="Line 4"/>
          <p:cNvSpPr>
            <a:spLocks noChangeShapeType="1"/>
          </p:cNvSpPr>
          <p:nvPr/>
        </p:nvSpPr>
        <p:spPr bwMode="auto">
          <a:xfrm>
            <a:off x="1141413" y="3008313"/>
            <a:ext cx="1308100" cy="0"/>
          </a:xfrm>
          <a:prstGeom prst="line">
            <a:avLst/>
          </a:prstGeom>
          <a:noFill/>
          <a:ln w="9525">
            <a:solidFill>
              <a:schemeClr val="tx1"/>
            </a:solidFill>
            <a:round/>
            <a:headEnd/>
            <a:tailEnd/>
          </a:ln>
        </p:spPr>
        <p:txBody>
          <a:bodyPr lIns="36000" tIns="36000" rIns="36000" bIns="36000"/>
          <a:lstStyle/>
          <a:p>
            <a:endParaRPr lang="tr-TR"/>
          </a:p>
        </p:txBody>
      </p:sp>
      <p:sp>
        <p:nvSpPr>
          <p:cNvPr id="11270" name="Line 5"/>
          <p:cNvSpPr>
            <a:spLocks noChangeShapeType="1"/>
          </p:cNvSpPr>
          <p:nvPr/>
        </p:nvSpPr>
        <p:spPr bwMode="auto">
          <a:xfrm>
            <a:off x="1252538" y="5368925"/>
            <a:ext cx="1308100" cy="0"/>
          </a:xfrm>
          <a:prstGeom prst="line">
            <a:avLst/>
          </a:prstGeom>
          <a:noFill/>
          <a:ln w="9525">
            <a:solidFill>
              <a:schemeClr val="tx1"/>
            </a:solidFill>
            <a:round/>
            <a:headEnd/>
            <a:tailEnd/>
          </a:ln>
        </p:spPr>
        <p:txBody>
          <a:bodyPr lIns="36000" tIns="36000" rIns="36000" bIns="36000"/>
          <a:lstStyle/>
          <a:p>
            <a:endParaRPr lang="tr-TR"/>
          </a:p>
        </p:txBody>
      </p:sp>
    </p:spTree>
  </p:cSld>
  <p:clrMapOvr>
    <a:masterClrMapping/>
  </p:clrMapOvr>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6148</TotalTime>
  <Words>1140</Words>
  <Application>Microsoft Office PowerPoint</Application>
  <PresentationFormat>Ekran Gösterisi (4:3)</PresentationFormat>
  <Paragraphs>178</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overview</vt:lpstr>
      <vt:lpstr>Sayı Sistemleri</vt:lpstr>
      <vt:lpstr>Kayan Noktalı Sayılar </vt:lpstr>
      <vt:lpstr>Normalizasyon</vt:lpstr>
      <vt:lpstr>Kayan Noktalı Sayılar</vt:lpstr>
      <vt:lpstr>Kayan Noktalı Sayılar</vt:lpstr>
      <vt:lpstr>Örnek: (Devamı)</vt:lpstr>
      <vt:lpstr>İşaretli Sayılarda Aritmetik İşlemler </vt:lpstr>
      <vt:lpstr>İşaretli Sayılarda Aritmetik İşlemler </vt:lpstr>
      <vt:lpstr>İşaretli Sayılarda Aritmetik İşlemler</vt:lpstr>
      <vt:lpstr>Çarpma ve Bölme İşlemleri </vt:lpstr>
      <vt:lpstr>Çarpma ve Bölme İşlemleri </vt:lpstr>
      <vt:lpstr>Bölme İşlemi</vt:lpstr>
      <vt:lpstr>Bölme İşlemi</vt:lpstr>
      <vt:lpstr>Örnek: (Devamı)</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Administrator</cp:lastModifiedBy>
  <cp:revision>175</cp:revision>
  <cp:lastPrinted>2001-01-30T20:22:47Z</cp:lastPrinted>
  <dcterms:created xsi:type="dcterms:W3CDTF">1999-07-07T12:46:17Z</dcterms:created>
  <dcterms:modified xsi:type="dcterms:W3CDTF">2010-06-20T17:16:40Z</dcterms:modified>
</cp:coreProperties>
</file>