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17"/>
  </p:notesMasterIdLst>
  <p:handoutMasterIdLst>
    <p:handoutMasterId r:id="rId18"/>
  </p:handoutMasterIdLst>
  <p:sldIdLst>
    <p:sldId id="348" r:id="rId2"/>
    <p:sldId id="349" r:id="rId3"/>
    <p:sldId id="350" r:id="rId4"/>
    <p:sldId id="351" r:id="rId5"/>
    <p:sldId id="352" r:id="rId6"/>
    <p:sldId id="353" r:id="rId7"/>
    <p:sldId id="354" r:id="rId8"/>
    <p:sldId id="355" r:id="rId9"/>
    <p:sldId id="356" r:id="rId10"/>
    <p:sldId id="357" r:id="rId11"/>
    <p:sldId id="358" r:id="rId12"/>
    <p:sldId id="359" r:id="rId13"/>
    <p:sldId id="360" r:id="rId14"/>
    <p:sldId id="361" r:id="rId15"/>
    <p:sldId id="362" r:id="rId16"/>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Times New Roman" pitchFamily="18" charset="0"/>
        <a:ea typeface="+mn-ea"/>
        <a:cs typeface="+mn-cs"/>
      </a:defRPr>
    </a:lvl1pPr>
    <a:lvl2pPr marL="457200" algn="l" rtl="0" fontAlgn="base">
      <a:spcBef>
        <a:spcPct val="0"/>
      </a:spcBef>
      <a:spcAft>
        <a:spcPct val="0"/>
      </a:spcAft>
      <a:defRPr sz="1600" b="1" kern="1200">
        <a:solidFill>
          <a:schemeClr val="tx1"/>
        </a:solidFill>
        <a:latin typeface="Times New Roman" pitchFamily="18" charset="0"/>
        <a:ea typeface="+mn-ea"/>
        <a:cs typeface="+mn-cs"/>
      </a:defRPr>
    </a:lvl2pPr>
    <a:lvl3pPr marL="914400" algn="l" rtl="0" fontAlgn="base">
      <a:spcBef>
        <a:spcPct val="0"/>
      </a:spcBef>
      <a:spcAft>
        <a:spcPct val="0"/>
      </a:spcAft>
      <a:defRPr sz="1600" b="1" kern="1200">
        <a:solidFill>
          <a:schemeClr val="tx1"/>
        </a:solidFill>
        <a:latin typeface="Times New Roman" pitchFamily="18" charset="0"/>
        <a:ea typeface="+mn-ea"/>
        <a:cs typeface="+mn-cs"/>
      </a:defRPr>
    </a:lvl3pPr>
    <a:lvl4pPr marL="1371600" algn="l" rtl="0" fontAlgn="base">
      <a:spcBef>
        <a:spcPct val="0"/>
      </a:spcBef>
      <a:spcAft>
        <a:spcPct val="0"/>
      </a:spcAft>
      <a:defRPr sz="1600" b="1" kern="1200">
        <a:solidFill>
          <a:schemeClr val="tx1"/>
        </a:solidFill>
        <a:latin typeface="Times New Roman" pitchFamily="18" charset="0"/>
        <a:ea typeface="+mn-ea"/>
        <a:cs typeface="+mn-cs"/>
      </a:defRPr>
    </a:lvl4pPr>
    <a:lvl5pPr marL="1828800" algn="l" rtl="0" fontAlgn="base">
      <a:spcBef>
        <a:spcPct val="0"/>
      </a:spcBef>
      <a:spcAft>
        <a:spcPct val="0"/>
      </a:spcAft>
      <a:defRPr sz="1600" b="1" kern="1200">
        <a:solidFill>
          <a:schemeClr val="tx1"/>
        </a:solidFill>
        <a:latin typeface="Times New Roman" pitchFamily="18" charset="0"/>
        <a:ea typeface="+mn-ea"/>
        <a:cs typeface="+mn-cs"/>
      </a:defRPr>
    </a:lvl5pPr>
    <a:lvl6pPr marL="2286000" algn="l" defTabSz="914400" rtl="0" eaLnBrk="1" latinLnBrk="0" hangingPunct="1">
      <a:defRPr sz="1600" b="1" kern="1200">
        <a:solidFill>
          <a:schemeClr val="tx1"/>
        </a:solidFill>
        <a:latin typeface="Times New Roman" pitchFamily="18" charset="0"/>
        <a:ea typeface="+mn-ea"/>
        <a:cs typeface="+mn-cs"/>
      </a:defRPr>
    </a:lvl6pPr>
    <a:lvl7pPr marL="2743200" algn="l" defTabSz="914400" rtl="0" eaLnBrk="1" latinLnBrk="0" hangingPunct="1">
      <a:defRPr sz="1600" b="1" kern="1200">
        <a:solidFill>
          <a:schemeClr val="tx1"/>
        </a:solidFill>
        <a:latin typeface="Times New Roman" pitchFamily="18" charset="0"/>
        <a:ea typeface="+mn-ea"/>
        <a:cs typeface="+mn-cs"/>
      </a:defRPr>
    </a:lvl7pPr>
    <a:lvl8pPr marL="3200400" algn="l" defTabSz="914400" rtl="0" eaLnBrk="1" latinLnBrk="0" hangingPunct="1">
      <a:defRPr sz="1600" b="1" kern="1200">
        <a:solidFill>
          <a:schemeClr val="tx1"/>
        </a:solidFill>
        <a:latin typeface="Times New Roman" pitchFamily="18" charset="0"/>
        <a:ea typeface="+mn-ea"/>
        <a:cs typeface="+mn-cs"/>
      </a:defRPr>
    </a:lvl8pPr>
    <a:lvl9pPr marL="3657600" algn="l" defTabSz="914400" rtl="0" eaLnBrk="1" latinLnBrk="0" hangingPunct="1">
      <a:defRPr sz="1600" b="1" kern="1200">
        <a:solidFill>
          <a:schemeClr val="tx1"/>
        </a:solidFill>
        <a:latin typeface="Times New Roman"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istrato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A50021"/>
    <a:srgbClr val="990033"/>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1" autoAdjust="0"/>
    <p:restoredTop sz="94660"/>
  </p:normalViewPr>
  <p:slideViewPr>
    <p:cSldViewPr snapToGrid="0">
      <p:cViewPr>
        <p:scale>
          <a:sx n="68" d="100"/>
          <a:sy n="68" d="100"/>
        </p:scale>
        <p:origin x="-1230" y="-2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782"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9288"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defTabSz="954088" eaLnBrk="0" hangingPunct="0">
              <a:defRPr sz="1300" b="0">
                <a:latin typeface="Helvetica" pitchFamily="34" charset="0"/>
              </a:defRPr>
            </a:lvl1pPr>
          </a:lstStyle>
          <a:p>
            <a:endParaRPr lang="en-US"/>
          </a:p>
        </p:txBody>
      </p:sp>
      <p:sp>
        <p:nvSpPr>
          <p:cNvPr id="62467" name="Rectangle 3"/>
          <p:cNvSpPr>
            <a:spLocks noGrp="1" noChangeArrowheads="1"/>
          </p:cNvSpPr>
          <p:nvPr>
            <p:ph type="dt" sz="quarter" idx="1"/>
          </p:nvPr>
        </p:nvSpPr>
        <p:spPr bwMode="auto">
          <a:xfrm>
            <a:off x="4148138" y="0"/>
            <a:ext cx="3186112"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algn="r" defTabSz="954088" eaLnBrk="0" hangingPunct="0">
              <a:defRPr sz="1300" b="0">
                <a:latin typeface="Helvetica" pitchFamily="34" charset="0"/>
              </a:defRPr>
            </a:lvl1pPr>
          </a:lstStyle>
          <a:p>
            <a:endParaRPr lang="en-US"/>
          </a:p>
        </p:txBody>
      </p:sp>
      <p:sp>
        <p:nvSpPr>
          <p:cNvPr id="62468" name="Rectangle 4"/>
          <p:cNvSpPr>
            <a:spLocks noGrp="1" noChangeArrowheads="1"/>
          </p:cNvSpPr>
          <p:nvPr>
            <p:ph type="ftr" sz="quarter" idx="2"/>
          </p:nvPr>
        </p:nvSpPr>
        <p:spPr bwMode="auto">
          <a:xfrm>
            <a:off x="0" y="9145588"/>
            <a:ext cx="3189288"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defTabSz="954088" eaLnBrk="0" hangingPunct="0">
              <a:defRPr sz="1300" b="0">
                <a:latin typeface="Helvetica" pitchFamily="34" charset="0"/>
              </a:defRPr>
            </a:lvl1pPr>
          </a:lstStyle>
          <a:p>
            <a:endParaRPr lang="en-US"/>
          </a:p>
        </p:txBody>
      </p:sp>
      <p:sp>
        <p:nvSpPr>
          <p:cNvPr id="62469" name="Rectangle 5"/>
          <p:cNvSpPr>
            <a:spLocks noGrp="1" noChangeArrowheads="1"/>
          </p:cNvSpPr>
          <p:nvPr>
            <p:ph type="sldNum" sz="quarter" idx="3"/>
          </p:nvPr>
        </p:nvSpPr>
        <p:spPr bwMode="auto">
          <a:xfrm>
            <a:off x="4148138" y="9145588"/>
            <a:ext cx="3186112"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algn="r" defTabSz="954088" eaLnBrk="0" hangingPunct="0">
              <a:defRPr sz="1300" b="0">
                <a:latin typeface="Helvetica" pitchFamily="34" charset="0"/>
              </a:defRPr>
            </a:lvl1pPr>
          </a:lstStyle>
          <a:p>
            <a:fld id="{30149713-49C3-4999-92B4-E05B099C5832}"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7063"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defTabSz="969963" eaLnBrk="0" hangingPunct="0">
              <a:defRPr sz="1300" b="0"/>
            </a:lvl1pPr>
          </a:lstStyle>
          <a:p>
            <a:endParaRPr lang="en-US"/>
          </a:p>
        </p:txBody>
      </p:sp>
      <p:sp>
        <p:nvSpPr>
          <p:cNvPr id="6147" name="Rectangle 3"/>
          <p:cNvSpPr>
            <a:spLocks noGrp="1" noChangeArrowheads="1"/>
          </p:cNvSpPr>
          <p:nvPr>
            <p:ph type="dt" idx="1"/>
          </p:nvPr>
        </p:nvSpPr>
        <p:spPr bwMode="auto">
          <a:xfrm>
            <a:off x="4148138" y="0"/>
            <a:ext cx="3167062"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algn="r" defTabSz="969963" eaLnBrk="0" hangingPunct="0">
              <a:defRPr sz="1300" b="0"/>
            </a:lvl1pPr>
          </a:lstStyle>
          <a:p>
            <a:endParaRPr lang="en-US"/>
          </a:p>
        </p:txBody>
      </p:sp>
      <p:sp>
        <p:nvSpPr>
          <p:cNvPr id="6148" name="Rectangle 4"/>
          <p:cNvSpPr>
            <a:spLocks noGrp="1" noRot="1" noChangeAspect="1" noChangeArrowheads="1" noTextEdit="1"/>
          </p:cNvSpPr>
          <p:nvPr>
            <p:ph type="sldImg" idx="2"/>
          </p:nvPr>
        </p:nvSpPr>
        <p:spPr bwMode="auto">
          <a:xfrm>
            <a:off x="1257300" y="720725"/>
            <a:ext cx="4802188" cy="3602038"/>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9123363"/>
            <a:ext cx="3167063"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defTabSz="969963" eaLnBrk="0" hangingPunct="0">
              <a:defRPr sz="1300" b="0"/>
            </a:lvl1pPr>
          </a:lstStyle>
          <a:p>
            <a:endParaRPr lang="en-US"/>
          </a:p>
        </p:txBody>
      </p:sp>
      <p:sp>
        <p:nvSpPr>
          <p:cNvPr id="6151" name="Rectangle 7"/>
          <p:cNvSpPr>
            <a:spLocks noGrp="1" noChangeArrowheads="1"/>
          </p:cNvSpPr>
          <p:nvPr>
            <p:ph type="sldNum" sz="quarter" idx="5"/>
          </p:nvPr>
        </p:nvSpPr>
        <p:spPr bwMode="auto">
          <a:xfrm>
            <a:off x="4148138" y="9123363"/>
            <a:ext cx="3167062"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algn="r" defTabSz="969963" eaLnBrk="0" hangingPunct="0">
              <a:defRPr sz="1300" b="0"/>
            </a:lvl1pPr>
          </a:lstStyle>
          <a:p>
            <a:fld id="{27370632-C4D1-440D-BFB9-8CACEFF6C8BE}"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817563"/>
            <a:ext cx="7772400" cy="1614487"/>
          </a:xfrm>
        </p:spPr>
        <p:txBody>
          <a:bodyPr/>
          <a:lstStyle>
            <a:lvl1pPr>
              <a:defRPr sz="4400"/>
            </a:lvl1pPr>
          </a:lstStyle>
          <a:p>
            <a:r>
              <a:rPr lang="en-US"/>
              <a:t>Click to edit Master title style</a:t>
            </a:r>
          </a:p>
        </p:txBody>
      </p:sp>
      <p:sp>
        <p:nvSpPr>
          <p:cNvPr id="150531" name="Rectangle 3"/>
          <p:cNvSpPr>
            <a:spLocks noGrp="1" noChangeArrowheads="1"/>
          </p:cNvSpPr>
          <p:nvPr>
            <p:ph type="subTitle" idx="1"/>
          </p:nvPr>
        </p:nvSpPr>
        <p:spPr>
          <a:xfrm>
            <a:off x="1371600" y="3938588"/>
            <a:ext cx="6400800" cy="1752600"/>
          </a:xfrm>
        </p:spPr>
        <p:txBody>
          <a:bodyPr/>
          <a:lstStyle>
            <a:lvl1pPr marL="0" indent="0" algn="ctr">
              <a:spcBef>
                <a:spcPct val="0"/>
              </a:spcBef>
              <a:buFontTx/>
              <a:buNone/>
              <a:defRPr sz="28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56388" y="76200"/>
            <a:ext cx="2093912" cy="61436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74650" y="76200"/>
            <a:ext cx="6129338" cy="61436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3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74650"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38675"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bwMode="auto">
          <a:xfrm>
            <a:off x="682625" y="76200"/>
            <a:ext cx="7772400" cy="7905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9507" name="Rectangle 3"/>
          <p:cNvSpPr>
            <a:spLocks noGrp="1" noChangeArrowheads="1"/>
          </p:cNvSpPr>
          <p:nvPr>
            <p:ph type="body" idx="1"/>
          </p:nvPr>
        </p:nvSpPr>
        <p:spPr bwMode="auto">
          <a:xfrm>
            <a:off x="374650" y="1141413"/>
            <a:ext cx="8375650" cy="5078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9509" name="Rectangle 5"/>
          <p:cNvSpPr>
            <a:spLocks noGrp="1" noChangeArrowheads="1"/>
          </p:cNvSpPr>
          <p:nvPr>
            <p:ph type="ftr" sz="quarter" idx="3"/>
          </p:nvPr>
        </p:nvSpPr>
        <p:spPr bwMode="auto">
          <a:xfrm>
            <a:off x="2774950" y="6400800"/>
            <a:ext cx="3276600" cy="457200"/>
          </a:xfrm>
          <a:prstGeom prst="rect">
            <a:avLst/>
          </a:prstGeom>
          <a:noFill/>
          <a:ln w="9525">
            <a:noFill/>
            <a:miter lim="800000"/>
            <a:headEnd/>
            <a:tailEnd/>
          </a:ln>
          <a:effectLst/>
        </p:spPr>
        <p:txBody>
          <a:bodyPr vert="horz" wrap="square" lIns="45720" tIns="45720" rIns="45720" bIns="45720" numCol="1" anchor="ctr" anchorCtr="1" compatLnSpc="1">
            <a:prstTxWarp prst="textNoShape">
              <a:avLst/>
            </a:prstTxWarp>
          </a:bodyPr>
          <a:lstStyle>
            <a:lvl1pPr algn="ctr">
              <a:defRPr sz="1200" b="0" i="1">
                <a:latin typeface="Comic Sans MS" pitchFamily="66" charset="0"/>
              </a:defRPr>
            </a:lvl1pPr>
          </a:lstStyle>
          <a:p>
            <a:r>
              <a:rPr lang="tr-TR"/>
              <a:t>Mantık Devreleri </a:t>
            </a:r>
            <a:endParaRPr lang="en-US"/>
          </a:p>
        </p:txBody>
      </p:sp>
      <p:sp>
        <p:nvSpPr>
          <p:cNvPr id="149510" name="Line 6"/>
          <p:cNvSpPr>
            <a:spLocks noChangeShapeType="1"/>
          </p:cNvSpPr>
          <p:nvPr/>
        </p:nvSpPr>
        <p:spPr bwMode="auto">
          <a:xfrm>
            <a:off x="454025" y="881063"/>
            <a:ext cx="8229600" cy="0"/>
          </a:xfrm>
          <a:prstGeom prst="line">
            <a:avLst/>
          </a:prstGeom>
          <a:noFill/>
          <a:ln w="57150" cmpd="thinThick">
            <a:solidFill>
              <a:srgbClr val="000080"/>
            </a:solidFill>
            <a:round/>
            <a:headEnd/>
            <a:tailEnd/>
          </a:ln>
          <a:effectLst/>
        </p:spPr>
        <p:txBody>
          <a:bodyPr wrap="none" anchor="ctr"/>
          <a:lstStyle/>
          <a:p>
            <a:endParaRPr lang="tr-TR"/>
          </a:p>
        </p:txBody>
      </p:sp>
      <p:sp>
        <p:nvSpPr>
          <p:cNvPr id="149511" name="Text Box 7"/>
          <p:cNvSpPr txBox="1">
            <a:spLocks noChangeArrowheads="1"/>
          </p:cNvSpPr>
          <p:nvPr/>
        </p:nvSpPr>
        <p:spPr bwMode="auto">
          <a:xfrm>
            <a:off x="8320088" y="6480175"/>
            <a:ext cx="430212" cy="274638"/>
          </a:xfrm>
          <a:prstGeom prst="rect">
            <a:avLst/>
          </a:prstGeom>
          <a:noFill/>
          <a:ln w="57150" cmpd="thinThick">
            <a:noFill/>
            <a:miter lim="800000"/>
            <a:headEnd/>
            <a:tailEnd/>
          </a:ln>
          <a:effectLst/>
        </p:spPr>
        <p:txBody>
          <a:bodyPr lIns="45720" rIns="45720" anchor="ctr" anchorCtr="1"/>
          <a:lstStyle/>
          <a:p>
            <a:fld id="{3FDBBA2D-AA24-4AFF-839B-9F312CEE755F}" type="slidenum">
              <a:rPr lang="en-US" sz="1200" b="0">
                <a:latin typeface="Comic Sans MS" pitchFamily="66" charset="0"/>
              </a:rPr>
              <a:pPr/>
              <a:t>‹#›</a:t>
            </a:fld>
            <a:endParaRPr lang="en-US" sz="1200" b="0">
              <a:latin typeface="Comic Sans MS" pitchFamily="66" charset="0"/>
            </a:endParaRPr>
          </a:p>
        </p:txBody>
      </p:sp>
      <p:sp>
        <p:nvSpPr>
          <p:cNvPr id="149512" name="Rectangle 8"/>
          <p:cNvSpPr>
            <a:spLocks noChangeArrowheads="1"/>
          </p:cNvSpPr>
          <p:nvPr/>
        </p:nvSpPr>
        <p:spPr bwMode="auto">
          <a:xfrm>
            <a:off x="-879475" y="6400800"/>
            <a:ext cx="3276600" cy="457200"/>
          </a:xfrm>
          <a:prstGeom prst="rect">
            <a:avLst/>
          </a:prstGeom>
          <a:noFill/>
          <a:ln w="9525">
            <a:noFill/>
            <a:miter lim="800000"/>
            <a:headEnd/>
            <a:tailEnd/>
          </a:ln>
          <a:effectLst/>
        </p:spPr>
        <p:txBody>
          <a:bodyPr lIns="45720" rIns="45720" anchor="ctr" anchorCtr="1"/>
          <a:lstStyle/>
          <a:p>
            <a:pPr algn="ctr"/>
            <a:r>
              <a:rPr lang="tr-TR" sz="1200" b="0" i="1">
                <a:latin typeface="Comic Sans MS" pitchFamily="66" charset="0"/>
              </a:rPr>
              <a:t>Ali Gülbağ</a:t>
            </a:r>
            <a:endParaRPr lang="en-US" sz="1200" b="0" i="1">
              <a:latin typeface="Comic Sans MS" pitchFamily="66" charset="0"/>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sldNum="0" hd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Times New Roman" pitchFamily="18" charset="0"/>
        </a:defRPr>
      </a:lvl2pPr>
      <a:lvl3pPr algn="ctr" rtl="0" eaLnBrk="0" fontAlgn="base" hangingPunct="0">
        <a:spcBef>
          <a:spcPct val="0"/>
        </a:spcBef>
        <a:spcAft>
          <a:spcPct val="0"/>
        </a:spcAft>
        <a:defRPr sz="4000">
          <a:solidFill>
            <a:srgbClr val="000099"/>
          </a:solidFill>
          <a:latin typeface="Times New Roman" pitchFamily="18" charset="0"/>
        </a:defRPr>
      </a:lvl3pPr>
      <a:lvl4pPr algn="ctr" rtl="0" eaLnBrk="0" fontAlgn="base" hangingPunct="0">
        <a:spcBef>
          <a:spcPct val="0"/>
        </a:spcBef>
        <a:spcAft>
          <a:spcPct val="0"/>
        </a:spcAft>
        <a:defRPr sz="4000">
          <a:solidFill>
            <a:srgbClr val="000099"/>
          </a:solidFill>
          <a:latin typeface="Times New Roman" pitchFamily="18" charset="0"/>
        </a:defRPr>
      </a:lvl4pPr>
      <a:lvl5pPr algn="ctr" rtl="0" eaLnBrk="0" fontAlgn="base" hangingPunct="0">
        <a:spcBef>
          <a:spcPct val="0"/>
        </a:spcBef>
        <a:spcAft>
          <a:spcPct val="0"/>
        </a:spcAft>
        <a:defRPr sz="4000">
          <a:solidFill>
            <a:srgbClr val="000099"/>
          </a:solidFill>
          <a:latin typeface="Times New Roman" pitchFamily="18" charset="0"/>
        </a:defRPr>
      </a:lvl5pPr>
      <a:lvl6pPr marL="457200" algn="ctr" rtl="0" eaLnBrk="0" fontAlgn="base" hangingPunct="0">
        <a:spcBef>
          <a:spcPct val="0"/>
        </a:spcBef>
        <a:spcAft>
          <a:spcPct val="0"/>
        </a:spcAft>
        <a:defRPr sz="4000">
          <a:solidFill>
            <a:srgbClr val="000099"/>
          </a:solidFill>
          <a:latin typeface="Times New Roman" pitchFamily="18" charset="0"/>
        </a:defRPr>
      </a:lvl6pPr>
      <a:lvl7pPr marL="914400" algn="ctr" rtl="0" eaLnBrk="0" fontAlgn="base" hangingPunct="0">
        <a:spcBef>
          <a:spcPct val="0"/>
        </a:spcBef>
        <a:spcAft>
          <a:spcPct val="0"/>
        </a:spcAft>
        <a:defRPr sz="4000">
          <a:solidFill>
            <a:srgbClr val="000099"/>
          </a:solidFill>
          <a:latin typeface="Times New Roman" pitchFamily="18" charset="0"/>
        </a:defRPr>
      </a:lvl7pPr>
      <a:lvl8pPr marL="1371600" algn="ctr" rtl="0" eaLnBrk="0" fontAlgn="base" hangingPunct="0">
        <a:spcBef>
          <a:spcPct val="0"/>
        </a:spcBef>
        <a:spcAft>
          <a:spcPct val="0"/>
        </a:spcAft>
        <a:defRPr sz="4000">
          <a:solidFill>
            <a:srgbClr val="000099"/>
          </a:solidFill>
          <a:latin typeface="Times New Roman" pitchFamily="18" charset="0"/>
        </a:defRPr>
      </a:lvl8pPr>
      <a:lvl9pPr marL="1828800" algn="ctr" rtl="0" eaLnBrk="0" fontAlgn="base" hangingPunct="0">
        <a:spcBef>
          <a:spcPct val="0"/>
        </a:spcBef>
        <a:spcAft>
          <a:spcPct val="0"/>
        </a:spcAft>
        <a:defRPr sz="40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CC"/>
          </a:solidFill>
          <a:latin typeface="Comic Sans MS" pitchFamily="66" charset="0"/>
        </a:defRPr>
      </a:lvl2pPr>
      <a:lvl3pPr marL="1143000" indent="-228600" algn="l" rtl="0" eaLnBrk="0" fontAlgn="base" hangingPunct="0">
        <a:spcBef>
          <a:spcPct val="20000"/>
        </a:spcBef>
        <a:spcAft>
          <a:spcPct val="0"/>
        </a:spcAft>
        <a:buChar char="•"/>
        <a:defRPr sz="2400">
          <a:solidFill>
            <a:srgbClr val="990000"/>
          </a:solidFill>
          <a:latin typeface="Comic Sans MS" pitchFamily="66" charset="0"/>
        </a:defRPr>
      </a:lvl3pPr>
      <a:lvl4pPr marL="1600200" indent="-228600" algn="l" rtl="0" eaLnBrk="0" fontAlgn="base" hangingPunct="0">
        <a:spcBef>
          <a:spcPct val="20000"/>
        </a:spcBef>
        <a:spcAft>
          <a:spcPct val="0"/>
        </a:spcAft>
        <a:buChar char="–"/>
        <a:defRPr sz="2000">
          <a:solidFill>
            <a:srgbClr val="006600"/>
          </a:solidFill>
          <a:latin typeface="Comic Sans MS" pitchFamily="66" charset="0"/>
        </a:defRPr>
      </a:lvl4pPr>
      <a:lvl5pPr marL="2057400" indent="-228600" algn="l" rtl="0" eaLnBrk="0" fontAlgn="base" hangingPunct="0">
        <a:spcBef>
          <a:spcPct val="20000"/>
        </a:spcBef>
        <a:spcAft>
          <a:spcPct val="0"/>
        </a:spcAft>
        <a:buChar char="»"/>
        <a:defRPr sz="2000">
          <a:solidFill>
            <a:srgbClr val="663300"/>
          </a:solidFill>
          <a:latin typeface="Comic Sans MS" pitchFamily="66" charset="0"/>
        </a:defRPr>
      </a:lvl5pPr>
      <a:lvl6pPr marL="2514600" indent="-228600" algn="l" rtl="0" eaLnBrk="0" fontAlgn="base" hangingPunct="0">
        <a:spcBef>
          <a:spcPct val="20000"/>
        </a:spcBef>
        <a:spcAft>
          <a:spcPct val="0"/>
        </a:spcAft>
        <a:buChar char="»"/>
        <a:defRPr sz="2000">
          <a:solidFill>
            <a:srgbClr val="663300"/>
          </a:solidFill>
          <a:latin typeface="Comic Sans MS" pitchFamily="66" charset="0"/>
        </a:defRPr>
      </a:lvl6pPr>
      <a:lvl7pPr marL="2971800" indent="-228600" algn="l" rtl="0" eaLnBrk="0" fontAlgn="base" hangingPunct="0">
        <a:spcBef>
          <a:spcPct val="20000"/>
        </a:spcBef>
        <a:spcAft>
          <a:spcPct val="0"/>
        </a:spcAft>
        <a:buChar char="»"/>
        <a:defRPr sz="2000">
          <a:solidFill>
            <a:srgbClr val="663300"/>
          </a:solidFill>
          <a:latin typeface="Comic Sans MS" pitchFamily="66" charset="0"/>
        </a:defRPr>
      </a:lvl7pPr>
      <a:lvl8pPr marL="3429000" indent="-228600" algn="l" rtl="0" eaLnBrk="0" fontAlgn="base" hangingPunct="0">
        <a:spcBef>
          <a:spcPct val="20000"/>
        </a:spcBef>
        <a:spcAft>
          <a:spcPct val="0"/>
        </a:spcAft>
        <a:buChar char="»"/>
        <a:defRPr sz="2000">
          <a:solidFill>
            <a:srgbClr val="663300"/>
          </a:solidFill>
          <a:latin typeface="Comic Sans MS" pitchFamily="66" charset="0"/>
        </a:defRPr>
      </a:lvl8pPr>
      <a:lvl9pPr marL="3886200" indent="-228600" algn="l" rtl="0" eaLnBrk="0" fontAlgn="base" hangingPunct="0">
        <a:spcBef>
          <a:spcPct val="20000"/>
        </a:spcBef>
        <a:spcAft>
          <a:spcPct val="0"/>
        </a:spcAft>
        <a:buChar char="»"/>
        <a:defRPr sz="2000">
          <a:solidFill>
            <a:srgbClr val="663300"/>
          </a:solidFill>
          <a:latin typeface="Comic Sans MS" pitchFamily="66"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0"/>
          </p:nvPr>
        </p:nvSpPr>
        <p:spPr/>
        <p:txBody>
          <a:bodyPr/>
          <a:lstStyle/>
          <a:p>
            <a:r>
              <a:rPr lang="tr-TR"/>
              <a:t>Mantık Devreleri </a:t>
            </a:r>
            <a:endParaRPr lang="en-US"/>
          </a:p>
        </p:txBody>
      </p:sp>
      <p:sp>
        <p:nvSpPr>
          <p:cNvPr id="409602" name="Rectangle 2"/>
          <p:cNvSpPr>
            <a:spLocks noGrp="1" noChangeArrowheads="1"/>
          </p:cNvSpPr>
          <p:nvPr>
            <p:ph type="title"/>
          </p:nvPr>
        </p:nvSpPr>
        <p:spPr/>
        <p:txBody>
          <a:bodyPr/>
          <a:lstStyle/>
          <a:p>
            <a:r>
              <a:rPr lang="tr-TR" sz="3600" b="1" dirty="0" smtClean="0"/>
              <a:t>Sayı Sistemleri</a:t>
            </a:r>
            <a:endParaRPr lang="tr-TR" sz="3600" b="1" dirty="0"/>
          </a:p>
        </p:txBody>
      </p:sp>
      <p:sp>
        <p:nvSpPr>
          <p:cNvPr id="409603" name="Rectangle 3"/>
          <p:cNvSpPr>
            <a:spLocks noGrp="1" noChangeArrowheads="1"/>
          </p:cNvSpPr>
          <p:nvPr>
            <p:ph type="body" idx="1"/>
          </p:nvPr>
        </p:nvSpPr>
        <p:spPr>
          <a:xfrm>
            <a:off x="374650" y="1055688"/>
            <a:ext cx="8375650" cy="5078412"/>
          </a:xfrm>
        </p:spPr>
        <p:txBody>
          <a:bodyPr/>
          <a:lstStyle/>
          <a:p>
            <a:pPr marL="0" indent="0" algn="just">
              <a:buFontTx/>
              <a:buNone/>
            </a:pPr>
            <a:r>
              <a:rPr lang="tr-TR" sz="2400" b="1" dirty="0" smtClean="0">
                <a:solidFill>
                  <a:srgbClr val="FF0000"/>
                </a:solidFill>
              </a:rPr>
              <a:t>Geçen Hafta</a:t>
            </a:r>
          </a:p>
          <a:p>
            <a:pPr marL="0" indent="0" algn="just"/>
            <a:r>
              <a:rPr lang="tr-TR" sz="2400" b="1" dirty="0" smtClean="0"/>
              <a:t>Kayan Noktalı Sayılar</a:t>
            </a:r>
          </a:p>
          <a:p>
            <a:pPr marL="0" indent="0" algn="just"/>
            <a:r>
              <a:rPr lang="tr-TR" sz="2400" b="1" dirty="0" smtClean="0"/>
              <a:t> İşaretli Sayılarda Aritmetik İşlemler</a:t>
            </a:r>
          </a:p>
          <a:p>
            <a:pPr marL="0" indent="0" algn="just">
              <a:buFontTx/>
              <a:buNone/>
            </a:pPr>
            <a:r>
              <a:rPr lang="tr-TR" sz="2400" b="1" dirty="0" smtClean="0"/>
              <a:t>	Toplama ve Çıkarma İşlemleri</a:t>
            </a:r>
            <a:endParaRPr lang="tr-TR" sz="2400" dirty="0" smtClean="0"/>
          </a:p>
          <a:p>
            <a:pPr marL="0" indent="0" algn="just">
              <a:buFontTx/>
              <a:buNone/>
            </a:pPr>
            <a:r>
              <a:rPr lang="tr-TR" sz="2400" b="1" dirty="0" smtClean="0"/>
              <a:t>	Çarpma ve Bölme İşlemleri</a:t>
            </a:r>
          </a:p>
          <a:p>
            <a:pPr marL="0" indent="0" algn="just">
              <a:buFontTx/>
              <a:buNone/>
            </a:pPr>
            <a:endParaRPr lang="tr-TR" sz="2400" b="1" dirty="0">
              <a:solidFill>
                <a:srgbClr val="FF0000"/>
              </a:solidFill>
            </a:endParaRPr>
          </a:p>
          <a:p>
            <a:pPr marL="0" indent="0" algn="just">
              <a:buFontTx/>
              <a:buNone/>
            </a:pPr>
            <a:r>
              <a:rPr lang="tr-TR" sz="2400" b="1" dirty="0" smtClean="0">
                <a:solidFill>
                  <a:srgbClr val="FF0000"/>
                </a:solidFill>
              </a:rPr>
              <a:t>Bu Hafta</a:t>
            </a:r>
          </a:p>
          <a:p>
            <a:pPr marL="0" indent="0" algn="just"/>
            <a:r>
              <a:rPr lang="tr-TR" sz="2400" b="1" dirty="0" smtClean="0"/>
              <a:t> Onaltılık Sayı Sistemi</a:t>
            </a:r>
          </a:p>
          <a:p>
            <a:pPr marL="0" indent="0" algn="just"/>
            <a:r>
              <a:rPr lang="tr-TR" sz="2400" b="1" dirty="0" smtClean="0">
                <a:solidFill>
                  <a:schemeClr val="tx1"/>
                </a:solidFill>
                <a:latin typeface="+mn-lt"/>
                <a:ea typeface="+mn-ea"/>
                <a:cs typeface="+mn-cs"/>
              </a:rPr>
              <a:t> Sekizlik </a:t>
            </a:r>
            <a:r>
              <a:rPr lang="tr-TR" sz="2400" b="1" dirty="0">
                <a:solidFill>
                  <a:schemeClr val="tx1"/>
                </a:solidFill>
                <a:latin typeface="+mn-lt"/>
                <a:ea typeface="+mn-ea"/>
                <a:cs typeface="+mn-cs"/>
              </a:rPr>
              <a:t>(</a:t>
            </a:r>
            <a:r>
              <a:rPr lang="tr-TR" sz="2400" b="1" dirty="0" err="1">
                <a:solidFill>
                  <a:schemeClr val="tx1"/>
                </a:solidFill>
                <a:latin typeface="+mn-lt"/>
                <a:ea typeface="+mn-ea"/>
                <a:cs typeface="+mn-cs"/>
              </a:rPr>
              <a:t>Octal</a:t>
            </a:r>
            <a:r>
              <a:rPr lang="tr-TR" sz="2400" b="1" dirty="0">
                <a:solidFill>
                  <a:schemeClr val="tx1"/>
                </a:solidFill>
                <a:latin typeface="+mn-lt"/>
                <a:ea typeface="+mn-ea"/>
                <a:cs typeface="+mn-cs"/>
              </a:rPr>
              <a:t>) Sayı </a:t>
            </a:r>
            <a:r>
              <a:rPr lang="tr-TR" sz="2400" b="1" dirty="0" smtClean="0">
                <a:solidFill>
                  <a:schemeClr val="tx1"/>
                </a:solidFill>
                <a:latin typeface="+mn-lt"/>
                <a:ea typeface="+mn-ea"/>
                <a:cs typeface="+mn-cs"/>
              </a:rPr>
              <a:t>Sistemi</a:t>
            </a:r>
          </a:p>
          <a:p>
            <a:pPr marL="0" indent="0" algn="just"/>
            <a:r>
              <a:rPr lang="tr-TR" sz="2400" b="1" dirty="0"/>
              <a:t> </a:t>
            </a:r>
            <a:r>
              <a:rPr lang="tr-TR" sz="2400" b="1" dirty="0" smtClean="0"/>
              <a:t>Dönüşüm İşlemleri</a:t>
            </a:r>
            <a:endParaRPr lang="tr-TR" sz="2400" b="1" dirty="0"/>
          </a:p>
          <a:p>
            <a:pPr marL="0" indent="0" algn="just">
              <a:buFontTx/>
              <a:buNone/>
            </a:pPr>
            <a:endParaRPr lang="tr-TR"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a:t>Onaltılık </a:t>
            </a:r>
            <a:r>
              <a:rPr lang="tr-TR" sz="2400" b="1" dirty="0" smtClean="0"/>
              <a:t>Sistemde Çıkartma</a:t>
            </a:r>
            <a:endParaRPr lang="tr-TR" sz="2400" dirty="0"/>
          </a:p>
        </p:txBody>
      </p:sp>
      <p:sp>
        <p:nvSpPr>
          <p:cNvPr id="3" name="2 İçerik Yer Tutucusu"/>
          <p:cNvSpPr>
            <a:spLocks noGrp="1"/>
          </p:cNvSpPr>
          <p:nvPr>
            <p:ph idx="1"/>
          </p:nvPr>
        </p:nvSpPr>
        <p:spPr>
          <a:xfrm>
            <a:off x="374650" y="874121"/>
            <a:ext cx="8375650" cy="5078412"/>
          </a:xfrm>
        </p:spPr>
        <p:txBody>
          <a:bodyPr/>
          <a:lstStyle/>
          <a:p>
            <a:pPr marL="0" indent="0" algn="just">
              <a:buNone/>
            </a:pPr>
            <a:r>
              <a:rPr lang="tr-TR" sz="2200" dirty="0">
                <a:solidFill>
                  <a:schemeClr val="tx1"/>
                </a:solidFill>
                <a:latin typeface="+mn-lt"/>
                <a:ea typeface="+mn-ea"/>
                <a:cs typeface="+mn-cs"/>
              </a:rPr>
              <a:t>İkilik sistemde çıkartma işlemi 2’ye tümleyen ile toplama işlemine dönüşüyordu. Bu sistemde çıkartma yapmak için yine aynı yöntem kullanılabilir; önce çıkarılacak olan sayı ikilik sisteme çevrilir daha sonra 2’ye tümleyeni alınır ve onaltılık sisteme dönüştürülür. Böylece </a:t>
            </a:r>
            <a:r>
              <a:rPr lang="tr-TR" sz="2200" dirty="0" smtClean="0">
                <a:solidFill>
                  <a:schemeClr val="tx1"/>
                </a:solidFill>
                <a:latin typeface="+mn-lt"/>
                <a:ea typeface="+mn-ea"/>
                <a:cs typeface="+mn-cs"/>
              </a:rPr>
              <a:t>çıkartma </a:t>
            </a:r>
            <a:r>
              <a:rPr lang="tr-TR" sz="2200" dirty="0">
                <a:solidFill>
                  <a:schemeClr val="tx1"/>
                </a:solidFill>
                <a:latin typeface="+mn-lt"/>
                <a:ea typeface="+mn-ea"/>
                <a:cs typeface="+mn-cs"/>
              </a:rPr>
              <a:t>işlemi toplama işlemine dönüşmüş olur. </a:t>
            </a:r>
          </a:p>
          <a:p>
            <a:pPr>
              <a:buNone/>
            </a:pPr>
            <a:endParaRPr lang="tr-TR" sz="1000" dirty="0">
              <a:solidFill>
                <a:schemeClr val="tx1"/>
              </a:solidFill>
              <a:latin typeface="+mn-lt"/>
              <a:ea typeface="+mn-ea"/>
              <a:cs typeface="+mn-cs"/>
            </a:endParaRPr>
          </a:p>
          <a:p>
            <a:pPr>
              <a:buNone/>
            </a:pPr>
            <a:r>
              <a:rPr lang="tr-TR" sz="2200" b="1" dirty="0">
                <a:solidFill>
                  <a:schemeClr val="tx1"/>
                </a:solidFill>
                <a:latin typeface="+mn-lt"/>
                <a:ea typeface="+mn-ea"/>
                <a:cs typeface="+mn-cs"/>
              </a:rPr>
              <a:t>Örnek:   </a:t>
            </a:r>
            <a:r>
              <a:rPr lang="tr-TR" sz="2200" dirty="0">
                <a:solidFill>
                  <a:schemeClr val="tx1"/>
                </a:solidFill>
                <a:latin typeface="+mn-lt"/>
                <a:ea typeface="+mn-ea"/>
                <a:cs typeface="+mn-cs"/>
              </a:rPr>
              <a:t>25</a:t>
            </a:r>
            <a:r>
              <a:rPr lang="tr-TR" sz="2200" baseline="-25000" dirty="0">
                <a:solidFill>
                  <a:schemeClr val="tx1"/>
                </a:solidFill>
                <a:latin typeface="+mn-lt"/>
                <a:ea typeface="+mn-ea"/>
                <a:cs typeface="+mn-cs"/>
              </a:rPr>
              <a:t>16</a:t>
            </a:r>
            <a:r>
              <a:rPr lang="tr-TR" sz="2200" dirty="0">
                <a:solidFill>
                  <a:schemeClr val="tx1"/>
                </a:solidFill>
                <a:latin typeface="+mn-lt"/>
                <a:ea typeface="+mn-ea"/>
                <a:cs typeface="+mn-cs"/>
              </a:rPr>
              <a:t> - 1B</a:t>
            </a:r>
            <a:r>
              <a:rPr lang="tr-TR" sz="2200" baseline="-25000" dirty="0">
                <a:solidFill>
                  <a:schemeClr val="tx1"/>
                </a:solidFill>
                <a:latin typeface="+mn-lt"/>
                <a:ea typeface="+mn-ea"/>
                <a:cs typeface="+mn-cs"/>
              </a:rPr>
              <a:t>16</a:t>
            </a:r>
            <a:r>
              <a:rPr lang="tr-TR" sz="2200" dirty="0">
                <a:solidFill>
                  <a:schemeClr val="tx1"/>
                </a:solidFill>
                <a:latin typeface="+mn-lt"/>
                <a:ea typeface="+mn-ea"/>
                <a:cs typeface="+mn-cs"/>
              </a:rPr>
              <a:t> işlemini yapmak için;</a:t>
            </a:r>
          </a:p>
          <a:p>
            <a:pPr marL="0" indent="0" algn="just">
              <a:buNone/>
            </a:pPr>
            <a:r>
              <a:rPr lang="tr-TR" sz="2200" dirty="0">
                <a:solidFill>
                  <a:schemeClr val="tx1"/>
                </a:solidFill>
                <a:latin typeface="+mn-lt"/>
                <a:ea typeface="+mn-ea"/>
                <a:cs typeface="+mn-cs"/>
              </a:rPr>
              <a:t>1B</a:t>
            </a:r>
            <a:r>
              <a:rPr lang="tr-TR" sz="2200" baseline="-25000" dirty="0">
                <a:solidFill>
                  <a:schemeClr val="tx1"/>
                </a:solidFill>
                <a:latin typeface="+mn-lt"/>
                <a:ea typeface="+mn-ea"/>
                <a:cs typeface="+mn-cs"/>
              </a:rPr>
              <a:t>16</a:t>
            </a:r>
            <a:r>
              <a:rPr lang="tr-TR" sz="2200" dirty="0">
                <a:solidFill>
                  <a:schemeClr val="tx1"/>
                </a:solidFill>
                <a:latin typeface="+mn-lt"/>
                <a:ea typeface="+mn-ea"/>
                <a:cs typeface="+mn-cs"/>
              </a:rPr>
              <a:t> = 00011011</a:t>
            </a:r>
            <a:r>
              <a:rPr lang="tr-TR" sz="2200" baseline="-25000" dirty="0">
                <a:solidFill>
                  <a:schemeClr val="tx1"/>
                </a:solidFill>
                <a:latin typeface="+mn-lt"/>
                <a:ea typeface="+mn-ea"/>
                <a:cs typeface="+mn-cs"/>
              </a:rPr>
              <a:t>2</a:t>
            </a:r>
            <a:r>
              <a:rPr lang="tr-TR" sz="2200" dirty="0">
                <a:solidFill>
                  <a:schemeClr val="tx1"/>
                </a:solidFill>
                <a:latin typeface="+mn-lt"/>
                <a:ea typeface="+mn-ea"/>
                <a:cs typeface="+mn-cs"/>
              </a:rPr>
              <a:t> </a:t>
            </a:r>
            <a:r>
              <a:rPr lang="tr-TR" sz="2200" dirty="0" smtClean="0">
                <a:solidFill>
                  <a:schemeClr val="tx1"/>
                </a:solidFill>
                <a:latin typeface="+mn-lt"/>
                <a:ea typeface="+mn-ea"/>
                <a:cs typeface="+mn-cs"/>
              </a:rPr>
              <a:t>sayısının </a:t>
            </a:r>
            <a:r>
              <a:rPr lang="tr-TR" sz="2200" dirty="0">
                <a:solidFill>
                  <a:schemeClr val="tx1"/>
                </a:solidFill>
                <a:latin typeface="+mn-lt"/>
                <a:ea typeface="+mn-ea"/>
                <a:cs typeface="+mn-cs"/>
              </a:rPr>
              <a:t>2’ye tümleyeni 11100101</a:t>
            </a:r>
            <a:r>
              <a:rPr lang="tr-TR" sz="2200" baseline="-25000" dirty="0">
                <a:solidFill>
                  <a:schemeClr val="tx1"/>
                </a:solidFill>
                <a:latin typeface="+mn-lt"/>
                <a:ea typeface="+mn-ea"/>
                <a:cs typeface="+mn-cs"/>
              </a:rPr>
              <a:t>2</a:t>
            </a:r>
            <a:r>
              <a:rPr lang="tr-TR" sz="2200" dirty="0">
                <a:solidFill>
                  <a:schemeClr val="tx1"/>
                </a:solidFill>
                <a:latin typeface="+mn-lt"/>
                <a:ea typeface="+mn-ea"/>
                <a:cs typeface="+mn-cs"/>
              </a:rPr>
              <a:t> ve onaltılık sistemdeki karşılığı </a:t>
            </a:r>
            <a:r>
              <a:rPr lang="tr-TR" sz="2200" dirty="0" smtClean="0">
                <a:solidFill>
                  <a:schemeClr val="tx1"/>
                </a:solidFill>
                <a:latin typeface="+mn-lt"/>
                <a:ea typeface="+mn-ea"/>
                <a:cs typeface="+mn-cs"/>
              </a:rPr>
              <a:t>E5</a:t>
            </a:r>
            <a:r>
              <a:rPr lang="tr-TR" sz="2200" baseline="-25000" dirty="0" smtClean="0">
                <a:solidFill>
                  <a:schemeClr val="tx1"/>
                </a:solidFill>
                <a:latin typeface="+mn-lt"/>
                <a:ea typeface="+mn-ea"/>
                <a:cs typeface="+mn-cs"/>
              </a:rPr>
              <a:t>16</a:t>
            </a:r>
            <a:r>
              <a:rPr lang="tr-TR" sz="2200" dirty="0" smtClean="0"/>
              <a:t> ‘tir.</a:t>
            </a:r>
            <a:endParaRPr lang="tr-TR" sz="2200" dirty="0">
              <a:solidFill>
                <a:schemeClr val="tx1"/>
              </a:solidFill>
              <a:latin typeface="+mn-lt"/>
              <a:ea typeface="+mn-ea"/>
              <a:cs typeface="+mn-cs"/>
            </a:endParaRPr>
          </a:p>
          <a:p>
            <a:pPr>
              <a:buNone/>
            </a:pPr>
            <a:endParaRPr lang="tr-TR" sz="1000" dirty="0">
              <a:solidFill>
                <a:schemeClr val="tx1"/>
              </a:solidFill>
              <a:latin typeface="+mn-lt"/>
              <a:ea typeface="+mn-ea"/>
              <a:cs typeface="+mn-cs"/>
            </a:endParaRPr>
          </a:p>
          <a:p>
            <a:pPr>
              <a:buNone/>
            </a:pPr>
            <a:r>
              <a:rPr lang="tr-TR" sz="2200" dirty="0">
                <a:solidFill>
                  <a:schemeClr val="tx1"/>
                </a:solidFill>
                <a:latin typeface="+mn-lt"/>
                <a:ea typeface="+mn-ea"/>
                <a:cs typeface="+mn-cs"/>
              </a:rPr>
              <a:t>   25</a:t>
            </a:r>
            <a:r>
              <a:rPr lang="tr-TR" sz="2200" baseline="-25000" dirty="0">
                <a:solidFill>
                  <a:schemeClr val="tx1"/>
                </a:solidFill>
                <a:latin typeface="+mn-lt"/>
                <a:ea typeface="+mn-ea"/>
                <a:cs typeface="+mn-cs"/>
              </a:rPr>
              <a:t>16</a:t>
            </a:r>
            <a:endParaRPr lang="tr-TR" sz="2200" dirty="0">
              <a:solidFill>
                <a:schemeClr val="tx1"/>
              </a:solidFill>
              <a:latin typeface="+mn-lt"/>
              <a:ea typeface="+mn-ea"/>
              <a:cs typeface="+mn-cs"/>
            </a:endParaRPr>
          </a:p>
          <a:p>
            <a:pPr>
              <a:buNone/>
            </a:pPr>
            <a:r>
              <a:rPr lang="tr-TR" sz="2200" dirty="0">
                <a:solidFill>
                  <a:schemeClr val="tx1"/>
                </a:solidFill>
                <a:latin typeface="+mn-lt"/>
                <a:ea typeface="+mn-ea"/>
                <a:cs typeface="+mn-cs"/>
              </a:rPr>
              <a:t>+ E5</a:t>
            </a:r>
            <a:r>
              <a:rPr lang="tr-TR" sz="2200" baseline="-25000" dirty="0">
                <a:solidFill>
                  <a:schemeClr val="tx1"/>
                </a:solidFill>
                <a:latin typeface="+mn-lt"/>
                <a:ea typeface="+mn-ea"/>
                <a:cs typeface="+mn-cs"/>
              </a:rPr>
              <a:t>16</a:t>
            </a:r>
            <a:endParaRPr lang="tr-TR" sz="2200" dirty="0">
              <a:solidFill>
                <a:schemeClr val="tx1"/>
              </a:solidFill>
              <a:latin typeface="+mn-lt"/>
              <a:ea typeface="+mn-ea"/>
              <a:cs typeface="+mn-cs"/>
            </a:endParaRPr>
          </a:p>
          <a:p>
            <a:pPr>
              <a:buNone/>
            </a:pPr>
            <a:r>
              <a:rPr lang="tr-TR" sz="2200" dirty="0" smtClean="0">
                <a:solidFill>
                  <a:schemeClr val="tx1"/>
                </a:solidFill>
                <a:latin typeface="+mn-lt"/>
                <a:ea typeface="+mn-ea"/>
                <a:cs typeface="+mn-cs"/>
              </a:rPr>
              <a:t> </a:t>
            </a:r>
            <a:r>
              <a:rPr lang="tr-TR" sz="2200" b="1" dirty="0">
                <a:solidFill>
                  <a:srgbClr val="FF0000"/>
                </a:solidFill>
                <a:latin typeface="+mn-lt"/>
                <a:ea typeface="+mn-ea"/>
                <a:cs typeface="+mn-cs"/>
              </a:rPr>
              <a:t>1</a:t>
            </a:r>
            <a:r>
              <a:rPr lang="tr-TR" sz="2200" dirty="0">
                <a:solidFill>
                  <a:schemeClr val="tx1"/>
                </a:solidFill>
                <a:latin typeface="+mn-lt"/>
                <a:ea typeface="+mn-ea"/>
                <a:cs typeface="+mn-cs"/>
              </a:rPr>
              <a:t>0A</a:t>
            </a:r>
            <a:r>
              <a:rPr lang="tr-TR" sz="2200" baseline="-25000" dirty="0">
                <a:solidFill>
                  <a:schemeClr val="tx1"/>
                </a:solidFill>
                <a:latin typeface="+mn-lt"/>
                <a:ea typeface="+mn-ea"/>
                <a:cs typeface="+mn-cs"/>
              </a:rPr>
              <a:t>16	</a:t>
            </a:r>
            <a:r>
              <a:rPr lang="tr-TR" sz="2200" b="1" dirty="0">
                <a:solidFill>
                  <a:schemeClr val="tx1"/>
                </a:solidFill>
                <a:latin typeface="+mn-lt"/>
                <a:ea typeface="+mn-ea"/>
                <a:cs typeface="+mn-cs"/>
              </a:rPr>
              <a:t>  </a:t>
            </a:r>
            <a:r>
              <a:rPr lang="tr-TR" sz="2200" dirty="0">
                <a:solidFill>
                  <a:schemeClr val="tx1"/>
                </a:solidFill>
                <a:latin typeface="+mn-lt"/>
                <a:ea typeface="+mn-ea"/>
                <a:cs typeface="+mn-cs"/>
              </a:rPr>
              <a:t>oluşan elde biti 2’ye tümleyendeki gibi göz ardı edilir.</a:t>
            </a:r>
          </a:p>
          <a:p>
            <a:pPr>
              <a:buNone/>
            </a:pPr>
            <a:r>
              <a:rPr lang="tr-TR" sz="2200" dirty="0">
                <a:solidFill>
                  <a:schemeClr val="tx1"/>
                </a:solidFill>
                <a:latin typeface="+mn-lt"/>
                <a:ea typeface="+mn-ea"/>
                <a:cs typeface="+mn-cs"/>
              </a:rPr>
              <a:t> </a:t>
            </a:r>
          </a:p>
          <a:p>
            <a:pPr>
              <a:buNone/>
            </a:pPr>
            <a:endParaRPr lang="tr-TR" sz="2200" dirty="0"/>
          </a:p>
        </p:txBody>
      </p:sp>
      <p:sp>
        <p:nvSpPr>
          <p:cNvPr id="4" name="3 Altbilgi Yer Tutucusu"/>
          <p:cNvSpPr>
            <a:spLocks noGrp="1"/>
          </p:cNvSpPr>
          <p:nvPr>
            <p:ph type="ftr" sz="quarter" idx="10"/>
          </p:nvPr>
        </p:nvSpPr>
        <p:spPr/>
        <p:txBody>
          <a:bodyPr/>
          <a:lstStyle/>
          <a:p>
            <a:r>
              <a:rPr lang="tr-TR" smtClean="0"/>
              <a:t>Mantık Devreleri </a:t>
            </a:r>
            <a:endParaRPr lang="en-US"/>
          </a:p>
        </p:txBody>
      </p:sp>
      <p:cxnSp>
        <p:nvCxnSpPr>
          <p:cNvPr id="5" name="4 Düz Bağlayıcı"/>
          <p:cNvCxnSpPr/>
          <p:nvPr/>
        </p:nvCxnSpPr>
        <p:spPr bwMode="auto">
          <a:xfrm>
            <a:off x="520490" y="4937764"/>
            <a:ext cx="43609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a:t>Sekizlik (</a:t>
            </a:r>
            <a:r>
              <a:rPr lang="tr-TR" sz="2400" b="1" dirty="0" err="1"/>
              <a:t>Octal</a:t>
            </a:r>
            <a:r>
              <a:rPr lang="tr-TR" sz="2400" b="1" dirty="0"/>
              <a:t>) Sayı Sistemi</a:t>
            </a:r>
            <a:endParaRPr lang="tr-TR" sz="2400" dirty="0"/>
          </a:p>
        </p:txBody>
      </p:sp>
      <p:sp>
        <p:nvSpPr>
          <p:cNvPr id="3" name="2 İçerik Yer Tutucusu"/>
          <p:cNvSpPr>
            <a:spLocks noGrp="1"/>
          </p:cNvSpPr>
          <p:nvPr>
            <p:ph idx="1"/>
          </p:nvPr>
        </p:nvSpPr>
        <p:spPr>
          <a:xfrm>
            <a:off x="360582" y="860053"/>
            <a:ext cx="8375650" cy="5078412"/>
          </a:xfrm>
        </p:spPr>
        <p:txBody>
          <a:bodyPr/>
          <a:lstStyle/>
          <a:p>
            <a:pPr marL="0" indent="0" algn="just">
              <a:buNone/>
            </a:pPr>
            <a:r>
              <a:rPr lang="tr-TR" sz="2200" dirty="0">
                <a:solidFill>
                  <a:schemeClr val="tx1"/>
                </a:solidFill>
                <a:latin typeface="+mn-lt"/>
                <a:ea typeface="+mn-ea"/>
                <a:cs typeface="+mn-cs"/>
              </a:rPr>
              <a:t>Onaltılık sayı sisteminde olduğu </a:t>
            </a:r>
            <a:r>
              <a:rPr lang="tr-TR" sz="2200" dirty="0" smtClean="0">
                <a:solidFill>
                  <a:schemeClr val="tx1"/>
                </a:solidFill>
                <a:latin typeface="+mn-lt"/>
                <a:ea typeface="+mn-ea"/>
                <a:cs typeface="+mn-cs"/>
              </a:rPr>
              <a:t>gibi, </a:t>
            </a:r>
            <a:r>
              <a:rPr lang="tr-TR" sz="2200" dirty="0">
                <a:solidFill>
                  <a:schemeClr val="tx1"/>
                </a:solidFill>
                <a:latin typeface="+mn-lt"/>
                <a:ea typeface="+mn-ea"/>
                <a:cs typeface="+mn-cs"/>
              </a:rPr>
              <a:t>ikili sayıları veya kodları daha kolay anlaşılır olarak ifade </a:t>
            </a:r>
            <a:r>
              <a:rPr lang="tr-TR" sz="2200" dirty="0" smtClean="0">
                <a:solidFill>
                  <a:schemeClr val="tx1"/>
                </a:solidFill>
                <a:latin typeface="+mn-lt"/>
                <a:ea typeface="+mn-ea"/>
                <a:cs typeface="+mn-cs"/>
              </a:rPr>
              <a:t>etmeye yarar. </a:t>
            </a:r>
            <a:r>
              <a:rPr lang="tr-TR" sz="2200" dirty="0">
                <a:solidFill>
                  <a:schemeClr val="tx1"/>
                </a:solidFill>
                <a:latin typeface="+mn-lt"/>
                <a:ea typeface="+mn-ea"/>
                <a:cs typeface="+mn-cs"/>
              </a:rPr>
              <a:t>Onaltılık sayı sistemine göre daha az sıklıkla kullanılır. Sekizlik sayı sisteminde 0 ile 7 arasındaki rakamlar </a:t>
            </a:r>
            <a:r>
              <a:rPr lang="tr-TR" sz="2200" dirty="0" smtClean="0">
                <a:solidFill>
                  <a:schemeClr val="tx1"/>
                </a:solidFill>
                <a:latin typeface="+mn-lt"/>
                <a:ea typeface="+mn-ea"/>
                <a:cs typeface="+mn-cs"/>
              </a:rPr>
              <a:t>vardır. </a:t>
            </a:r>
            <a:r>
              <a:rPr lang="tr-TR" sz="2200" dirty="0">
                <a:solidFill>
                  <a:schemeClr val="tx1"/>
                </a:solidFill>
                <a:latin typeface="+mn-lt"/>
                <a:ea typeface="+mn-ea"/>
                <a:cs typeface="+mn-cs"/>
              </a:rPr>
              <a:t>Bu sistemde 7’den sonraki sayılar 10,11,12,..,17,20 şeklinde ifade edilir. </a:t>
            </a:r>
          </a:p>
          <a:p>
            <a:pPr algn="just">
              <a:buNone/>
            </a:pPr>
            <a:endParaRPr lang="tr-TR" sz="1000" dirty="0">
              <a:solidFill>
                <a:schemeClr val="tx1"/>
              </a:solidFill>
              <a:latin typeface="+mn-lt"/>
              <a:ea typeface="+mn-ea"/>
              <a:cs typeface="+mn-cs"/>
            </a:endParaRPr>
          </a:p>
          <a:p>
            <a:pPr marL="0" indent="0" algn="just">
              <a:buFont typeface="Wingdings" pitchFamily="2" charset="2"/>
              <a:buChar char="Ø"/>
            </a:pPr>
            <a:r>
              <a:rPr lang="tr-TR" sz="2200" dirty="0" smtClean="0">
                <a:solidFill>
                  <a:schemeClr val="tx1"/>
                </a:solidFill>
                <a:latin typeface="+mn-lt"/>
                <a:ea typeface="+mn-ea"/>
                <a:cs typeface="+mn-cs"/>
              </a:rPr>
              <a:t> Sekizlik </a:t>
            </a:r>
            <a:r>
              <a:rPr lang="tr-TR" sz="2200" dirty="0">
                <a:solidFill>
                  <a:schemeClr val="tx1"/>
                </a:solidFill>
                <a:latin typeface="+mn-lt"/>
                <a:ea typeface="+mn-ea"/>
                <a:cs typeface="+mn-cs"/>
              </a:rPr>
              <a:t>sistemdeki sayıları onluk sisteme çevirmek için her basamak, ağırlık değeriyle çarpılır ve bu çarpımlar toplanır. </a:t>
            </a:r>
          </a:p>
          <a:p>
            <a:pPr algn="just">
              <a:buNone/>
            </a:pPr>
            <a:endParaRPr lang="tr-TR" sz="1000" dirty="0">
              <a:solidFill>
                <a:schemeClr val="tx1"/>
              </a:solidFill>
              <a:latin typeface="+mn-lt"/>
              <a:ea typeface="+mn-ea"/>
              <a:cs typeface="+mn-cs"/>
            </a:endParaRPr>
          </a:p>
          <a:p>
            <a:pPr algn="just">
              <a:buNone/>
            </a:pPr>
            <a:r>
              <a:rPr lang="tr-TR" sz="2200" b="1" dirty="0">
                <a:solidFill>
                  <a:schemeClr val="tx1"/>
                </a:solidFill>
                <a:latin typeface="+mn-lt"/>
                <a:ea typeface="+mn-ea"/>
                <a:cs typeface="+mn-cs"/>
              </a:rPr>
              <a:t>Örnek: </a:t>
            </a:r>
            <a:r>
              <a:rPr lang="tr-TR" sz="2200" dirty="0">
                <a:solidFill>
                  <a:schemeClr val="tx1"/>
                </a:solidFill>
                <a:latin typeface="+mn-lt"/>
                <a:ea typeface="+mn-ea"/>
                <a:cs typeface="+mn-cs"/>
              </a:rPr>
              <a:t>1234</a:t>
            </a:r>
            <a:r>
              <a:rPr lang="tr-TR" sz="2200" baseline="-25000" dirty="0">
                <a:solidFill>
                  <a:schemeClr val="tx1"/>
                </a:solidFill>
                <a:latin typeface="+mn-lt"/>
                <a:ea typeface="+mn-ea"/>
                <a:cs typeface="+mn-cs"/>
              </a:rPr>
              <a:t>8</a:t>
            </a:r>
            <a:r>
              <a:rPr lang="tr-TR" sz="2200" dirty="0">
                <a:solidFill>
                  <a:schemeClr val="tx1"/>
                </a:solidFill>
                <a:latin typeface="+mn-lt"/>
                <a:ea typeface="+mn-ea"/>
                <a:cs typeface="+mn-cs"/>
              </a:rPr>
              <a:t> sayısının onluk sistemdeki karşılığı;</a:t>
            </a:r>
          </a:p>
          <a:p>
            <a:pPr algn="just">
              <a:buNone/>
            </a:pPr>
            <a:r>
              <a:rPr lang="tr-TR" sz="2200" dirty="0">
                <a:solidFill>
                  <a:schemeClr val="tx1"/>
                </a:solidFill>
                <a:latin typeface="+mn-lt"/>
                <a:ea typeface="+mn-ea"/>
                <a:cs typeface="+mn-cs"/>
              </a:rPr>
              <a:t>1234</a:t>
            </a:r>
            <a:r>
              <a:rPr lang="tr-TR" sz="2200" baseline="-25000" dirty="0">
                <a:solidFill>
                  <a:schemeClr val="tx1"/>
                </a:solidFill>
                <a:latin typeface="+mn-lt"/>
                <a:ea typeface="+mn-ea"/>
                <a:cs typeface="+mn-cs"/>
              </a:rPr>
              <a:t>8</a:t>
            </a:r>
            <a:r>
              <a:rPr lang="tr-TR" sz="2200" dirty="0">
                <a:solidFill>
                  <a:schemeClr val="tx1"/>
                </a:solidFill>
                <a:latin typeface="+mn-lt"/>
                <a:ea typeface="+mn-ea"/>
                <a:cs typeface="+mn-cs"/>
              </a:rPr>
              <a:t> = 1×8</a:t>
            </a:r>
            <a:r>
              <a:rPr lang="tr-TR" sz="2200" baseline="30000" dirty="0">
                <a:solidFill>
                  <a:schemeClr val="tx1"/>
                </a:solidFill>
                <a:latin typeface="+mn-lt"/>
                <a:ea typeface="+mn-ea"/>
                <a:cs typeface="+mn-cs"/>
              </a:rPr>
              <a:t>3 </a:t>
            </a:r>
            <a:r>
              <a:rPr lang="tr-TR" sz="2200" dirty="0">
                <a:solidFill>
                  <a:schemeClr val="tx1"/>
                </a:solidFill>
                <a:latin typeface="+mn-lt"/>
                <a:ea typeface="+mn-ea"/>
                <a:cs typeface="+mn-cs"/>
              </a:rPr>
              <a:t>+</a:t>
            </a:r>
            <a:r>
              <a:rPr lang="tr-TR" sz="2200" b="1" dirty="0">
                <a:solidFill>
                  <a:schemeClr val="tx1"/>
                </a:solidFill>
                <a:latin typeface="+mn-lt"/>
                <a:ea typeface="+mn-ea"/>
                <a:cs typeface="+mn-cs"/>
              </a:rPr>
              <a:t> </a:t>
            </a:r>
            <a:r>
              <a:rPr lang="tr-TR" sz="2200" dirty="0">
                <a:solidFill>
                  <a:schemeClr val="tx1"/>
                </a:solidFill>
                <a:latin typeface="+mn-lt"/>
                <a:ea typeface="+mn-ea"/>
                <a:cs typeface="+mn-cs"/>
              </a:rPr>
              <a:t>2×8</a:t>
            </a:r>
            <a:r>
              <a:rPr lang="tr-TR" sz="2200" baseline="30000" dirty="0">
                <a:solidFill>
                  <a:schemeClr val="tx1"/>
                </a:solidFill>
                <a:latin typeface="+mn-lt"/>
                <a:ea typeface="+mn-ea"/>
                <a:cs typeface="+mn-cs"/>
              </a:rPr>
              <a:t>2</a:t>
            </a:r>
            <a:r>
              <a:rPr lang="tr-TR" sz="2200" dirty="0">
                <a:solidFill>
                  <a:schemeClr val="tx1"/>
                </a:solidFill>
                <a:latin typeface="+mn-lt"/>
                <a:ea typeface="+mn-ea"/>
                <a:cs typeface="+mn-cs"/>
              </a:rPr>
              <a:t> + 3×8</a:t>
            </a:r>
            <a:r>
              <a:rPr lang="tr-TR" sz="2200" baseline="30000" dirty="0">
                <a:solidFill>
                  <a:schemeClr val="tx1"/>
                </a:solidFill>
                <a:latin typeface="+mn-lt"/>
                <a:ea typeface="+mn-ea"/>
                <a:cs typeface="+mn-cs"/>
              </a:rPr>
              <a:t>1</a:t>
            </a:r>
            <a:r>
              <a:rPr lang="tr-TR" sz="2200" dirty="0">
                <a:solidFill>
                  <a:schemeClr val="tx1"/>
                </a:solidFill>
                <a:latin typeface="+mn-lt"/>
                <a:ea typeface="+mn-ea"/>
                <a:cs typeface="+mn-cs"/>
              </a:rPr>
              <a:t> + 4×8</a:t>
            </a:r>
            <a:r>
              <a:rPr lang="tr-TR" sz="2200" baseline="30000" dirty="0">
                <a:solidFill>
                  <a:schemeClr val="tx1"/>
                </a:solidFill>
                <a:latin typeface="+mn-lt"/>
                <a:ea typeface="+mn-ea"/>
                <a:cs typeface="+mn-cs"/>
              </a:rPr>
              <a:t>0</a:t>
            </a:r>
            <a:r>
              <a:rPr lang="tr-TR" sz="2200" baseline="-25000" dirty="0">
                <a:solidFill>
                  <a:schemeClr val="tx1"/>
                </a:solidFill>
                <a:latin typeface="+mn-lt"/>
                <a:ea typeface="+mn-ea"/>
                <a:cs typeface="+mn-cs"/>
              </a:rPr>
              <a:t> </a:t>
            </a:r>
            <a:r>
              <a:rPr lang="tr-TR" sz="2200" dirty="0">
                <a:solidFill>
                  <a:schemeClr val="tx1"/>
                </a:solidFill>
                <a:latin typeface="+mn-lt"/>
                <a:ea typeface="+mn-ea"/>
                <a:cs typeface="+mn-cs"/>
              </a:rPr>
              <a:t>= 668</a:t>
            </a:r>
            <a:r>
              <a:rPr lang="tr-TR" sz="2200" baseline="-25000" dirty="0">
                <a:solidFill>
                  <a:schemeClr val="tx1"/>
                </a:solidFill>
                <a:latin typeface="+mn-lt"/>
                <a:ea typeface="+mn-ea"/>
                <a:cs typeface="+mn-cs"/>
              </a:rPr>
              <a:t>10</a:t>
            </a:r>
            <a:endParaRPr lang="tr-TR" sz="2200" dirty="0">
              <a:solidFill>
                <a:schemeClr val="tx1"/>
              </a:solidFill>
              <a:latin typeface="+mn-lt"/>
              <a:ea typeface="+mn-ea"/>
              <a:cs typeface="+mn-cs"/>
            </a:endParaRPr>
          </a:p>
          <a:p>
            <a:pPr algn="just">
              <a:buNone/>
            </a:pPr>
            <a:endParaRPr lang="tr-TR" sz="1000" dirty="0">
              <a:solidFill>
                <a:schemeClr val="tx1"/>
              </a:solidFill>
              <a:latin typeface="+mn-lt"/>
              <a:ea typeface="+mn-ea"/>
              <a:cs typeface="+mn-cs"/>
            </a:endParaRPr>
          </a:p>
          <a:p>
            <a:pPr algn="just">
              <a:buNone/>
            </a:pPr>
            <a:r>
              <a:rPr lang="tr-TR" sz="2200" b="1" dirty="0">
                <a:solidFill>
                  <a:schemeClr val="tx1"/>
                </a:solidFill>
                <a:latin typeface="+mn-lt"/>
                <a:ea typeface="+mn-ea"/>
                <a:cs typeface="+mn-cs"/>
              </a:rPr>
              <a:t>Örnek:</a:t>
            </a:r>
            <a:r>
              <a:rPr lang="tr-TR" sz="2200" dirty="0">
                <a:solidFill>
                  <a:schemeClr val="tx1"/>
                </a:solidFill>
                <a:latin typeface="+mn-lt"/>
                <a:ea typeface="+mn-ea"/>
                <a:cs typeface="+mn-cs"/>
              </a:rPr>
              <a:t> 12.34</a:t>
            </a:r>
            <a:r>
              <a:rPr lang="tr-TR" sz="2200" baseline="-25000" dirty="0">
                <a:solidFill>
                  <a:schemeClr val="tx1"/>
                </a:solidFill>
                <a:latin typeface="+mn-lt"/>
                <a:ea typeface="+mn-ea"/>
                <a:cs typeface="+mn-cs"/>
              </a:rPr>
              <a:t>8 </a:t>
            </a:r>
            <a:r>
              <a:rPr lang="tr-TR" sz="2200" dirty="0">
                <a:solidFill>
                  <a:schemeClr val="tx1"/>
                </a:solidFill>
                <a:latin typeface="+mn-lt"/>
                <a:ea typeface="+mn-ea"/>
                <a:cs typeface="+mn-cs"/>
              </a:rPr>
              <a:t>sayısının onluk sistemdeki karşılığı;</a:t>
            </a:r>
          </a:p>
          <a:p>
            <a:pPr algn="just">
              <a:buNone/>
            </a:pPr>
            <a:r>
              <a:rPr lang="tr-TR" sz="2200" dirty="0">
                <a:solidFill>
                  <a:schemeClr val="tx1"/>
                </a:solidFill>
                <a:latin typeface="+mn-lt"/>
                <a:ea typeface="+mn-ea"/>
                <a:cs typeface="+mn-cs"/>
              </a:rPr>
              <a:t>12.34</a:t>
            </a:r>
            <a:r>
              <a:rPr lang="tr-TR" sz="2200" baseline="-25000" dirty="0">
                <a:solidFill>
                  <a:schemeClr val="tx1"/>
                </a:solidFill>
                <a:latin typeface="+mn-lt"/>
                <a:ea typeface="+mn-ea"/>
                <a:cs typeface="+mn-cs"/>
              </a:rPr>
              <a:t>8</a:t>
            </a:r>
            <a:r>
              <a:rPr lang="tr-TR" sz="2200" dirty="0">
                <a:solidFill>
                  <a:schemeClr val="tx1"/>
                </a:solidFill>
                <a:latin typeface="+mn-lt"/>
                <a:ea typeface="+mn-ea"/>
                <a:cs typeface="+mn-cs"/>
              </a:rPr>
              <a:t> = 1×8</a:t>
            </a:r>
            <a:r>
              <a:rPr lang="tr-TR" sz="2200" baseline="30000" dirty="0">
                <a:solidFill>
                  <a:schemeClr val="tx1"/>
                </a:solidFill>
                <a:latin typeface="+mn-lt"/>
                <a:ea typeface="+mn-ea"/>
                <a:cs typeface="+mn-cs"/>
              </a:rPr>
              <a:t>1 </a:t>
            </a:r>
            <a:r>
              <a:rPr lang="tr-TR" sz="2200" dirty="0">
                <a:solidFill>
                  <a:schemeClr val="tx1"/>
                </a:solidFill>
                <a:latin typeface="+mn-lt"/>
                <a:ea typeface="+mn-ea"/>
                <a:cs typeface="+mn-cs"/>
              </a:rPr>
              <a:t>+</a:t>
            </a:r>
            <a:r>
              <a:rPr lang="tr-TR" sz="2200" b="1" dirty="0">
                <a:solidFill>
                  <a:schemeClr val="tx1"/>
                </a:solidFill>
                <a:latin typeface="+mn-lt"/>
                <a:ea typeface="+mn-ea"/>
                <a:cs typeface="+mn-cs"/>
              </a:rPr>
              <a:t> </a:t>
            </a:r>
            <a:r>
              <a:rPr lang="tr-TR" sz="2200" dirty="0">
                <a:solidFill>
                  <a:schemeClr val="tx1"/>
                </a:solidFill>
                <a:latin typeface="+mn-lt"/>
                <a:ea typeface="+mn-ea"/>
                <a:cs typeface="+mn-cs"/>
              </a:rPr>
              <a:t>2×8</a:t>
            </a:r>
            <a:r>
              <a:rPr lang="tr-TR" sz="2200" baseline="30000" dirty="0">
                <a:solidFill>
                  <a:schemeClr val="tx1"/>
                </a:solidFill>
                <a:latin typeface="+mn-lt"/>
                <a:ea typeface="+mn-ea"/>
                <a:cs typeface="+mn-cs"/>
              </a:rPr>
              <a:t>0</a:t>
            </a:r>
            <a:r>
              <a:rPr lang="tr-TR" sz="2200" dirty="0">
                <a:solidFill>
                  <a:schemeClr val="tx1"/>
                </a:solidFill>
                <a:latin typeface="+mn-lt"/>
                <a:ea typeface="+mn-ea"/>
                <a:cs typeface="+mn-cs"/>
              </a:rPr>
              <a:t> + 3×8</a:t>
            </a:r>
            <a:r>
              <a:rPr lang="tr-TR" sz="2200" baseline="30000" dirty="0">
                <a:solidFill>
                  <a:schemeClr val="tx1"/>
                </a:solidFill>
                <a:latin typeface="+mn-lt"/>
                <a:ea typeface="+mn-ea"/>
                <a:cs typeface="+mn-cs"/>
              </a:rPr>
              <a:t>-1</a:t>
            </a:r>
            <a:r>
              <a:rPr lang="tr-TR" sz="2200" dirty="0">
                <a:solidFill>
                  <a:schemeClr val="tx1"/>
                </a:solidFill>
                <a:latin typeface="+mn-lt"/>
                <a:ea typeface="+mn-ea"/>
                <a:cs typeface="+mn-cs"/>
              </a:rPr>
              <a:t> + 4×8</a:t>
            </a:r>
            <a:r>
              <a:rPr lang="tr-TR" sz="2200" baseline="30000" dirty="0">
                <a:solidFill>
                  <a:schemeClr val="tx1"/>
                </a:solidFill>
                <a:latin typeface="+mn-lt"/>
                <a:ea typeface="+mn-ea"/>
                <a:cs typeface="+mn-cs"/>
              </a:rPr>
              <a:t>-2</a:t>
            </a:r>
            <a:r>
              <a:rPr lang="tr-TR" sz="2200" baseline="-25000" dirty="0">
                <a:solidFill>
                  <a:schemeClr val="tx1"/>
                </a:solidFill>
                <a:latin typeface="+mn-lt"/>
                <a:ea typeface="+mn-ea"/>
                <a:cs typeface="+mn-cs"/>
              </a:rPr>
              <a:t> </a:t>
            </a:r>
            <a:r>
              <a:rPr lang="tr-TR" sz="2200" dirty="0">
                <a:solidFill>
                  <a:schemeClr val="tx1"/>
                </a:solidFill>
                <a:latin typeface="+mn-lt"/>
                <a:ea typeface="+mn-ea"/>
                <a:cs typeface="+mn-cs"/>
              </a:rPr>
              <a:t>= 8+2+3/8+4/64 </a:t>
            </a:r>
            <a:r>
              <a:rPr lang="tr-TR" sz="2200" dirty="0">
                <a:solidFill>
                  <a:schemeClr val="tx1"/>
                </a:solidFill>
                <a:latin typeface="+mn-lt"/>
                <a:ea typeface="+mn-ea"/>
                <a:cs typeface="+mn-cs"/>
                <a:sym typeface="Symbol"/>
              </a:rPr>
              <a:t></a:t>
            </a:r>
            <a:r>
              <a:rPr lang="tr-TR" sz="2200" dirty="0">
                <a:solidFill>
                  <a:schemeClr val="tx1"/>
                </a:solidFill>
                <a:latin typeface="+mn-lt"/>
                <a:ea typeface="+mn-ea"/>
                <a:cs typeface="+mn-cs"/>
              </a:rPr>
              <a:t> 10.44</a:t>
            </a:r>
          </a:p>
          <a:p>
            <a:pPr algn="just">
              <a:buNone/>
            </a:pPr>
            <a:endParaRPr lang="tr-TR" sz="2200" dirty="0"/>
          </a:p>
        </p:txBody>
      </p:sp>
      <p:sp>
        <p:nvSpPr>
          <p:cNvPr id="4" name="3 Altbilgi Yer Tutucusu"/>
          <p:cNvSpPr>
            <a:spLocks noGrp="1"/>
          </p:cNvSpPr>
          <p:nvPr>
            <p:ph type="ftr" sz="quarter" idx="10"/>
          </p:nvPr>
        </p:nvSpPr>
        <p:spPr/>
        <p:txBody>
          <a:bodyPr/>
          <a:lstStyle/>
          <a:p>
            <a:r>
              <a:rPr lang="tr-TR" smtClean="0"/>
              <a:t>Mantık Devreleri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Dönüşüm İşlemleri</a:t>
            </a:r>
            <a:endParaRPr lang="tr-TR" sz="2400" dirty="0"/>
          </a:p>
        </p:txBody>
      </p:sp>
      <p:sp>
        <p:nvSpPr>
          <p:cNvPr id="3" name="2 İçerik Yer Tutucusu"/>
          <p:cNvSpPr>
            <a:spLocks noGrp="1"/>
          </p:cNvSpPr>
          <p:nvPr>
            <p:ph idx="1"/>
          </p:nvPr>
        </p:nvSpPr>
        <p:spPr>
          <a:xfrm>
            <a:off x="360582" y="860053"/>
            <a:ext cx="8375650" cy="5078412"/>
          </a:xfrm>
        </p:spPr>
        <p:txBody>
          <a:bodyPr/>
          <a:lstStyle/>
          <a:p>
            <a:pPr marL="0" indent="0" algn="just">
              <a:buFont typeface="Wingdings" pitchFamily="2" charset="2"/>
              <a:buChar char="Ø"/>
            </a:pPr>
            <a:r>
              <a:rPr lang="tr-TR" sz="2200" dirty="0" smtClean="0">
                <a:solidFill>
                  <a:schemeClr val="tx1"/>
                </a:solidFill>
                <a:latin typeface="+mn-lt"/>
                <a:ea typeface="+mn-ea"/>
                <a:cs typeface="+mn-cs"/>
              </a:rPr>
              <a:t> Onluk </a:t>
            </a:r>
            <a:r>
              <a:rPr lang="tr-TR" sz="2200" dirty="0">
                <a:solidFill>
                  <a:schemeClr val="tx1"/>
                </a:solidFill>
                <a:latin typeface="+mn-lt"/>
                <a:ea typeface="+mn-ea"/>
                <a:cs typeface="+mn-cs"/>
              </a:rPr>
              <a:t>sistemden sekizlik sisteme dönüşüm işleminde ise </a:t>
            </a:r>
            <a:r>
              <a:rPr lang="tr-TR" sz="2200" dirty="0" smtClean="0">
                <a:solidFill>
                  <a:schemeClr val="tx1"/>
                </a:solidFill>
                <a:latin typeface="+mn-lt"/>
                <a:ea typeface="+mn-ea"/>
                <a:cs typeface="+mn-cs"/>
              </a:rPr>
              <a:t>sayı, </a:t>
            </a:r>
            <a:r>
              <a:rPr lang="tr-TR" sz="2200" dirty="0">
                <a:solidFill>
                  <a:schemeClr val="tx1"/>
                </a:solidFill>
                <a:latin typeface="+mn-lt"/>
                <a:ea typeface="+mn-ea"/>
                <a:cs typeface="+mn-cs"/>
              </a:rPr>
              <a:t>sürekli 8’e bölünür, bölme neticesinde kalan kısımlar sayının sekizlik sistemdeki karşılığını verir.</a:t>
            </a:r>
          </a:p>
          <a:p>
            <a:pPr>
              <a:buNone/>
            </a:pPr>
            <a:endParaRPr lang="tr-TR" sz="1000" dirty="0">
              <a:solidFill>
                <a:schemeClr val="tx1"/>
              </a:solidFill>
              <a:latin typeface="+mn-lt"/>
              <a:ea typeface="+mn-ea"/>
              <a:cs typeface="+mn-cs"/>
            </a:endParaRPr>
          </a:p>
          <a:p>
            <a:pPr>
              <a:buNone/>
            </a:pPr>
            <a:r>
              <a:rPr lang="tr-TR" sz="2200" b="1" dirty="0">
                <a:solidFill>
                  <a:schemeClr val="tx1"/>
                </a:solidFill>
                <a:latin typeface="+mn-lt"/>
                <a:ea typeface="+mn-ea"/>
                <a:cs typeface="+mn-cs"/>
              </a:rPr>
              <a:t>Örnek: </a:t>
            </a:r>
            <a:r>
              <a:rPr lang="tr-TR" sz="2200" dirty="0">
                <a:solidFill>
                  <a:schemeClr val="tx1"/>
                </a:solidFill>
                <a:latin typeface="+mn-lt"/>
                <a:ea typeface="+mn-ea"/>
                <a:cs typeface="+mn-cs"/>
              </a:rPr>
              <a:t>123</a:t>
            </a:r>
            <a:r>
              <a:rPr lang="tr-TR" sz="2200" baseline="-25000" dirty="0">
                <a:solidFill>
                  <a:schemeClr val="tx1"/>
                </a:solidFill>
                <a:latin typeface="+mn-lt"/>
                <a:ea typeface="+mn-ea"/>
                <a:cs typeface="+mn-cs"/>
              </a:rPr>
              <a:t>10</a:t>
            </a:r>
            <a:r>
              <a:rPr lang="tr-TR" sz="2200" dirty="0">
                <a:solidFill>
                  <a:schemeClr val="tx1"/>
                </a:solidFill>
                <a:latin typeface="+mn-lt"/>
                <a:ea typeface="+mn-ea"/>
                <a:cs typeface="+mn-cs"/>
              </a:rPr>
              <a:t> sayısının sekizlik </a:t>
            </a:r>
            <a:r>
              <a:rPr lang="tr-TR" sz="2200" dirty="0" smtClean="0">
                <a:solidFill>
                  <a:schemeClr val="tx1"/>
                </a:solidFill>
                <a:latin typeface="+mn-lt"/>
                <a:ea typeface="+mn-ea"/>
                <a:cs typeface="+mn-cs"/>
              </a:rPr>
              <a:t>sistemdeki </a:t>
            </a:r>
            <a:r>
              <a:rPr lang="tr-TR" sz="2200" dirty="0">
                <a:solidFill>
                  <a:schemeClr val="tx1"/>
                </a:solidFill>
                <a:latin typeface="+mn-lt"/>
                <a:ea typeface="+mn-ea"/>
                <a:cs typeface="+mn-cs"/>
              </a:rPr>
              <a:t>karşılığı</a:t>
            </a:r>
            <a:r>
              <a:rPr lang="tr-TR" sz="2200" dirty="0" smtClean="0">
                <a:solidFill>
                  <a:schemeClr val="tx1"/>
                </a:solidFill>
                <a:latin typeface="+mn-lt"/>
                <a:ea typeface="+mn-ea"/>
                <a:cs typeface="+mn-cs"/>
              </a:rPr>
              <a:t>;</a:t>
            </a:r>
          </a:p>
          <a:p>
            <a:pPr>
              <a:buNone/>
            </a:pPr>
            <a:endParaRPr lang="tr-TR" sz="1000" dirty="0" smtClean="0"/>
          </a:p>
          <a:p>
            <a:pPr>
              <a:buNone/>
            </a:pPr>
            <a:r>
              <a:rPr lang="tr-TR" sz="2200" dirty="0" smtClean="0">
                <a:solidFill>
                  <a:schemeClr val="tx1"/>
                </a:solidFill>
                <a:latin typeface="+mn-lt"/>
                <a:ea typeface="+mn-ea"/>
                <a:cs typeface="+mn-cs"/>
              </a:rPr>
              <a:t>123   </a:t>
            </a:r>
            <a:r>
              <a:rPr lang="tr-TR" sz="2200" dirty="0">
                <a:solidFill>
                  <a:schemeClr val="tx1"/>
                </a:solidFill>
                <a:latin typeface="+mn-lt"/>
                <a:ea typeface="+mn-ea"/>
                <a:cs typeface="+mn-cs"/>
              </a:rPr>
              <a:t>8</a:t>
            </a:r>
          </a:p>
          <a:p>
            <a:pPr>
              <a:buNone/>
            </a:pPr>
            <a:r>
              <a:rPr lang="tr-TR" sz="2200" dirty="0">
                <a:solidFill>
                  <a:schemeClr val="tx1"/>
                </a:solidFill>
                <a:latin typeface="+mn-lt"/>
                <a:ea typeface="+mn-ea"/>
                <a:cs typeface="+mn-cs"/>
              </a:rPr>
              <a:t>-</a:t>
            </a:r>
            <a:r>
              <a:rPr lang="tr-TR" sz="2200" b="1" dirty="0">
                <a:solidFill>
                  <a:schemeClr val="tx1"/>
                </a:solidFill>
                <a:latin typeface="+mn-lt"/>
                <a:ea typeface="+mn-ea"/>
                <a:cs typeface="+mn-cs"/>
              </a:rPr>
              <a:t> </a:t>
            </a:r>
            <a:r>
              <a:rPr lang="tr-TR" sz="2200" dirty="0">
                <a:solidFill>
                  <a:schemeClr val="tx1"/>
                </a:solidFill>
                <a:latin typeface="+mn-lt"/>
                <a:ea typeface="+mn-ea"/>
                <a:cs typeface="+mn-cs"/>
              </a:rPr>
              <a:t>8   </a:t>
            </a:r>
            <a:r>
              <a:rPr lang="tr-TR" sz="2200" dirty="0" smtClean="0">
                <a:solidFill>
                  <a:schemeClr val="tx1"/>
                </a:solidFill>
                <a:latin typeface="+mn-lt"/>
                <a:ea typeface="+mn-ea"/>
                <a:cs typeface="+mn-cs"/>
              </a:rPr>
              <a:t> 15  </a:t>
            </a:r>
            <a:r>
              <a:rPr lang="tr-TR" sz="2200" dirty="0">
                <a:solidFill>
                  <a:schemeClr val="tx1"/>
                </a:solidFill>
                <a:latin typeface="+mn-lt"/>
                <a:ea typeface="+mn-ea"/>
                <a:cs typeface="+mn-cs"/>
              </a:rPr>
              <a:t>8</a:t>
            </a:r>
          </a:p>
          <a:p>
            <a:pPr>
              <a:buNone/>
            </a:pPr>
            <a:r>
              <a:rPr lang="tr-TR" sz="2200" dirty="0">
                <a:solidFill>
                  <a:schemeClr val="tx1"/>
                </a:solidFill>
                <a:latin typeface="+mn-lt"/>
                <a:ea typeface="+mn-ea"/>
                <a:cs typeface="+mn-cs"/>
              </a:rPr>
              <a:t> </a:t>
            </a:r>
            <a:r>
              <a:rPr lang="tr-TR" sz="2200" dirty="0" smtClean="0">
                <a:solidFill>
                  <a:schemeClr val="tx1"/>
                </a:solidFill>
                <a:latin typeface="+mn-lt"/>
                <a:ea typeface="+mn-ea"/>
                <a:cs typeface="+mn-cs"/>
              </a:rPr>
              <a:t> 43 </a:t>
            </a:r>
            <a:r>
              <a:rPr lang="tr-TR" sz="2200" dirty="0">
                <a:solidFill>
                  <a:schemeClr val="tx1"/>
                </a:solidFill>
                <a:latin typeface="+mn-lt"/>
                <a:ea typeface="+mn-ea"/>
                <a:cs typeface="+mn-cs"/>
              </a:rPr>
              <a:t>- </a:t>
            </a:r>
            <a:r>
              <a:rPr lang="tr-TR" sz="2200" dirty="0" smtClean="0">
                <a:solidFill>
                  <a:schemeClr val="tx1"/>
                </a:solidFill>
                <a:latin typeface="+mn-lt"/>
                <a:ea typeface="+mn-ea"/>
                <a:cs typeface="+mn-cs"/>
              </a:rPr>
              <a:t> 8  </a:t>
            </a:r>
            <a:r>
              <a:rPr lang="tr-TR" sz="2200" b="1" dirty="0" smtClean="0">
                <a:solidFill>
                  <a:schemeClr val="tx1"/>
                </a:solidFill>
                <a:latin typeface="+mn-lt"/>
                <a:ea typeface="+mn-ea"/>
                <a:cs typeface="+mn-cs"/>
              </a:rPr>
              <a:t>1</a:t>
            </a:r>
            <a:endParaRPr lang="tr-TR" sz="2200" dirty="0">
              <a:solidFill>
                <a:schemeClr val="tx1"/>
              </a:solidFill>
              <a:latin typeface="+mn-lt"/>
              <a:ea typeface="+mn-ea"/>
              <a:cs typeface="+mn-cs"/>
            </a:endParaRPr>
          </a:p>
          <a:p>
            <a:pPr>
              <a:buNone/>
            </a:pPr>
            <a:r>
              <a:rPr lang="tr-TR" sz="2200" dirty="0">
                <a:solidFill>
                  <a:schemeClr val="tx1"/>
                </a:solidFill>
                <a:latin typeface="+mn-lt"/>
                <a:ea typeface="+mn-ea"/>
                <a:cs typeface="+mn-cs"/>
              </a:rPr>
              <a:t>- 40    </a:t>
            </a:r>
            <a:r>
              <a:rPr lang="tr-TR" sz="2200" b="1" dirty="0" smtClean="0">
                <a:solidFill>
                  <a:schemeClr val="tx1"/>
                </a:solidFill>
                <a:latin typeface="+mn-lt"/>
                <a:ea typeface="+mn-ea"/>
                <a:cs typeface="+mn-cs"/>
              </a:rPr>
              <a:t>7</a:t>
            </a:r>
            <a:endParaRPr lang="tr-TR" sz="2200" dirty="0">
              <a:solidFill>
                <a:schemeClr val="tx1"/>
              </a:solidFill>
              <a:latin typeface="+mn-lt"/>
              <a:ea typeface="+mn-ea"/>
              <a:cs typeface="+mn-cs"/>
            </a:endParaRPr>
          </a:p>
          <a:p>
            <a:pPr>
              <a:buNone/>
            </a:pPr>
            <a:r>
              <a:rPr lang="tr-TR" sz="2200" b="1" dirty="0">
                <a:solidFill>
                  <a:schemeClr val="tx1"/>
                </a:solidFill>
                <a:latin typeface="+mn-lt"/>
                <a:ea typeface="+mn-ea"/>
                <a:cs typeface="+mn-cs"/>
              </a:rPr>
              <a:t>    </a:t>
            </a:r>
            <a:r>
              <a:rPr lang="tr-TR" sz="2200" dirty="0">
                <a:solidFill>
                  <a:schemeClr val="tx1"/>
                </a:solidFill>
                <a:latin typeface="+mn-lt"/>
                <a:ea typeface="+mn-ea"/>
                <a:cs typeface="+mn-cs"/>
              </a:rPr>
              <a:t> </a:t>
            </a:r>
            <a:r>
              <a:rPr lang="tr-TR" sz="2200" b="1" dirty="0">
                <a:solidFill>
                  <a:schemeClr val="tx1"/>
                </a:solidFill>
                <a:latin typeface="+mn-lt"/>
                <a:ea typeface="+mn-ea"/>
                <a:cs typeface="+mn-cs"/>
              </a:rPr>
              <a:t>3</a:t>
            </a:r>
            <a:endParaRPr lang="tr-TR" sz="2200" dirty="0">
              <a:solidFill>
                <a:schemeClr val="tx1"/>
              </a:solidFill>
              <a:latin typeface="+mn-lt"/>
              <a:ea typeface="+mn-ea"/>
              <a:cs typeface="+mn-cs"/>
            </a:endParaRPr>
          </a:p>
          <a:p>
            <a:pPr>
              <a:buNone/>
            </a:pPr>
            <a:endParaRPr lang="tr-TR" sz="2200" dirty="0" smtClean="0">
              <a:solidFill>
                <a:schemeClr val="tx1"/>
              </a:solidFill>
              <a:latin typeface="+mn-lt"/>
              <a:ea typeface="+mn-ea"/>
              <a:cs typeface="+mn-cs"/>
            </a:endParaRPr>
          </a:p>
          <a:p>
            <a:pPr>
              <a:buNone/>
            </a:pPr>
            <a:r>
              <a:rPr lang="tr-TR" sz="2200" dirty="0" smtClean="0">
                <a:solidFill>
                  <a:schemeClr val="tx1"/>
                </a:solidFill>
                <a:latin typeface="+mn-lt"/>
                <a:ea typeface="+mn-ea"/>
                <a:cs typeface="+mn-cs"/>
              </a:rPr>
              <a:t>O halde 123</a:t>
            </a:r>
            <a:r>
              <a:rPr lang="tr-TR" sz="2200" baseline="-25000" dirty="0" smtClean="0">
                <a:solidFill>
                  <a:schemeClr val="tx1"/>
                </a:solidFill>
                <a:latin typeface="+mn-lt"/>
                <a:ea typeface="+mn-ea"/>
                <a:cs typeface="+mn-cs"/>
              </a:rPr>
              <a:t>10 </a:t>
            </a:r>
            <a:r>
              <a:rPr lang="tr-TR" sz="2200" dirty="0" smtClean="0">
                <a:solidFill>
                  <a:schemeClr val="tx1"/>
                </a:solidFill>
                <a:latin typeface="+mn-lt"/>
                <a:ea typeface="+mn-ea"/>
                <a:cs typeface="+mn-cs"/>
              </a:rPr>
              <a:t>= 173</a:t>
            </a:r>
            <a:r>
              <a:rPr lang="tr-TR" sz="2200" baseline="-25000" dirty="0" smtClean="0">
                <a:solidFill>
                  <a:schemeClr val="tx1"/>
                </a:solidFill>
                <a:latin typeface="+mn-lt"/>
                <a:ea typeface="+mn-ea"/>
                <a:cs typeface="+mn-cs"/>
              </a:rPr>
              <a:t>8</a:t>
            </a:r>
            <a:endParaRPr lang="tr-TR" sz="2200" dirty="0"/>
          </a:p>
        </p:txBody>
      </p:sp>
      <p:sp>
        <p:nvSpPr>
          <p:cNvPr id="4" name="3 Altbilgi Yer Tutucusu"/>
          <p:cNvSpPr>
            <a:spLocks noGrp="1"/>
          </p:cNvSpPr>
          <p:nvPr>
            <p:ph type="ftr" sz="quarter" idx="10"/>
          </p:nvPr>
        </p:nvSpPr>
        <p:spPr/>
        <p:txBody>
          <a:bodyPr/>
          <a:lstStyle/>
          <a:p>
            <a:r>
              <a:rPr lang="tr-TR" smtClean="0"/>
              <a:t>Mantık Devreleri </a:t>
            </a:r>
            <a:endParaRPr lang="en-US"/>
          </a:p>
        </p:txBody>
      </p:sp>
      <p:cxnSp>
        <p:nvCxnSpPr>
          <p:cNvPr id="5" name="4 Düz Bağlayıcı"/>
          <p:cNvCxnSpPr/>
          <p:nvPr/>
        </p:nvCxnSpPr>
        <p:spPr bwMode="auto">
          <a:xfrm rot="5400000">
            <a:off x="668211" y="3172265"/>
            <a:ext cx="63304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 name="5 Düz Bağlayıcı"/>
          <p:cNvCxnSpPr/>
          <p:nvPr/>
        </p:nvCxnSpPr>
        <p:spPr bwMode="auto">
          <a:xfrm>
            <a:off x="984734" y="3151163"/>
            <a:ext cx="47830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6 Düz Bağlayıcı"/>
          <p:cNvCxnSpPr/>
          <p:nvPr/>
        </p:nvCxnSpPr>
        <p:spPr bwMode="auto">
          <a:xfrm>
            <a:off x="450165" y="4304711"/>
            <a:ext cx="43609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7 Düz Bağlayıcı"/>
          <p:cNvCxnSpPr/>
          <p:nvPr/>
        </p:nvCxnSpPr>
        <p:spPr bwMode="auto">
          <a:xfrm>
            <a:off x="464232" y="3488787"/>
            <a:ext cx="43609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8 Düz Bağlayıcı"/>
          <p:cNvCxnSpPr/>
          <p:nvPr/>
        </p:nvCxnSpPr>
        <p:spPr bwMode="auto">
          <a:xfrm rot="5400000">
            <a:off x="1005835" y="3509890"/>
            <a:ext cx="63304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9 Düz Bağlayıcı"/>
          <p:cNvCxnSpPr/>
          <p:nvPr/>
        </p:nvCxnSpPr>
        <p:spPr bwMode="auto">
          <a:xfrm>
            <a:off x="1322358" y="3488788"/>
            <a:ext cx="30949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11 Düz Bağlayıcı"/>
          <p:cNvCxnSpPr/>
          <p:nvPr/>
        </p:nvCxnSpPr>
        <p:spPr bwMode="auto">
          <a:xfrm>
            <a:off x="914399" y="3882683"/>
            <a:ext cx="36576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Dönüşüm İşlemleri</a:t>
            </a:r>
            <a:endParaRPr lang="tr-TR" sz="2400" dirty="0"/>
          </a:p>
        </p:txBody>
      </p:sp>
      <p:sp>
        <p:nvSpPr>
          <p:cNvPr id="3" name="2 İçerik Yer Tutucusu"/>
          <p:cNvSpPr>
            <a:spLocks noGrp="1"/>
          </p:cNvSpPr>
          <p:nvPr>
            <p:ph idx="1"/>
          </p:nvPr>
        </p:nvSpPr>
        <p:spPr>
          <a:xfrm>
            <a:off x="346514" y="930393"/>
            <a:ext cx="8375650" cy="5343798"/>
          </a:xfrm>
        </p:spPr>
        <p:txBody>
          <a:bodyPr/>
          <a:lstStyle/>
          <a:p>
            <a:pPr>
              <a:buNone/>
            </a:pPr>
            <a:r>
              <a:rPr lang="tr-TR" sz="2200" b="1" dirty="0">
                <a:solidFill>
                  <a:schemeClr val="tx1"/>
                </a:solidFill>
                <a:latin typeface="+mn-lt"/>
                <a:ea typeface="+mn-ea"/>
                <a:cs typeface="+mn-cs"/>
              </a:rPr>
              <a:t>Örnek: </a:t>
            </a:r>
            <a:r>
              <a:rPr lang="tr-TR" sz="2200" dirty="0">
                <a:solidFill>
                  <a:schemeClr val="tx1"/>
                </a:solidFill>
                <a:latin typeface="+mn-lt"/>
                <a:ea typeface="+mn-ea"/>
                <a:cs typeface="+mn-cs"/>
              </a:rPr>
              <a:t>34.45</a:t>
            </a:r>
            <a:r>
              <a:rPr lang="tr-TR" sz="2200" b="1" dirty="0">
                <a:solidFill>
                  <a:schemeClr val="tx1"/>
                </a:solidFill>
                <a:latin typeface="+mn-lt"/>
                <a:ea typeface="+mn-ea"/>
                <a:cs typeface="+mn-cs"/>
              </a:rPr>
              <a:t> </a:t>
            </a:r>
            <a:r>
              <a:rPr lang="tr-TR" sz="2200" dirty="0">
                <a:solidFill>
                  <a:schemeClr val="tx1"/>
                </a:solidFill>
                <a:latin typeface="+mn-lt"/>
                <a:ea typeface="+mn-ea"/>
                <a:cs typeface="+mn-cs"/>
              </a:rPr>
              <a:t>sayısının sekizlik sistemdeki karşılığı</a:t>
            </a:r>
            <a:r>
              <a:rPr lang="tr-TR" sz="2200" dirty="0" smtClean="0">
                <a:solidFill>
                  <a:schemeClr val="tx1"/>
                </a:solidFill>
                <a:latin typeface="+mn-lt"/>
                <a:ea typeface="+mn-ea"/>
                <a:cs typeface="+mn-cs"/>
              </a:rPr>
              <a:t>;</a:t>
            </a:r>
          </a:p>
          <a:p>
            <a:pPr>
              <a:buNone/>
            </a:pPr>
            <a:endParaRPr lang="tr-TR" sz="2200" dirty="0"/>
          </a:p>
          <a:p>
            <a:pPr>
              <a:buNone/>
            </a:pPr>
            <a:endParaRPr lang="tr-TR" sz="2200" dirty="0"/>
          </a:p>
          <a:p>
            <a:pPr>
              <a:buNone/>
            </a:pPr>
            <a:r>
              <a:rPr lang="tr-TR" sz="2200" dirty="0" smtClean="0">
                <a:solidFill>
                  <a:schemeClr val="tx1"/>
                </a:solidFill>
                <a:latin typeface="+mn-lt"/>
                <a:ea typeface="+mn-ea"/>
                <a:cs typeface="+mn-cs"/>
              </a:rPr>
              <a:t>							34.45 </a:t>
            </a:r>
            <a:r>
              <a:rPr lang="tr-TR" sz="2200" dirty="0" smtClean="0">
                <a:solidFill>
                  <a:schemeClr val="tx1"/>
                </a:solidFill>
                <a:latin typeface="+mn-lt"/>
                <a:ea typeface="+mn-ea"/>
                <a:cs typeface="+mn-cs"/>
                <a:sym typeface="Symbol"/>
              </a:rPr>
              <a:t></a:t>
            </a:r>
            <a:r>
              <a:rPr lang="tr-TR" sz="2200" dirty="0" smtClean="0">
                <a:solidFill>
                  <a:schemeClr val="tx1"/>
                </a:solidFill>
                <a:latin typeface="+mn-lt"/>
                <a:ea typeface="+mn-ea"/>
                <a:cs typeface="+mn-cs"/>
              </a:rPr>
              <a:t> 42.346</a:t>
            </a:r>
            <a:r>
              <a:rPr lang="tr-TR" sz="2200" baseline="-25000" dirty="0" smtClean="0">
                <a:solidFill>
                  <a:schemeClr val="tx1"/>
                </a:solidFill>
                <a:latin typeface="+mn-lt"/>
                <a:ea typeface="+mn-ea"/>
                <a:cs typeface="+mn-cs"/>
              </a:rPr>
              <a:t>8</a:t>
            </a:r>
            <a:endParaRPr lang="tr-TR" sz="2200" dirty="0" smtClean="0">
              <a:solidFill>
                <a:schemeClr val="tx1"/>
              </a:solidFill>
              <a:latin typeface="+mn-lt"/>
              <a:ea typeface="+mn-ea"/>
              <a:cs typeface="+mn-cs"/>
            </a:endParaRPr>
          </a:p>
          <a:p>
            <a:pPr>
              <a:buNone/>
            </a:pPr>
            <a:endParaRPr lang="tr-TR" sz="2200" dirty="0">
              <a:solidFill>
                <a:schemeClr val="tx1"/>
              </a:solidFill>
              <a:latin typeface="+mn-lt"/>
              <a:ea typeface="+mn-ea"/>
              <a:cs typeface="+mn-cs"/>
            </a:endParaRPr>
          </a:p>
          <a:p>
            <a:pPr>
              <a:buNone/>
            </a:pPr>
            <a:endParaRPr lang="tr-TR" sz="1000" dirty="0" smtClean="0">
              <a:solidFill>
                <a:schemeClr val="tx1"/>
              </a:solidFill>
              <a:latin typeface="+mn-lt"/>
              <a:ea typeface="+mn-ea"/>
              <a:cs typeface="+mn-cs"/>
            </a:endParaRPr>
          </a:p>
          <a:p>
            <a:pPr marL="0" indent="0" algn="just">
              <a:buFont typeface="Wingdings" pitchFamily="2" charset="2"/>
              <a:buChar char="Ø"/>
            </a:pPr>
            <a:r>
              <a:rPr lang="tr-TR" sz="2200" dirty="0" smtClean="0">
                <a:solidFill>
                  <a:schemeClr val="tx1"/>
                </a:solidFill>
                <a:latin typeface="+mn-lt"/>
                <a:ea typeface="+mn-ea"/>
                <a:cs typeface="+mn-cs"/>
              </a:rPr>
              <a:t>Sekizlik </a:t>
            </a:r>
            <a:r>
              <a:rPr lang="tr-TR" sz="2200" dirty="0">
                <a:solidFill>
                  <a:schemeClr val="tx1"/>
                </a:solidFill>
                <a:latin typeface="+mn-lt"/>
                <a:ea typeface="+mn-ea"/>
                <a:cs typeface="+mn-cs"/>
              </a:rPr>
              <a:t>sistemden ikilik sisteme dönüşüm için, her basamak üç bitle temsil edilecek şekilde düzenleme yapılır. </a:t>
            </a:r>
          </a:p>
          <a:p>
            <a:pPr>
              <a:buNone/>
            </a:pPr>
            <a:endParaRPr lang="tr-TR" sz="1000" dirty="0">
              <a:solidFill>
                <a:schemeClr val="tx1"/>
              </a:solidFill>
              <a:latin typeface="+mn-lt"/>
              <a:ea typeface="+mn-ea"/>
              <a:cs typeface="+mn-cs"/>
            </a:endParaRPr>
          </a:p>
          <a:p>
            <a:pPr>
              <a:buNone/>
            </a:pPr>
            <a:r>
              <a:rPr lang="tr-TR" sz="2000" b="1" dirty="0">
                <a:solidFill>
                  <a:schemeClr val="tx1"/>
                </a:solidFill>
                <a:latin typeface="+mn-lt"/>
                <a:ea typeface="+mn-ea"/>
                <a:cs typeface="+mn-cs"/>
              </a:rPr>
              <a:t>Örnek: </a:t>
            </a:r>
            <a:r>
              <a:rPr lang="tr-TR" sz="2000" dirty="0">
                <a:solidFill>
                  <a:schemeClr val="tx1"/>
                </a:solidFill>
                <a:latin typeface="+mn-lt"/>
                <a:ea typeface="+mn-ea"/>
                <a:cs typeface="+mn-cs"/>
              </a:rPr>
              <a:t>456</a:t>
            </a:r>
            <a:r>
              <a:rPr lang="tr-TR" sz="2000" baseline="-25000" dirty="0">
                <a:solidFill>
                  <a:schemeClr val="tx1"/>
                </a:solidFill>
                <a:latin typeface="+mn-lt"/>
                <a:ea typeface="+mn-ea"/>
                <a:cs typeface="+mn-cs"/>
              </a:rPr>
              <a:t>8</a:t>
            </a:r>
            <a:r>
              <a:rPr lang="tr-TR" sz="2000" dirty="0">
                <a:solidFill>
                  <a:schemeClr val="tx1"/>
                </a:solidFill>
                <a:latin typeface="+mn-lt"/>
                <a:ea typeface="+mn-ea"/>
                <a:cs typeface="+mn-cs"/>
              </a:rPr>
              <a:t> sayısının ikilik sistemdeki karşılığı;</a:t>
            </a:r>
          </a:p>
          <a:p>
            <a:pPr>
              <a:buNone/>
            </a:pPr>
            <a:r>
              <a:rPr lang="tr-TR" sz="2000" dirty="0">
                <a:solidFill>
                  <a:schemeClr val="tx1"/>
                </a:solidFill>
                <a:latin typeface="+mn-lt"/>
                <a:ea typeface="+mn-ea"/>
                <a:cs typeface="+mn-cs"/>
              </a:rPr>
              <a:t>   </a:t>
            </a:r>
            <a:r>
              <a:rPr lang="tr-TR" sz="2000" dirty="0" smtClean="0">
                <a:solidFill>
                  <a:schemeClr val="tx1"/>
                </a:solidFill>
                <a:latin typeface="+mn-lt"/>
                <a:ea typeface="+mn-ea"/>
                <a:cs typeface="+mn-cs"/>
              </a:rPr>
              <a:t>456</a:t>
            </a:r>
            <a:r>
              <a:rPr lang="tr-TR" sz="2000" baseline="-25000" dirty="0" smtClean="0">
                <a:solidFill>
                  <a:schemeClr val="tx1"/>
                </a:solidFill>
                <a:latin typeface="+mn-lt"/>
                <a:ea typeface="+mn-ea"/>
                <a:cs typeface="+mn-cs"/>
              </a:rPr>
              <a:t>8</a:t>
            </a:r>
            <a:r>
              <a:rPr lang="tr-TR" sz="2000" dirty="0" smtClean="0">
                <a:solidFill>
                  <a:schemeClr val="tx1"/>
                </a:solidFill>
                <a:latin typeface="+mn-lt"/>
                <a:ea typeface="+mn-ea"/>
                <a:cs typeface="+mn-cs"/>
              </a:rPr>
              <a:t> = 100101110</a:t>
            </a:r>
            <a:r>
              <a:rPr lang="tr-TR" sz="2000" baseline="-25000" dirty="0" smtClean="0">
                <a:solidFill>
                  <a:schemeClr val="tx1"/>
                </a:solidFill>
                <a:latin typeface="+mn-lt"/>
                <a:ea typeface="+mn-ea"/>
                <a:cs typeface="+mn-cs"/>
              </a:rPr>
              <a:t>2</a:t>
            </a:r>
            <a:endParaRPr lang="tr-TR" sz="2000" dirty="0">
              <a:solidFill>
                <a:schemeClr val="tx1"/>
              </a:solidFill>
              <a:latin typeface="+mn-lt"/>
              <a:ea typeface="+mn-ea"/>
              <a:cs typeface="+mn-cs"/>
            </a:endParaRPr>
          </a:p>
          <a:p>
            <a:pPr>
              <a:buNone/>
            </a:pPr>
            <a:endParaRPr lang="tr-TR" sz="1000" dirty="0">
              <a:solidFill>
                <a:schemeClr val="tx1"/>
              </a:solidFill>
              <a:latin typeface="+mn-lt"/>
              <a:ea typeface="+mn-ea"/>
              <a:cs typeface="+mn-cs"/>
            </a:endParaRPr>
          </a:p>
          <a:p>
            <a:pPr>
              <a:buNone/>
            </a:pPr>
            <a:r>
              <a:rPr lang="tr-TR" sz="2000" b="1" dirty="0" smtClean="0">
                <a:solidFill>
                  <a:schemeClr val="tx1"/>
                </a:solidFill>
                <a:latin typeface="+mn-lt"/>
                <a:ea typeface="+mn-ea"/>
                <a:cs typeface="+mn-cs"/>
              </a:rPr>
              <a:t>Örnek</a:t>
            </a:r>
            <a:r>
              <a:rPr lang="tr-TR" sz="2000" b="1" dirty="0">
                <a:solidFill>
                  <a:schemeClr val="tx1"/>
                </a:solidFill>
                <a:latin typeface="+mn-lt"/>
                <a:ea typeface="+mn-ea"/>
                <a:cs typeface="+mn-cs"/>
              </a:rPr>
              <a:t>: </a:t>
            </a:r>
            <a:r>
              <a:rPr lang="tr-TR" sz="2000" dirty="0">
                <a:solidFill>
                  <a:schemeClr val="tx1"/>
                </a:solidFill>
                <a:latin typeface="+mn-lt"/>
                <a:ea typeface="+mn-ea"/>
                <a:cs typeface="+mn-cs"/>
              </a:rPr>
              <a:t>56.34</a:t>
            </a:r>
            <a:r>
              <a:rPr lang="tr-TR" sz="2000" baseline="-25000" dirty="0">
                <a:solidFill>
                  <a:schemeClr val="tx1"/>
                </a:solidFill>
                <a:latin typeface="+mn-lt"/>
                <a:ea typeface="+mn-ea"/>
                <a:cs typeface="+mn-cs"/>
              </a:rPr>
              <a:t>8</a:t>
            </a:r>
            <a:r>
              <a:rPr lang="tr-TR" sz="2000" dirty="0">
                <a:solidFill>
                  <a:schemeClr val="tx1"/>
                </a:solidFill>
                <a:latin typeface="+mn-lt"/>
                <a:ea typeface="+mn-ea"/>
                <a:cs typeface="+mn-cs"/>
              </a:rPr>
              <a:t> sayısının ikilik sistemdeki karşılığı;</a:t>
            </a:r>
          </a:p>
          <a:p>
            <a:pPr>
              <a:buNone/>
            </a:pPr>
            <a:endParaRPr lang="tr-TR" sz="1000" dirty="0">
              <a:solidFill>
                <a:schemeClr val="tx1"/>
              </a:solidFill>
              <a:latin typeface="+mn-lt"/>
              <a:ea typeface="+mn-ea"/>
              <a:cs typeface="+mn-cs"/>
            </a:endParaRPr>
          </a:p>
          <a:p>
            <a:pPr>
              <a:buNone/>
            </a:pPr>
            <a:r>
              <a:rPr lang="tr-TR" sz="2000" dirty="0">
                <a:solidFill>
                  <a:schemeClr val="tx1"/>
                </a:solidFill>
                <a:latin typeface="+mn-lt"/>
                <a:ea typeface="+mn-ea"/>
                <a:cs typeface="+mn-cs"/>
              </a:rPr>
              <a:t>8’lik sistemdeki her bir rakam, 3 bit ile temsil edilir.</a:t>
            </a:r>
          </a:p>
          <a:p>
            <a:pPr>
              <a:buNone/>
            </a:pPr>
            <a:r>
              <a:rPr lang="tr-TR" sz="2000" dirty="0">
                <a:solidFill>
                  <a:schemeClr val="tx1"/>
                </a:solidFill>
                <a:latin typeface="+mn-lt"/>
                <a:ea typeface="+mn-ea"/>
                <a:cs typeface="+mn-cs"/>
              </a:rPr>
              <a:t>56.34</a:t>
            </a:r>
            <a:r>
              <a:rPr lang="tr-TR" sz="2000" baseline="-25000" dirty="0">
                <a:solidFill>
                  <a:schemeClr val="tx1"/>
                </a:solidFill>
                <a:latin typeface="+mn-lt"/>
                <a:ea typeface="+mn-ea"/>
                <a:cs typeface="+mn-cs"/>
              </a:rPr>
              <a:t>8</a:t>
            </a:r>
            <a:r>
              <a:rPr lang="tr-TR" sz="2000" dirty="0">
                <a:solidFill>
                  <a:schemeClr val="tx1"/>
                </a:solidFill>
                <a:latin typeface="+mn-lt"/>
                <a:ea typeface="+mn-ea"/>
                <a:cs typeface="+mn-cs"/>
              </a:rPr>
              <a:t> = </a:t>
            </a:r>
            <a:r>
              <a:rPr lang="tr-TR" sz="2000" b="1" dirty="0">
                <a:solidFill>
                  <a:schemeClr val="tx1"/>
                </a:solidFill>
                <a:latin typeface="+mn-lt"/>
                <a:ea typeface="+mn-ea"/>
                <a:cs typeface="+mn-cs"/>
              </a:rPr>
              <a:t>101</a:t>
            </a:r>
            <a:r>
              <a:rPr lang="tr-TR" sz="2000" dirty="0">
                <a:solidFill>
                  <a:schemeClr val="tx1"/>
                </a:solidFill>
                <a:latin typeface="+mn-lt"/>
                <a:ea typeface="+mn-ea"/>
                <a:cs typeface="+mn-cs"/>
              </a:rPr>
              <a:t>110.</a:t>
            </a:r>
            <a:r>
              <a:rPr lang="tr-TR" sz="2000" b="1" dirty="0">
                <a:solidFill>
                  <a:schemeClr val="tx1"/>
                </a:solidFill>
                <a:latin typeface="+mn-lt"/>
                <a:ea typeface="+mn-ea"/>
                <a:cs typeface="+mn-cs"/>
              </a:rPr>
              <a:t>011</a:t>
            </a:r>
            <a:r>
              <a:rPr lang="tr-TR" sz="2000" dirty="0">
                <a:solidFill>
                  <a:schemeClr val="tx1"/>
                </a:solidFill>
                <a:latin typeface="+mn-lt"/>
                <a:ea typeface="+mn-ea"/>
                <a:cs typeface="+mn-cs"/>
              </a:rPr>
              <a:t>100</a:t>
            </a:r>
            <a:r>
              <a:rPr lang="tr-TR" sz="2000" baseline="-25000" dirty="0">
                <a:solidFill>
                  <a:schemeClr val="tx1"/>
                </a:solidFill>
                <a:latin typeface="+mn-lt"/>
                <a:ea typeface="+mn-ea"/>
                <a:cs typeface="+mn-cs"/>
              </a:rPr>
              <a:t>2</a:t>
            </a:r>
            <a:endParaRPr lang="tr-TR" sz="2000" dirty="0">
              <a:solidFill>
                <a:schemeClr val="tx1"/>
              </a:solidFill>
              <a:latin typeface="+mn-lt"/>
              <a:ea typeface="+mn-ea"/>
              <a:cs typeface="+mn-cs"/>
            </a:endParaRPr>
          </a:p>
          <a:p>
            <a:pPr>
              <a:buNone/>
            </a:pPr>
            <a:endParaRPr lang="tr-TR" dirty="0" smtClean="0"/>
          </a:p>
        </p:txBody>
      </p:sp>
      <p:sp>
        <p:nvSpPr>
          <p:cNvPr id="4" name="3 Altbilgi Yer Tutucusu"/>
          <p:cNvSpPr>
            <a:spLocks noGrp="1"/>
          </p:cNvSpPr>
          <p:nvPr>
            <p:ph type="ftr" sz="quarter" idx="10"/>
          </p:nvPr>
        </p:nvSpPr>
        <p:spPr/>
        <p:txBody>
          <a:bodyPr/>
          <a:lstStyle/>
          <a:p>
            <a:r>
              <a:rPr lang="tr-TR" dirty="0" smtClean="0"/>
              <a:t>Mantık Devreleri </a:t>
            </a:r>
            <a:endParaRPr lang="en-US" dirty="0"/>
          </a:p>
        </p:txBody>
      </p:sp>
      <p:graphicFrame>
        <p:nvGraphicFramePr>
          <p:cNvPr id="5" name="4 Tablo"/>
          <p:cNvGraphicFramePr>
            <a:graphicFrameLocks noGrp="1"/>
          </p:cNvGraphicFramePr>
          <p:nvPr/>
        </p:nvGraphicFramePr>
        <p:xfrm>
          <a:off x="499916" y="1580856"/>
          <a:ext cx="2594976" cy="1219200"/>
        </p:xfrm>
        <a:graphic>
          <a:graphicData uri="http://schemas.openxmlformats.org/drawingml/2006/table">
            <a:tbl>
              <a:tblPr/>
              <a:tblGrid>
                <a:gridCol w="802031"/>
                <a:gridCol w="920204"/>
                <a:gridCol w="872741"/>
              </a:tblGrid>
              <a:tr h="0">
                <a:tc gridSpan="3">
                  <a:txBody>
                    <a:bodyPr/>
                    <a:lstStyle/>
                    <a:p>
                      <a:pPr algn="ctr">
                        <a:spcAft>
                          <a:spcPts val="0"/>
                        </a:spcAft>
                      </a:pPr>
                      <a:r>
                        <a:rPr lang="tr-TR" sz="2000" b="1" dirty="0">
                          <a:latin typeface="Times New Roman"/>
                          <a:ea typeface="Times New Roman"/>
                        </a:rPr>
                        <a:t>Tamsayı Kısmı</a:t>
                      </a:r>
                      <a:endParaRPr lang="tr-TR"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r>
              <a:tr h="0">
                <a:tc>
                  <a:txBody>
                    <a:bodyPr/>
                    <a:lstStyle/>
                    <a:p>
                      <a:pPr algn="l">
                        <a:spcAft>
                          <a:spcPts val="0"/>
                        </a:spcAft>
                      </a:pP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tr-TR" sz="2000" b="1" dirty="0">
                          <a:latin typeface="Times New Roman"/>
                          <a:ea typeface="Times New Roman"/>
                        </a:rPr>
                        <a:t>Bölüm</a:t>
                      </a:r>
                      <a:endParaRPr lang="tr-TR"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tr-TR" sz="2000" b="1" dirty="0">
                          <a:latin typeface="Times New Roman"/>
                          <a:ea typeface="Times New Roman"/>
                        </a:rPr>
                        <a:t>Kalan</a:t>
                      </a:r>
                      <a:endParaRPr lang="tr-TR"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tr-TR" sz="2000" dirty="0">
                          <a:latin typeface="Times New Roman"/>
                          <a:ea typeface="Times New Roman"/>
                        </a:rPr>
                        <a:t>34/8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2000">
                          <a:latin typeface="Times New Roman"/>
                          <a:ea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2000" b="1">
                          <a:latin typeface="Times New Roman"/>
                          <a:ea typeface="Times New Roman"/>
                        </a:rPr>
                        <a:t>2</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tr-TR" sz="2000">
                          <a:latin typeface="Times New Roman"/>
                          <a:ea typeface="Times New Roman"/>
                        </a:rPr>
                        <a:t>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20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2000" b="1" dirty="0">
                          <a:latin typeface="Times New Roman"/>
                          <a:ea typeface="Times New Roman"/>
                        </a:rPr>
                        <a:t>4</a:t>
                      </a:r>
                      <a:endParaRPr lang="tr-TR"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5 Tablo"/>
          <p:cNvGraphicFramePr>
            <a:graphicFrameLocks noGrp="1"/>
          </p:cNvGraphicFramePr>
          <p:nvPr/>
        </p:nvGraphicFramePr>
        <p:xfrm>
          <a:off x="3653742" y="1602544"/>
          <a:ext cx="2043674" cy="1219200"/>
        </p:xfrm>
        <a:graphic>
          <a:graphicData uri="http://schemas.openxmlformats.org/drawingml/2006/table">
            <a:tbl>
              <a:tblPr/>
              <a:tblGrid>
                <a:gridCol w="1075832"/>
                <a:gridCol w="967842"/>
              </a:tblGrid>
              <a:tr h="0">
                <a:tc gridSpan="2">
                  <a:txBody>
                    <a:bodyPr/>
                    <a:lstStyle/>
                    <a:p>
                      <a:pPr algn="ctr">
                        <a:spcAft>
                          <a:spcPts val="0"/>
                        </a:spcAft>
                      </a:pPr>
                      <a:r>
                        <a:rPr lang="tr-TR" sz="2000" b="1" dirty="0">
                          <a:latin typeface="Times New Roman"/>
                          <a:ea typeface="Times New Roman"/>
                        </a:rPr>
                        <a:t>Ondalıklı Kısım</a:t>
                      </a:r>
                      <a:endParaRPr lang="tr-TR"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r>
              <a:tr h="0">
                <a:tc>
                  <a:txBody>
                    <a:bodyPr/>
                    <a:lstStyle/>
                    <a:p>
                      <a:pPr algn="ctr">
                        <a:spcAft>
                          <a:spcPts val="0"/>
                        </a:spcAft>
                      </a:pPr>
                      <a:r>
                        <a:rPr lang="tr-TR" sz="2000">
                          <a:latin typeface="Times New Roman"/>
                          <a:ea typeface="Times New Roman"/>
                        </a:rPr>
                        <a:t>0.45×8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2000" b="1">
                          <a:latin typeface="Times New Roman"/>
                          <a:ea typeface="Times New Roman"/>
                        </a:rPr>
                        <a:t>3</a:t>
                      </a:r>
                      <a:r>
                        <a:rPr lang="tr-TR" sz="2000">
                          <a:latin typeface="Times New Roman"/>
                          <a:ea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tr-TR" sz="2000">
                          <a:latin typeface="Times New Roman"/>
                          <a:ea typeface="Times New Roman"/>
                        </a:rPr>
                        <a:t>0.6×8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2000" b="1">
                          <a:latin typeface="Times New Roman"/>
                          <a:ea typeface="Times New Roman"/>
                        </a:rPr>
                        <a:t>4</a:t>
                      </a:r>
                      <a:r>
                        <a:rPr lang="tr-TR" sz="2000">
                          <a:latin typeface="Times New Roman"/>
                          <a:ea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tr-TR" sz="2000">
                          <a:latin typeface="Times New Roman"/>
                          <a:ea typeface="Times New Roman"/>
                        </a:rPr>
                        <a:t>0.8×8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2000" b="1" dirty="0">
                          <a:latin typeface="Times New Roman"/>
                          <a:ea typeface="Times New Roman"/>
                        </a:rPr>
                        <a:t>6</a:t>
                      </a:r>
                      <a:r>
                        <a:rPr lang="tr-TR" sz="2000" dirty="0">
                          <a:latin typeface="Times New Roman"/>
                          <a:ea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8" name="7 Düz Bağlayıcı"/>
          <p:cNvCxnSpPr/>
          <p:nvPr/>
        </p:nvCxnSpPr>
        <p:spPr bwMode="auto">
          <a:xfrm>
            <a:off x="1378632" y="4726745"/>
            <a:ext cx="32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9 Düz Bağlayıcı"/>
          <p:cNvCxnSpPr/>
          <p:nvPr/>
        </p:nvCxnSpPr>
        <p:spPr bwMode="auto">
          <a:xfrm>
            <a:off x="1772528" y="4726745"/>
            <a:ext cx="32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10 Düz Bağlayıcı"/>
          <p:cNvCxnSpPr/>
          <p:nvPr/>
        </p:nvCxnSpPr>
        <p:spPr bwMode="auto">
          <a:xfrm>
            <a:off x="2152355" y="4726744"/>
            <a:ext cx="32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Dönüşüm İşlemleri</a:t>
            </a:r>
            <a:endParaRPr lang="tr-TR" sz="2400" dirty="0"/>
          </a:p>
        </p:txBody>
      </p:sp>
      <p:sp>
        <p:nvSpPr>
          <p:cNvPr id="3" name="2 İçerik Yer Tutucusu"/>
          <p:cNvSpPr>
            <a:spLocks noGrp="1"/>
          </p:cNvSpPr>
          <p:nvPr>
            <p:ph idx="1"/>
          </p:nvPr>
        </p:nvSpPr>
        <p:spPr>
          <a:xfrm>
            <a:off x="360582" y="902257"/>
            <a:ext cx="8375650" cy="5078412"/>
          </a:xfrm>
        </p:spPr>
        <p:txBody>
          <a:bodyPr/>
          <a:lstStyle/>
          <a:p>
            <a:pPr marL="0" indent="0" algn="just">
              <a:buFont typeface="Wingdings" pitchFamily="2" charset="2"/>
              <a:buChar char="Ø"/>
            </a:pPr>
            <a:r>
              <a:rPr lang="tr-TR" sz="2200" dirty="0" smtClean="0">
                <a:solidFill>
                  <a:schemeClr val="tx1"/>
                </a:solidFill>
                <a:latin typeface="+mn-lt"/>
                <a:ea typeface="+mn-ea"/>
                <a:cs typeface="+mn-cs"/>
              </a:rPr>
              <a:t> İkilik </a:t>
            </a:r>
            <a:r>
              <a:rPr lang="tr-TR" sz="2200" dirty="0">
                <a:solidFill>
                  <a:schemeClr val="tx1"/>
                </a:solidFill>
                <a:latin typeface="+mn-lt"/>
                <a:ea typeface="+mn-ea"/>
                <a:cs typeface="+mn-cs"/>
              </a:rPr>
              <a:t>sistemden sekizlik sisteme dönüşüm için, sekizlikten ikiliğe dönüşüm işleminin tersi yapılır. Yani ikilik sistemdeki sayının bitleri, sağdan sola doğru üçerli olarak gruplanır. Sayı, kesirli kısım içeriyorsa, bu kısım soldan sağa doğru üçerli gruplara ayrılır ve sekizli sistemdeki karşılığı yazılır (son grupta eksik bit olabilir, eksik kısım 0 ile doldurulur). </a:t>
            </a:r>
            <a:endParaRPr lang="tr-TR" sz="2200" dirty="0"/>
          </a:p>
          <a:p>
            <a:pPr marL="0" indent="0" algn="just">
              <a:buNone/>
            </a:pPr>
            <a:endParaRPr lang="tr-TR" sz="1000" dirty="0"/>
          </a:p>
          <a:p>
            <a:pPr>
              <a:buNone/>
            </a:pPr>
            <a:r>
              <a:rPr lang="tr-TR" sz="2200" b="1" dirty="0">
                <a:solidFill>
                  <a:schemeClr val="tx1"/>
                </a:solidFill>
                <a:latin typeface="+mn-lt"/>
                <a:ea typeface="+mn-ea"/>
                <a:cs typeface="+mn-cs"/>
              </a:rPr>
              <a:t>Örnek: </a:t>
            </a:r>
            <a:r>
              <a:rPr lang="tr-TR" sz="2200" dirty="0">
                <a:solidFill>
                  <a:schemeClr val="tx1"/>
                </a:solidFill>
                <a:latin typeface="+mn-lt"/>
                <a:ea typeface="+mn-ea"/>
                <a:cs typeface="+mn-cs"/>
              </a:rPr>
              <a:t>101110001</a:t>
            </a:r>
            <a:r>
              <a:rPr lang="tr-TR" sz="2200" baseline="-25000" dirty="0">
                <a:solidFill>
                  <a:schemeClr val="tx1"/>
                </a:solidFill>
                <a:latin typeface="+mn-lt"/>
                <a:ea typeface="+mn-ea"/>
                <a:cs typeface="+mn-cs"/>
              </a:rPr>
              <a:t>2</a:t>
            </a:r>
            <a:r>
              <a:rPr lang="tr-TR" sz="2200" dirty="0">
                <a:solidFill>
                  <a:schemeClr val="tx1"/>
                </a:solidFill>
                <a:latin typeface="+mn-lt"/>
                <a:ea typeface="+mn-ea"/>
                <a:cs typeface="+mn-cs"/>
              </a:rPr>
              <a:t> ikili sayısının sekizlik sistemdeki karşılığı,</a:t>
            </a:r>
          </a:p>
          <a:p>
            <a:pPr>
              <a:buNone/>
            </a:pPr>
            <a:r>
              <a:rPr lang="tr-TR" sz="2200" dirty="0" smtClean="0">
                <a:solidFill>
                  <a:schemeClr val="tx1"/>
                </a:solidFill>
                <a:latin typeface="+mn-lt"/>
                <a:ea typeface="+mn-ea"/>
                <a:cs typeface="+mn-cs"/>
              </a:rPr>
              <a:t>101110001</a:t>
            </a:r>
            <a:r>
              <a:rPr lang="tr-TR" sz="2200" baseline="-25000" dirty="0" smtClean="0">
                <a:solidFill>
                  <a:schemeClr val="tx1"/>
                </a:solidFill>
                <a:latin typeface="+mn-lt"/>
                <a:ea typeface="+mn-ea"/>
                <a:cs typeface="+mn-cs"/>
              </a:rPr>
              <a:t>2</a:t>
            </a:r>
            <a:r>
              <a:rPr lang="tr-TR" sz="2200" dirty="0" smtClean="0">
                <a:solidFill>
                  <a:schemeClr val="tx1"/>
                </a:solidFill>
                <a:latin typeface="+mn-lt"/>
                <a:ea typeface="+mn-ea"/>
                <a:cs typeface="+mn-cs"/>
              </a:rPr>
              <a:t> </a:t>
            </a:r>
            <a:r>
              <a:rPr lang="tr-TR" sz="2200" dirty="0">
                <a:solidFill>
                  <a:schemeClr val="tx1"/>
                </a:solidFill>
                <a:latin typeface="+mn-lt"/>
                <a:ea typeface="+mn-ea"/>
                <a:cs typeface="+mn-cs"/>
              </a:rPr>
              <a:t>= 561</a:t>
            </a:r>
            <a:r>
              <a:rPr lang="tr-TR" sz="2200" baseline="-25000" dirty="0">
                <a:solidFill>
                  <a:schemeClr val="tx1"/>
                </a:solidFill>
                <a:latin typeface="+mn-lt"/>
                <a:ea typeface="+mn-ea"/>
                <a:cs typeface="+mn-cs"/>
              </a:rPr>
              <a:t>8</a:t>
            </a:r>
            <a:endParaRPr lang="tr-TR" sz="2200" dirty="0">
              <a:solidFill>
                <a:schemeClr val="tx1"/>
              </a:solidFill>
              <a:latin typeface="+mn-lt"/>
              <a:ea typeface="+mn-ea"/>
              <a:cs typeface="+mn-cs"/>
            </a:endParaRPr>
          </a:p>
          <a:p>
            <a:pPr>
              <a:buNone/>
            </a:pPr>
            <a:endParaRPr lang="tr-TR" sz="1000" dirty="0">
              <a:solidFill>
                <a:schemeClr val="tx1"/>
              </a:solidFill>
              <a:latin typeface="+mn-lt"/>
              <a:ea typeface="+mn-ea"/>
              <a:cs typeface="+mn-cs"/>
            </a:endParaRPr>
          </a:p>
          <a:p>
            <a:pPr>
              <a:buNone/>
            </a:pPr>
            <a:r>
              <a:rPr lang="tr-TR" sz="2200" b="1" dirty="0">
                <a:solidFill>
                  <a:schemeClr val="tx1"/>
                </a:solidFill>
                <a:latin typeface="+mn-lt"/>
                <a:ea typeface="+mn-ea"/>
                <a:cs typeface="+mn-cs"/>
              </a:rPr>
              <a:t>Örnek: </a:t>
            </a:r>
            <a:r>
              <a:rPr lang="tr-TR" sz="2200" dirty="0">
                <a:solidFill>
                  <a:schemeClr val="tx1"/>
                </a:solidFill>
                <a:latin typeface="+mn-lt"/>
                <a:ea typeface="+mn-ea"/>
                <a:cs typeface="+mn-cs"/>
              </a:rPr>
              <a:t>10011.11010</a:t>
            </a:r>
            <a:r>
              <a:rPr lang="tr-TR" sz="2200" baseline="-25000" dirty="0">
                <a:solidFill>
                  <a:schemeClr val="tx1"/>
                </a:solidFill>
                <a:latin typeface="+mn-lt"/>
                <a:ea typeface="+mn-ea"/>
                <a:cs typeface="+mn-cs"/>
              </a:rPr>
              <a:t>2</a:t>
            </a:r>
            <a:r>
              <a:rPr lang="tr-TR" sz="2200" dirty="0">
                <a:solidFill>
                  <a:schemeClr val="tx1"/>
                </a:solidFill>
                <a:latin typeface="+mn-lt"/>
                <a:ea typeface="+mn-ea"/>
                <a:cs typeface="+mn-cs"/>
              </a:rPr>
              <a:t> ikili sayısının sekizlik sistemdeki karşılığı,</a:t>
            </a:r>
          </a:p>
          <a:p>
            <a:pPr>
              <a:buNone/>
            </a:pPr>
            <a:r>
              <a:rPr lang="tr-TR" sz="2200" b="1" dirty="0">
                <a:solidFill>
                  <a:srgbClr val="FF0000"/>
                </a:solidFill>
                <a:latin typeface="+mn-lt"/>
                <a:ea typeface="+mn-ea"/>
                <a:cs typeface="+mn-cs"/>
              </a:rPr>
              <a:t>0</a:t>
            </a:r>
            <a:r>
              <a:rPr lang="tr-TR" sz="2200" dirty="0">
                <a:solidFill>
                  <a:schemeClr val="tx1"/>
                </a:solidFill>
                <a:latin typeface="+mn-lt"/>
                <a:ea typeface="+mn-ea"/>
                <a:cs typeface="+mn-cs"/>
              </a:rPr>
              <a:t>10  011  .  110  </a:t>
            </a:r>
            <a:r>
              <a:rPr lang="tr-TR" sz="2200" dirty="0" smtClean="0">
                <a:solidFill>
                  <a:schemeClr val="tx1"/>
                </a:solidFill>
                <a:latin typeface="+mn-lt"/>
                <a:ea typeface="+mn-ea"/>
                <a:cs typeface="+mn-cs"/>
              </a:rPr>
              <a:t>10</a:t>
            </a:r>
            <a:r>
              <a:rPr lang="tr-TR" sz="2200" b="1" dirty="0" smtClean="0">
                <a:solidFill>
                  <a:srgbClr val="FF0000"/>
                </a:solidFill>
                <a:latin typeface="+mn-lt"/>
                <a:ea typeface="+mn-ea"/>
                <a:cs typeface="+mn-cs"/>
              </a:rPr>
              <a:t>0   </a:t>
            </a:r>
            <a:r>
              <a:rPr lang="tr-TR" sz="2200" b="1" dirty="0" smtClean="0">
                <a:latin typeface="+mn-lt"/>
                <a:ea typeface="+mn-ea"/>
                <a:cs typeface="+mn-cs"/>
              </a:rPr>
              <a:t>(Üçerli gruplama işlemi)</a:t>
            </a:r>
            <a:endParaRPr lang="tr-TR" sz="2200" dirty="0">
              <a:latin typeface="+mn-lt"/>
              <a:ea typeface="+mn-ea"/>
              <a:cs typeface="+mn-cs"/>
            </a:endParaRPr>
          </a:p>
          <a:p>
            <a:pPr>
              <a:buNone/>
            </a:pPr>
            <a:endParaRPr lang="tr-TR" sz="1000" dirty="0">
              <a:solidFill>
                <a:schemeClr val="tx1"/>
              </a:solidFill>
              <a:latin typeface="+mn-lt"/>
              <a:ea typeface="+mn-ea"/>
              <a:cs typeface="+mn-cs"/>
            </a:endParaRPr>
          </a:p>
          <a:p>
            <a:pPr>
              <a:buNone/>
            </a:pPr>
            <a:r>
              <a:rPr lang="tr-TR" sz="2200" dirty="0">
                <a:solidFill>
                  <a:schemeClr val="tx1"/>
                </a:solidFill>
                <a:latin typeface="+mn-lt"/>
                <a:ea typeface="+mn-ea"/>
                <a:cs typeface="+mn-cs"/>
              </a:rPr>
              <a:t>O halde</a:t>
            </a:r>
            <a:r>
              <a:rPr lang="tr-TR" sz="2200" b="1" dirty="0">
                <a:solidFill>
                  <a:schemeClr val="tx1"/>
                </a:solidFill>
                <a:latin typeface="+mn-lt"/>
                <a:ea typeface="+mn-ea"/>
                <a:cs typeface="+mn-cs"/>
              </a:rPr>
              <a:t> </a:t>
            </a:r>
            <a:r>
              <a:rPr lang="tr-TR" sz="2200" dirty="0">
                <a:solidFill>
                  <a:schemeClr val="tx1"/>
                </a:solidFill>
                <a:latin typeface="+mn-lt"/>
                <a:ea typeface="+mn-ea"/>
                <a:cs typeface="+mn-cs"/>
              </a:rPr>
              <a:t>10011.11010</a:t>
            </a:r>
            <a:r>
              <a:rPr lang="tr-TR" sz="2200" baseline="-25000" dirty="0">
                <a:solidFill>
                  <a:schemeClr val="tx1"/>
                </a:solidFill>
                <a:latin typeface="+mn-lt"/>
                <a:ea typeface="+mn-ea"/>
                <a:cs typeface="+mn-cs"/>
              </a:rPr>
              <a:t>2</a:t>
            </a:r>
            <a:r>
              <a:rPr lang="tr-TR" sz="2200" dirty="0">
                <a:solidFill>
                  <a:schemeClr val="tx1"/>
                </a:solidFill>
                <a:latin typeface="+mn-lt"/>
                <a:ea typeface="+mn-ea"/>
                <a:cs typeface="+mn-cs"/>
              </a:rPr>
              <a:t> = 23.64</a:t>
            </a:r>
            <a:r>
              <a:rPr lang="tr-TR" sz="2200" baseline="-25000" dirty="0">
                <a:solidFill>
                  <a:schemeClr val="tx1"/>
                </a:solidFill>
                <a:latin typeface="+mn-lt"/>
                <a:ea typeface="+mn-ea"/>
                <a:cs typeface="+mn-cs"/>
              </a:rPr>
              <a:t>8</a:t>
            </a:r>
            <a:endParaRPr lang="tr-TR" sz="2200" dirty="0">
              <a:solidFill>
                <a:schemeClr val="tx1"/>
              </a:solidFill>
              <a:latin typeface="+mn-lt"/>
              <a:ea typeface="+mn-ea"/>
              <a:cs typeface="+mn-cs"/>
            </a:endParaRPr>
          </a:p>
          <a:p>
            <a:pPr marL="0" indent="0" algn="just">
              <a:buNone/>
            </a:pPr>
            <a:endParaRPr lang="tr-TR" sz="2200" dirty="0">
              <a:solidFill>
                <a:schemeClr val="tx1"/>
              </a:solidFill>
              <a:latin typeface="+mn-lt"/>
              <a:ea typeface="+mn-ea"/>
              <a:cs typeface="+mn-cs"/>
            </a:endParaRPr>
          </a:p>
          <a:p>
            <a:pPr>
              <a:buNone/>
            </a:pPr>
            <a:endParaRPr lang="tr-TR" sz="2200" dirty="0"/>
          </a:p>
        </p:txBody>
      </p:sp>
      <p:sp>
        <p:nvSpPr>
          <p:cNvPr id="4" name="3 Altbilgi Yer Tutucusu"/>
          <p:cNvSpPr>
            <a:spLocks noGrp="1"/>
          </p:cNvSpPr>
          <p:nvPr>
            <p:ph type="ftr" sz="quarter" idx="10"/>
          </p:nvPr>
        </p:nvSpPr>
        <p:spPr/>
        <p:txBody>
          <a:bodyPr/>
          <a:lstStyle/>
          <a:p>
            <a:r>
              <a:rPr lang="tr-TR" smtClean="0"/>
              <a:t>Mantık Devreleri </a:t>
            </a:r>
            <a:endParaRPr lang="en-US"/>
          </a:p>
        </p:txBody>
      </p:sp>
      <p:cxnSp>
        <p:nvCxnSpPr>
          <p:cNvPr id="5" name="4 Düz Bağlayıcı"/>
          <p:cNvCxnSpPr/>
          <p:nvPr/>
        </p:nvCxnSpPr>
        <p:spPr bwMode="auto">
          <a:xfrm>
            <a:off x="492368" y="3938954"/>
            <a:ext cx="32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5 Düz Bağlayıcı"/>
          <p:cNvCxnSpPr/>
          <p:nvPr/>
        </p:nvCxnSpPr>
        <p:spPr bwMode="auto">
          <a:xfrm>
            <a:off x="900330" y="3938954"/>
            <a:ext cx="32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6 Düz Bağlayıcı"/>
          <p:cNvCxnSpPr/>
          <p:nvPr/>
        </p:nvCxnSpPr>
        <p:spPr bwMode="auto">
          <a:xfrm>
            <a:off x="1322361" y="3938954"/>
            <a:ext cx="32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Dönüşüm İşlemleri</a:t>
            </a:r>
            <a:endParaRPr lang="tr-TR" sz="2400" dirty="0"/>
          </a:p>
        </p:txBody>
      </p:sp>
      <p:sp>
        <p:nvSpPr>
          <p:cNvPr id="3" name="2 İçerik Yer Tutucusu"/>
          <p:cNvSpPr>
            <a:spLocks noGrp="1"/>
          </p:cNvSpPr>
          <p:nvPr>
            <p:ph idx="1"/>
          </p:nvPr>
        </p:nvSpPr>
        <p:spPr>
          <a:xfrm>
            <a:off x="360582" y="874120"/>
            <a:ext cx="8375650" cy="5983880"/>
          </a:xfrm>
        </p:spPr>
        <p:txBody>
          <a:bodyPr/>
          <a:lstStyle/>
          <a:p>
            <a:pPr marL="0" indent="0" algn="just">
              <a:buFont typeface="Wingdings" pitchFamily="2" charset="2"/>
              <a:buChar char="Ø"/>
            </a:pPr>
            <a:r>
              <a:rPr lang="tr-TR" sz="2000" dirty="0" smtClean="0">
                <a:solidFill>
                  <a:schemeClr val="tx1"/>
                </a:solidFill>
                <a:latin typeface="+mn-lt"/>
                <a:ea typeface="+mn-ea"/>
                <a:cs typeface="+mn-cs"/>
              </a:rPr>
              <a:t> Sekizlik </a:t>
            </a:r>
            <a:r>
              <a:rPr lang="tr-TR" sz="2000" dirty="0">
                <a:solidFill>
                  <a:schemeClr val="tx1"/>
                </a:solidFill>
                <a:latin typeface="+mn-lt"/>
                <a:ea typeface="+mn-ea"/>
                <a:cs typeface="+mn-cs"/>
              </a:rPr>
              <a:t>sistemde verilen bir sayının onaltılık sistemdeki karşılığını bulmak istersek, ilk olarak sekizlik sistemde verilen sayının ikilik sistemdeki karşılığını buluruz daha sonra da dörderli bit gruplarına ayırırız. Benzer şekilde onaltılık sistemde verilen bir sayının sekizlik sistemdeki karşılığını bulmak istersek, ilk olarak onaltılık sistemde verilen sayının ikilik sistemdeki karşılığını buluruz daha sonra da üçerli bit gruplarına ayırırız</a:t>
            </a:r>
            <a:r>
              <a:rPr lang="tr-TR" sz="2000" dirty="0" smtClean="0">
                <a:solidFill>
                  <a:schemeClr val="tx1"/>
                </a:solidFill>
                <a:latin typeface="+mn-lt"/>
                <a:ea typeface="+mn-ea"/>
                <a:cs typeface="+mn-cs"/>
              </a:rPr>
              <a:t>.</a:t>
            </a:r>
          </a:p>
          <a:p>
            <a:pPr>
              <a:buNone/>
            </a:pPr>
            <a:endParaRPr lang="tr-TR" sz="1000" b="1" dirty="0" smtClean="0">
              <a:solidFill>
                <a:schemeClr val="tx1"/>
              </a:solidFill>
              <a:latin typeface="+mn-lt"/>
              <a:ea typeface="+mn-ea"/>
              <a:cs typeface="+mn-cs"/>
            </a:endParaRPr>
          </a:p>
          <a:p>
            <a:pPr>
              <a:buNone/>
            </a:pPr>
            <a:r>
              <a:rPr lang="tr-TR" sz="2000" b="1" dirty="0" smtClean="0">
                <a:solidFill>
                  <a:schemeClr val="tx1"/>
                </a:solidFill>
                <a:latin typeface="+mn-lt"/>
                <a:ea typeface="+mn-ea"/>
                <a:cs typeface="+mn-cs"/>
              </a:rPr>
              <a:t>Örnek</a:t>
            </a:r>
            <a:r>
              <a:rPr lang="tr-TR" sz="2000" b="1" dirty="0">
                <a:solidFill>
                  <a:schemeClr val="tx1"/>
                </a:solidFill>
                <a:latin typeface="+mn-lt"/>
                <a:ea typeface="+mn-ea"/>
                <a:cs typeface="+mn-cs"/>
              </a:rPr>
              <a:t>: </a:t>
            </a:r>
            <a:r>
              <a:rPr lang="tr-TR" sz="2000" dirty="0">
                <a:solidFill>
                  <a:schemeClr val="tx1"/>
                </a:solidFill>
                <a:latin typeface="+mn-lt"/>
                <a:ea typeface="+mn-ea"/>
                <a:cs typeface="+mn-cs"/>
              </a:rPr>
              <a:t>45.63</a:t>
            </a:r>
            <a:r>
              <a:rPr lang="tr-TR" sz="2000" baseline="-25000" dirty="0">
                <a:solidFill>
                  <a:schemeClr val="tx1"/>
                </a:solidFill>
                <a:latin typeface="+mn-lt"/>
                <a:ea typeface="+mn-ea"/>
                <a:cs typeface="+mn-cs"/>
              </a:rPr>
              <a:t>8 </a:t>
            </a:r>
            <a:r>
              <a:rPr lang="tr-TR" sz="2000" dirty="0">
                <a:solidFill>
                  <a:schemeClr val="tx1"/>
                </a:solidFill>
                <a:latin typeface="+mn-lt"/>
                <a:ea typeface="+mn-ea"/>
                <a:cs typeface="+mn-cs"/>
              </a:rPr>
              <a:t> sayısının onaltılık sistemdeki karşılığı,</a:t>
            </a:r>
          </a:p>
          <a:p>
            <a:pPr>
              <a:buNone/>
            </a:pPr>
            <a:r>
              <a:rPr lang="tr-TR" sz="2000" dirty="0" smtClean="0">
                <a:solidFill>
                  <a:schemeClr val="tx1"/>
                </a:solidFill>
                <a:latin typeface="+mn-lt"/>
                <a:ea typeface="+mn-ea"/>
                <a:cs typeface="+mn-cs"/>
              </a:rPr>
              <a:t>45.63</a:t>
            </a:r>
            <a:r>
              <a:rPr lang="tr-TR" sz="2000" baseline="-25000" dirty="0" smtClean="0">
                <a:solidFill>
                  <a:schemeClr val="tx1"/>
                </a:solidFill>
                <a:latin typeface="+mn-lt"/>
                <a:ea typeface="+mn-ea"/>
                <a:cs typeface="+mn-cs"/>
              </a:rPr>
              <a:t>8 </a:t>
            </a:r>
            <a:r>
              <a:rPr lang="tr-TR" sz="2000" dirty="0">
                <a:solidFill>
                  <a:schemeClr val="tx1"/>
                </a:solidFill>
                <a:latin typeface="+mn-lt"/>
                <a:ea typeface="+mn-ea"/>
                <a:cs typeface="+mn-cs"/>
              </a:rPr>
              <a:t>= </a:t>
            </a:r>
            <a:r>
              <a:rPr lang="tr-TR" sz="2000" b="1" dirty="0">
                <a:solidFill>
                  <a:schemeClr val="tx1"/>
                </a:solidFill>
                <a:latin typeface="+mn-lt"/>
                <a:ea typeface="+mn-ea"/>
                <a:cs typeface="+mn-cs"/>
              </a:rPr>
              <a:t>100</a:t>
            </a:r>
            <a:r>
              <a:rPr lang="tr-TR" sz="2000" dirty="0">
                <a:solidFill>
                  <a:schemeClr val="tx1"/>
                </a:solidFill>
                <a:latin typeface="+mn-lt"/>
                <a:ea typeface="+mn-ea"/>
                <a:cs typeface="+mn-cs"/>
              </a:rPr>
              <a:t>101.</a:t>
            </a:r>
            <a:r>
              <a:rPr lang="tr-TR" sz="2000" b="1" dirty="0">
                <a:solidFill>
                  <a:schemeClr val="tx1"/>
                </a:solidFill>
                <a:latin typeface="+mn-lt"/>
                <a:ea typeface="+mn-ea"/>
                <a:cs typeface="+mn-cs"/>
              </a:rPr>
              <a:t>110</a:t>
            </a:r>
            <a:r>
              <a:rPr lang="tr-TR" sz="2000" dirty="0">
                <a:solidFill>
                  <a:schemeClr val="tx1"/>
                </a:solidFill>
                <a:latin typeface="+mn-lt"/>
                <a:ea typeface="+mn-ea"/>
                <a:cs typeface="+mn-cs"/>
              </a:rPr>
              <a:t>011</a:t>
            </a:r>
            <a:r>
              <a:rPr lang="tr-TR" sz="2000" baseline="-25000" dirty="0">
                <a:solidFill>
                  <a:schemeClr val="tx1"/>
                </a:solidFill>
                <a:latin typeface="+mn-lt"/>
                <a:ea typeface="+mn-ea"/>
                <a:cs typeface="+mn-cs"/>
              </a:rPr>
              <a:t>2 </a:t>
            </a:r>
            <a:r>
              <a:rPr lang="tr-TR" sz="2000" dirty="0">
                <a:solidFill>
                  <a:schemeClr val="tx1"/>
                </a:solidFill>
                <a:latin typeface="+mn-lt"/>
                <a:ea typeface="+mn-ea"/>
                <a:cs typeface="+mn-cs"/>
              </a:rPr>
              <a:t> </a:t>
            </a:r>
          </a:p>
          <a:p>
            <a:pPr>
              <a:buNone/>
            </a:pPr>
            <a:r>
              <a:rPr lang="tr-TR" sz="2000" b="1" dirty="0" smtClean="0">
                <a:solidFill>
                  <a:srgbClr val="FF0000"/>
                </a:solidFill>
                <a:latin typeface="+mn-lt"/>
                <a:ea typeface="+mn-ea"/>
                <a:cs typeface="+mn-cs"/>
              </a:rPr>
              <a:t>00</a:t>
            </a:r>
            <a:r>
              <a:rPr lang="tr-TR" sz="2000" dirty="0" smtClean="0">
                <a:solidFill>
                  <a:schemeClr val="tx1"/>
                </a:solidFill>
                <a:latin typeface="+mn-lt"/>
                <a:ea typeface="+mn-ea"/>
                <a:cs typeface="+mn-cs"/>
              </a:rPr>
              <a:t>10  </a:t>
            </a:r>
            <a:r>
              <a:rPr lang="tr-TR" sz="2000" dirty="0">
                <a:solidFill>
                  <a:schemeClr val="tx1"/>
                </a:solidFill>
                <a:latin typeface="+mn-lt"/>
                <a:ea typeface="+mn-ea"/>
                <a:cs typeface="+mn-cs"/>
              </a:rPr>
              <a:t>0101  .  1100  </a:t>
            </a:r>
            <a:r>
              <a:rPr lang="tr-TR" sz="2000" dirty="0" smtClean="0">
                <a:solidFill>
                  <a:schemeClr val="tx1"/>
                </a:solidFill>
                <a:latin typeface="+mn-lt"/>
                <a:ea typeface="+mn-ea"/>
                <a:cs typeface="+mn-cs"/>
              </a:rPr>
              <a:t>11</a:t>
            </a:r>
            <a:r>
              <a:rPr lang="tr-TR" sz="2000" b="1" dirty="0" smtClean="0">
                <a:solidFill>
                  <a:srgbClr val="FF0000"/>
                </a:solidFill>
                <a:latin typeface="+mn-lt"/>
                <a:ea typeface="+mn-ea"/>
                <a:cs typeface="+mn-cs"/>
              </a:rPr>
              <a:t>00    </a:t>
            </a:r>
            <a:r>
              <a:rPr lang="tr-TR" sz="2000" dirty="0" smtClean="0">
                <a:latin typeface="+mn-lt"/>
                <a:ea typeface="+mn-ea"/>
                <a:cs typeface="+mn-cs"/>
              </a:rPr>
              <a:t>(Dörderli bit gruplarına bölme işlemi )</a:t>
            </a:r>
            <a:endParaRPr lang="tr-TR" sz="1000" dirty="0">
              <a:solidFill>
                <a:schemeClr val="tx1"/>
              </a:solidFill>
              <a:latin typeface="+mn-lt"/>
              <a:ea typeface="+mn-ea"/>
              <a:cs typeface="+mn-cs"/>
            </a:endParaRPr>
          </a:p>
          <a:p>
            <a:pPr>
              <a:buNone/>
            </a:pPr>
            <a:r>
              <a:rPr lang="tr-TR" sz="2000" dirty="0">
                <a:solidFill>
                  <a:schemeClr val="tx1"/>
                </a:solidFill>
                <a:latin typeface="+mn-lt"/>
                <a:ea typeface="+mn-ea"/>
                <a:cs typeface="+mn-cs"/>
              </a:rPr>
              <a:t>O halde</a:t>
            </a:r>
            <a:r>
              <a:rPr lang="tr-TR" sz="2000" b="1" dirty="0">
                <a:solidFill>
                  <a:schemeClr val="tx1"/>
                </a:solidFill>
                <a:latin typeface="+mn-lt"/>
                <a:ea typeface="+mn-ea"/>
                <a:cs typeface="+mn-cs"/>
              </a:rPr>
              <a:t> </a:t>
            </a:r>
            <a:r>
              <a:rPr lang="tr-TR" sz="2000" dirty="0">
                <a:solidFill>
                  <a:schemeClr val="tx1"/>
                </a:solidFill>
                <a:latin typeface="+mn-lt"/>
                <a:ea typeface="+mn-ea"/>
                <a:cs typeface="+mn-cs"/>
              </a:rPr>
              <a:t>45.63</a:t>
            </a:r>
            <a:r>
              <a:rPr lang="tr-TR" sz="2000" baseline="-25000" dirty="0">
                <a:solidFill>
                  <a:schemeClr val="tx1"/>
                </a:solidFill>
                <a:latin typeface="+mn-lt"/>
                <a:ea typeface="+mn-ea"/>
                <a:cs typeface="+mn-cs"/>
              </a:rPr>
              <a:t>8 </a:t>
            </a:r>
            <a:r>
              <a:rPr lang="tr-TR" sz="2000" dirty="0">
                <a:solidFill>
                  <a:schemeClr val="tx1"/>
                </a:solidFill>
                <a:latin typeface="+mn-lt"/>
                <a:ea typeface="+mn-ea"/>
                <a:cs typeface="+mn-cs"/>
              </a:rPr>
              <a:t> = 25.CC</a:t>
            </a:r>
            <a:r>
              <a:rPr lang="tr-TR" sz="2000" baseline="-25000" dirty="0">
                <a:solidFill>
                  <a:schemeClr val="tx1"/>
                </a:solidFill>
                <a:latin typeface="+mn-lt"/>
                <a:ea typeface="+mn-ea"/>
                <a:cs typeface="+mn-cs"/>
              </a:rPr>
              <a:t>16 </a:t>
            </a:r>
            <a:r>
              <a:rPr lang="tr-TR" sz="2000" dirty="0">
                <a:solidFill>
                  <a:schemeClr val="tx1"/>
                </a:solidFill>
                <a:latin typeface="+mn-lt"/>
                <a:ea typeface="+mn-ea"/>
                <a:cs typeface="+mn-cs"/>
              </a:rPr>
              <a:t>olarak bulunur.</a:t>
            </a:r>
          </a:p>
          <a:p>
            <a:pPr>
              <a:buNone/>
            </a:pPr>
            <a:endParaRPr lang="tr-TR" sz="1000" dirty="0">
              <a:solidFill>
                <a:schemeClr val="tx1"/>
              </a:solidFill>
              <a:latin typeface="+mn-lt"/>
              <a:ea typeface="+mn-ea"/>
              <a:cs typeface="+mn-cs"/>
            </a:endParaRPr>
          </a:p>
          <a:p>
            <a:pPr>
              <a:buNone/>
            </a:pPr>
            <a:r>
              <a:rPr lang="tr-TR" sz="2000" b="1" dirty="0">
                <a:solidFill>
                  <a:schemeClr val="tx1"/>
                </a:solidFill>
                <a:latin typeface="+mn-lt"/>
                <a:ea typeface="+mn-ea"/>
                <a:cs typeface="+mn-cs"/>
              </a:rPr>
              <a:t>Örnek: </a:t>
            </a:r>
            <a:r>
              <a:rPr lang="tr-TR" sz="2000" dirty="0">
                <a:solidFill>
                  <a:schemeClr val="tx1"/>
                </a:solidFill>
                <a:latin typeface="+mn-lt"/>
                <a:ea typeface="+mn-ea"/>
                <a:cs typeface="+mn-cs"/>
              </a:rPr>
              <a:t>A2.B3</a:t>
            </a:r>
            <a:r>
              <a:rPr lang="tr-TR" sz="2000" baseline="-25000" dirty="0">
                <a:solidFill>
                  <a:schemeClr val="tx1"/>
                </a:solidFill>
                <a:latin typeface="+mn-lt"/>
                <a:ea typeface="+mn-ea"/>
                <a:cs typeface="+mn-cs"/>
              </a:rPr>
              <a:t>16</a:t>
            </a:r>
            <a:r>
              <a:rPr lang="tr-TR" sz="2000" dirty="0">
                <a:solidFill>
                  <a:schemeClr val="tx1"/>
                </a:solidFill>
                <a:latin typeface="+mn-lt"/>
                <a:ea typeface="+mn-ea"/>
                <a:cs typeface="+mn-cs"/>
              </a:rPr>
              <a:t> sayısının sekizlik sistemdeki karşılığı, </a:t>
            </a:r>
          </a:p>
          <a:p>
            <a:pPr>
              <a:buNone/>
            </a:pPr>
            <a:endParaRPr lang="tr-TR" sz="1000" dirty="0">
              <a:solidFill>
                <a:schemeClr val="tx1"/>
              </a:solidFill>
              <a:latin typeface="+mn-lt"/>
              <a:ea typeface="+mn-ea"/>
              <a:cs typeface="+mn-cs"/>
            </a:endParaRPr>
          </a:p>
          <a:p>
            <a:pPr>
              <a:buNone/>
            </a:pPr>
            <a:r>
              <a:rPr lang="tr-TR" sz="2000" dirty="0">
                <a:solidFill>
                  <a:schemeClr val="tx1"/>
                </a:solidFill>
                <a:latin typeface="+mn-lt"/>
                <a:ea typeface="+mn-ea"/>
                <a:cs typeface="+mn-cs"/>
              </a:rPr>
              <a:t>A2.B3</a:t>
            </a:r>
            <a:r>
              <a:rPr lang="tr-TR" sz="2000" baseline="-25000" dirty="0">
                <a:solidFill>
                  <a:schemeClr val="tx1"/>
                </a:solidFill>
                <a:latin typeface="+mn-lt"/>
                <a:ea typeface="+mn-ea"/>
                <a:cs typeface="+mn-cs"/>
              </a:rPr>
              <a:t>16 </a:t>
            </a:r>
            <a:r>
              <a:rPr lang="tr-TR" sz="2000" dirty="0">
                <a:solidFill>
                  <a:schemeClr val="tx1"/>
                </a:solidFill>
                <a:latin typeface="+mn-lt"/>
                <a:ea typeface="+mn-ea"/>
                <a:cs typeface="+mn-cs"/>
              </a:rPr>
              <a:t>=</a:t>
            </a:r>
            <a:r>
              <a:rPr lang="tr-TR" sz="2000" b="1" dirty="0">
                <a:solidFill>
                  <a:schemeClr val="tx1"/>
                </a:solidFill>
                <a:latin typeface="+mn-lt"/>
                <a:ea typeface="+mn-ea"/>
                <a:cs typeface="+mn-cs"/>
              </a:rPr>
              <a:t>1010</a:t>
            </a:r>
            <a:r>
              <a:rPr lang="tr-TR" sz="2000" dirty="0">
                <a:solidFill>
                  <a:schemeClr val="tx1"/>
                </a:solidFill>
                <a:latin typeface="+mn-lt"/>
                <a:ea typeface="+mn-ea"/>
                <a:cs typeface="+mn-cs"/>
              </a:rPr>
              <a:t>0010.</a:t>
            </a:r>
            <a:r>
              <a:rPr lang="tr-TR" sz="2000" b="1" dirty="0">
                <a:solidFill>
                  <a:schemeClr val="tx1"/>
                </a:solidFill>
                <a:latin typeface="+mn-lt"/>
                <a:ea typeface="+mn-ea"/>
                <a:cs typeface="+mn-cs"/>
              </a:rPr>
              <a:t>1011</a:t>
            </a:r>
            <a:r>
              <a:rPr lang="tr-TR" sz="2000" dirty="0">
                <a:solidFill>
                  <a:schemeClr val="tx1"/>
                </a:solidFill>
                <a:latin typeface="+mn-lt"/>
                <a:ea typeface="+mn-ea"/>
                <a:cs typeface="+mn-cs"/>
              </a:rPr>
              <a:t>0011</a:t>
            </a:r>
            <a:r>
              <a:rPr lang="tr-TR" sz="2000" baseline="-25000" dirty="0">
                <a:solidFill>
                  <a:schemeClr val="tx1"/>
                </a:solidFill>
                <a:latin typeface="+mn-lt"/>
                <a:ea typeface="+mn-ea"/>
                <a:cs typeface="+mn-cs"/>
              </a:rPr>
              <a:t>2</a:t>
            </a:r>
            <a:endParaRPr lang="tr-TR" sz="2000" dirty="0">
              <a:solidFill>
                <a:schemeClr val="tx1"/>
              </a:solidFill>
              <a:latin typeface="+mn-lt"/>
              <a:ea typeface="+mn-ea"/>
              <a:cs typeface="+mn-cs"/>
            </a:endParaRPr>
          </a:p>
          <a:p>
            <a:pPr>
              <a:buNone/>
            </a:pPr>
            <a:r>
              <a:rPr lang="tr-TR" sz="2000" b="1" dirty="0" smtClean="0">
                <a:solidFill>
                  <a:srgbClr val="FF0000"/>
                </a:solidFill>
                <a:latin typeface="+mn-lt"/>
                <a:ea typeface="+mn-ea"/>
                <a:cs typeface="+mn-cs"/>
              </a:rPr>
              <a:t>0</a:t>
            </a:r>
            <a:r>
              <a:rPr lang="tr-TR" sz="2000" dirty="0" smtClean="0">
                <a:solidFill>
                  <a:schemeClr val="tx1"/>
                </a:solidFill>
                <a:latin typeface="+mn-lt"/>
                <a:ea typeface="+mn-ea"/>
                <a:cs typeface="+mn-cs"/>
              </a:rPr>
              <a:t>10  100  </a:t>
            </a:r>
            <a:r>
              <a:rPr lang="tr-TR" sz="2000" dirty="0">
                <a:solidFill>
                  <a:schemeClr val="tx1"/>
                </a:solidFill>
                <a:latin typeface="+mn-lt"/>
                <a:ea typeface="+mn-ea"/>
                <a:cs typeface="+mn-cs"/>
              </a:rPr>
              <a:t>010  .  101  100  </a:t>
            </a:r>
            <a:r>
              <a:rPr lang="tr-TR" sz="2000" dirty="0" smtClean="0">
                <a:solidFill>
                  <a:schemeClr val="tx1"/>
                </a:solidFill>
                <a:latin typeface="+mn-lt"/>
                <a:ea typeface="+mn-ea"/>
                <a:cs typeface="+mn-cs"/>
              </a:rPr>
              <a:t>11</a:t>
            </a:r>
            <a:r>
              <a:rPr lang="tr-TR" sz="2000" b="1" dirty="0" smtClean="0">
                <a:solidFill>
                  <a:srgbClr val="FF0000"/>
                </a:solidFill>
                <a:latin typeface="+mn-lt"/>
                <a:ea typeface="+mn-ea"/>
                <a:cs typeface="+mn-cs"/>
              </a:rPr>
              <a:t>0</a:t>
            </a:r>
            <a:r>
              <a:rPr lang="tr-TR" sz="2000" b="1" dirty="0" smtClean="0">
                <a:solidFill>
                  <a:schemeClr val="tx1"/>
                </a:solidFill>
                <a:latin typeface="+mn-lt"/>
                <a:ea typeface="+mn-ea"/>
                <a:cs typeface="+mn-cs"/>
              </a:rPr>
              <a:t>    </a:t>
            </a:r>
            <a:r>
              <a:rPr lang="tr-TR" sz="2000" dirty="0" smtClean="0">
                <a:latin typeface="+mn-lt"/>
                <a:ea typeface="+mn-ea"/>
                <a:cs typeface="+mn-cs"/>
              </a:rPr>
              <a:t>(Üçerli bit gruplarına bölme işlemi )</a:t>
            </a:r>
            <a:endParaRPr lang="tr-TR" sz="2000" dirty="0">
              <a:solidFill>
                <a:schemeClr val="tx1"/>
              </a:solidFill>
              <a:latin typeface="+mn-lt"/>
              <a:ea typeface="+mn-ea"/>
              <a:cs typeface="+mn-cs"/>
            </a:endParaRPr>
          </a:p>
          <a:p>
            <a:pPr>
              <a:buNone/>
            </a:pPr>
            <a:r>
              <a:rPr lang="tr-TR" sz="2000" dirty="0" smtClean="0">
                <a:solidFill>
                  <a:schemeClr val="tx1"/>
                </a:solidFill>
                <a:latin typeface="+mn-lt"/>
                <a:ea typeface="+mn-ea"/>
                <a:cs typeface="+mn-cs"/>
              </a:rPr>
              <a:t>O </a:t>
            </a:r>
            <a:r>
              <a:rPr lang="tr-TR" sz="2000" dirty="0">
                <a:solidFill>
                  <a:schemeClr val="tx1"/>
                </a:solidFill>
                <a:latin typeface="+mn-lt"/>
                <a:ea typeface="+mn-ea"/>
                <a:cs typeface="+mn-cs"/>
              </a:rPr>
              <a:t>halde A2.B3</a:t>
            </a:r>
            <a:r>
              <a:rPr lang="tr-TR" sz="2000" baseline="-25000" dirty="0">
                <a:solidFill>
                  <a:schemeClr val="tx1"/>
                </a:solidFill>
                <a:latin typeface="+mn-lt"/>
                <a:ea typeface="+mn-ea"/>
                <a:cs typeface="+mn-cs"/>
              </a:rPr>
              <a:t>16  </a:t>
            </a:r>
            <a:r>
              <a:rPr lang="tr-TR" sz="2000" dirty="0">
                <a:solidFill>
                  <a:schemeClr val="tx1"/>
                </a:solidFill>
                <a:latin typeface="+mn-lt"/>
                <a:ea typeface="+mn-ea"/>
                <a:cs typeface="+mn-cs"/>
              </a:rPr>
              <a:t>= 242.546</a:t>
            </a:r>
            <a:r>
              <a:rPr lang="tr-TR" sz="2000" baseline="-25000" dirty="0">
                <a:solidFill>
                  <a:schemeClr val="tx1"/>
                </a:solidFill>
                <a:latin typeface="+mn-lt"/>
                <a:ea typeface="+mn-ea"/>
                <a:cs typeface="+mn-cs"/>
              </a:rPr>
              <a:t>8</a:t>
            </a:r>
            <a:r>
              <a:rPr lang="tr-TR" sz="2000" dirty="0">
                <a:solidFill>
                  <a:schemeClr val="tx1"/>
                </a:solidFill>
                <a:latin typeface="+mn-lt"/>
                <a:ea typeface="+mn-ea"/>
                <a:cs typeface="+mn-cs"/>
              </a:rPr>
              <a:t> olarak bulunur.</a:t>
            </a:r>
          </a:p>
          <a:p>
            <a:pPr marL="0" indent="0" algn="just">
              <a:buNone/>
            </a:pPr>
            <a:endParaRPr lang="tr-TR" sz="2000" dirty="0">
              <a:solidFill>
                <a:schemeClr val="tx1"/>
              </a:solidFill>
              <a:latin typeface="+mn-lt"/>
              <a:ea typeface="+mn-ea"/>
              <a:cs typeface="+mn-cs"/>
            </a:endParaRPr>
          </a:p>
          <a:p>
            <a:pPr algn="just">
              <a:buNone/>
            </a:pPr>
            <a:endParaRPr lang="tr-TR" dirty="0"/>
          </a:p>
        </p:txBody>
      </p:sp>
      <p:sp>
        <p:nvSpPr>
          <p:cNvPr id="4" name="3 Altbilgi Yer Tutucusu"/>
          <p:cNvSpPr>
            <a:spLocks noGrp="1"/>
          </p:cNvSpPr>
          <p:nvPr>
            <p:ph type="ftr" sz="quarter" idx="10"/>
          </p:nvPr>
        </p:nvSpPr>
        <p:spPr/>
        <p:txBody>
          <a:bodyPr/>
          <a:lstStyle/>
          <a:p>
            <a:r>
              <a:rPr lang="tr-TR" smtClean="0"/>
              <a:t>Mantık Devreleri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0"/>
          </p:nvPr>
        </p:nvSpPr>
        <p:spPr/>
        <p:txBody>
          <a:bodyPr/>
          <a:lstStyle/>
          <a:p>
            <a:r>
              <a:rPr lang="tr-TR"/>
              <a:t>Mantık Devreleri </a:t>
            </a:r>
            <a:endParaRPr lang="en-US"/>
          </a:p>
        </p:txBody>
      </p:sp>
      <p:sp>
        <p:nvSpPr>
          <p:cNvPr id="411650" name="Rectangle 2"/>
          <p:cNvSpPr>
            <a:spLocks noGrp="1" noChangeArrowheads="1"/>
          </p:cNvSpPr>
          <p:nvPr>
            <p:ph type="title"/>
          </p:nvPr>
        </p:nvSpPr>
        <p:spPr>
          <a:xfrm>
            <a:off x="539750" y="76200"/>
            <a:ext cx="8151813" cy="790575"/>
          </a:xfrm>
        </p:spPr>
        <p:txBody>
          <a:bodyPr/>
          <a:lstStyle/>
          <a:p>
            <a:r>
              <a:rPr lang="tr-TR" sz="2400" b="1" dirty="0"/>
              <a:t>Onaltılık (</a:t>
            </a:r>
            <a:r>
              <a:rPr lang="tr-TR" sz="2400" b="1" dirty="0" err="1"/>
              <a:t>Hexadecimal</a:t>
            </a:r>
            <a:r>
              <a:rPr lang="tr-TR" sz="2400" b="1" dirty="0"/>
              <a:t>) Sayı Sistemi</a:t>
            </a:r>
          </a:p>
        </p:txBody>
      </p:sp>
      <p:sp>
        <p:nvSpPr>
          <p:cNvPr id="411651" name="Rectangle 3"/>
          <p:cNvSpPr>
            <a:spLocks noGrp="1" noChangeArrowheads="1"/>
          </p:cNvSpPr>
          <p:nvPr>
            <p:ph type="body" idx="1"/>
          </p:nvPr>
        </p:nvSpPr>
        <p:spPr>
          <a:xfrm>
            <a:off x="303213" y="912813"/>
            <a:ext cx="4789292" cy="5078412"/>
          </a:xfrm>
        </p:spPr>
        <p:txBody>
          <a:bodyPr/>
          <a:lstStyle/>
          <a:p>
            <a:pPr marL="0" indent="0" algn="just">
              <a:buNone/>
            </a:pPr>
            <a:r>
              <a:rPr lang="tr-TR" sz="2200" dirty="0">
                <a:solidFill>
                  <a:schemeClr val="tx1"/>
                </a:solidFill>
                <a:latin typeface="+mn-lt"/>
                <a:ea typeface="+mn-ea"/>
                <a:cs typeface="+mn-cs"/>
              </a:rPr>
              <a:t>Onaltılık sayı sisteminde 16 rakam vardır. İlk on rakam için 0 ile 9 arasındaki sayılar, sonraki rakamlar için ise A ile F arasındaki harfler kullanılır. Çok büyük ikili sayıları okumak ve yazmak oldukça zordur. Bilgisayarın anladığı dil ise 1 ve 0’lardır. Bir bilgisayar komutunun 32 bit olduğu düşünülürse, makine dilinde bir program yazmaya kalkışmak oldukça zor olacaktır. Yani onaltılık sistem ikili sisteme göre daha okunaklıdır diyebiliriz. Bu sayı sisteminde her </a:t>
            </a:r>
            <a:r>
              <a:rPr lang="tr-TR" sz="2200" dirty="0" err="1">
                <a:solidFill>
                  <a:schemeClr val="tx1"/>
                </a:solidFill>
                <a:latin typeface="+mn-lt"/>
                <a:ea typeface="+mn-ea"/>
                <a:cs typeface="+mn-cs"/>
              </a:rPr>
              <a:t>hexadecimal</a:t>
            </a:r>
            <a:r>
              <a:rPr lang="tr-TR" sz="2200" dirty="0">
                <a:solidFill>
                  <a:schemeClr val="tx1"/>
                </a:solidFill>
                <a:latin typeface="+mn-lt"/>
                <a:ea typeface="+mn-ea"/>
                <a:cs typeface="+mn-cs"/>
              </a:rPr>
              <a:t> dijit, 4 bitlik ikili sayıya karşılık gelir. </a:t>
            </a:r>
          </a:p>
        </p:txBody>
      </p:sp>
      <p:graphicFrame>
        <p:nvGraphicFramePr>
          <p:cNvPr id="5" name="4 Tablo"/>
          <p:cNvGraphicFramePr>
            <a:graphicFrameLocks noGrp="1"/>
          </p:cNvGraphicFramePr>
          <p:nvPr/>
        </p:nvGraphicFramePr>
        <p:xfrm>
          <a:off x="5275385" y="960382"/>
          <a:ext cx="3488788" cy="5362956"/>
        </p:xfrm>
        <a:graphic>
          <a:graphicData uri="http://schemas.openxmlformats.org/drawingml/2006/table">
            <a:tbl>
              <a:tblPr/>
              <a:tblGrid>
                <a:gridCol w="881251"/>
                <a:gridCol w="1223655"/>
                <a:gridCol w="1383882"/>
              </a:tblGrid>
              <a:tr h="199390">
                <a:tc>
                  <a:txBody>
                    <a:bodyPr/>
                    <a:lstStyle/>
                    <a:p>
                      <a:pPr marL="90170" algn="just">
                        <a:lnSpc>
                          <a:spcPct val="115000"/>
                        </a:lnSpc>
                        <a:spcBef>
                          <a:spcPts val="600"/>
                        </a:spcBef>
                        <a:spcAft>
                          <a:spcPts val="0"/>
                        </a:spcAft>
                      </a:pPr>
                      <a:r>
                        <a:rPr lang="tr-TR" sz="1800" b="0" dirty="0" smtClean="0">
                          <a:solidFill>
                            <a:srgbClr val="000000"/>
                          </a:solidFill>
                          <a:latin typeface="Calibri"/>
                          <a:ea typeface="Times New Roman"/>
                        </a:rPr>
                        <a:t>Onluk</a:t>
                      </a:r>
                      <a:endParaRPr lang="tr-TR" sz="1800" b="1" dirty="0">
                        <a:solidFill>
                          <a:srgbClr val="000000"/>
                        </a:solidFill>
                        <a:latin typeface="Calibri"/>
                        <a:ea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000000"/>
                      </a:fgClr>
                      <a:bgClr>
                        <a:srgbClr val="D9D9D9"/>
                      </a:bgClr>
                    </a:pattFill>
                  </a:tcPr>
                </a:tc>
                <a:tc>
                  <a:txBody>
                    <a:bodyPr/>
                    <a:lstStyle/>
                    <a:p>
                      <a:pPr marL="90170" algn="ctr">
                        <a:lnSpc>
                          <a:spcPct val="115000"/>
                        </a:lnSpc>
                        <a:spcAft>
                          <a:spcPts val="0"/>
                        </a:spcAft>
                      </a:pPr>
                      <a:r>
                        <a:rPr lang="tr-TR" sz="1800">
                          <a:latin typeface="Times New Roman"/>
                          <a:ea typeface="Times New Roman"/>
                        </a:rPr>
                        <a:t>İkilik</a:t>
                      </a: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000000"/>
                      </a:fgClr>
                      <a:bgClr>
                        <a:srgbClr val="D9D9D9"/>
                      </a:bgClr>
                    </a:pattFill>
                  </a:tcPr>
                </a:tc>
                <a:tc>
                  <a:txBody>
                    <a:bodyPr/>
                    <a:lstStyle/>
                    <a:p>
                      <a:pPr marL="90170" algn="ctr">
                        <a:lnSpc>
                          <a:spcPct val="115000"/>
                        </a:lnSpc>
                        <a:spcAft>
                          <a:spcPts val="0"/>
                        </a:spcAft>
                      </a:pPr>
                      <a:r>
                        <a:rPr lang="tr-TR" sz="1800">
                          <a:latin typeface="Times New Roman"/>
                          <a:ea typeface="Times New Roman"/>
                        </a:rPr>
                        <a:t>Onaltılık</a:t>
                      </a: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000000"/>
                      </a:fgClr>
                      <a:bgClr>
                        <a:srgbClr val="D9D9D9"/>
                      </a:bgClr>
                    </a:pattFill>
                  </a:tcPr>
                </a:tc>
              </a:tr>
              <a:tr h="120865">
                <a:tc>
                  <a:txBody>
                    <a:bodyPr/>
                    <a:lstStyle/>
                    <a:p>
                      <a:pPr marL="90170" algn="ctr">
                        <a:lnSpc>
                          <a:spcPct val="115000"/>
                        </a:lnSpc>
                        <a:spcAft>
                          <a:spcPts val="0"/>
                        </a:spcAft>
                      </a:pPr>
                      <a:r>
                        <a:rPr lang="tr-TR" sz="1800">
                          <a:latin typeface="Times New Roman"/>
                          <a:ea typeface="Times New Roman"/>
                        </a:rPr>
                        <a:t>0</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0000</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0</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90170" algn="ctr">
                        <a:lnSpc>
                          <a:spcPct val="115000"/>
                        </a:lnSpc>
                        <a:spcAft>
                          <a:spcPts val="0"/>
                        </a:spcAft>
                      </a:pPr>
                      <a:r>
                        <a:rPr lang="tr-TR" sz="1800">
                          <a:latin typeface="Times New Roman"/>
                          <a:ea typeface="Times New Roman"/>
                        </a:rPr>
                        <a:t>1</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0001</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1</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90170" algn="ctr">
                        <a:lnSpc>
                          <a:spcPct val="115000"/>
                        </a:lnSpc>
                        <a:spcAft>
                          <a:spcPts val="0"/>
                        </a:spcAft>
                      </a:pPr>
                      <a:r>
                        <a:rPr lang="tr-TR" sz="1800">
                          <a:latin typeface="Times New Roman"/>
                          <a:ea typeface="Times New Roman"/>
                        </a:rPr>
                        <a:t>2</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0010</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2</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028">
                <a:tc>
                  <a:txBody>
                    <a:bodyPr/>
                    <a:lstStyle/>
                    <a:p>
                      <a:pPr marL="90170" algn="ctr">
                        <a:lnSpc>
                          <a:spcPct val="115000"/>
                        </a:lnSpc>
                        <a:spcAft>
                          <a:spcPts val="0"/>
                        </a:spcAft>
                      </a:pPr>
                      <a:r>
                        <a:rPr lang="tr-TR" sz="1800">
                          <a:latin typeface="Times New Roman"/>
                          <a:ea typeface="Times New Roman"/>
                        </a:rPr>
                        <a:t>3</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0011</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3</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90170" algn="ctr">
                        <a:lnSpc>
                          <a:spcPct val="115000"/>
                        </a:lnSpc>
                        <a:spcAft>
                          <a:spcPts val="0"/>
                        </a:spcAft>
                      </a:pPr>
                      <a:r>
                        <a:rPr lang="tr-TR" sz="1800">
                          <a:latin typeface="Times New Roman"/>
                          <a:ea typeface="Times New Roman"/>
                        </a:rPr>
                        <a:t>4</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0100</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4</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90170" algn="ctr">
                        <a:lnSpc>
                          <a:spcPct val="115000"/>
                        </a:lnSpc>
                        <a:spcAft>
                          <a:spcPts val="0"/>
                        </a:spcAft>
                      </a:pPr>
                      <a:r>
                        <a:rPr lang="tr-TR" sz="1800">
                          <a:latin typeface="Times New Roman"/>
                          <a:ea typeface="Times New Roman"/>
                        </a:rPr>
                        <a:t>5</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0101</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5</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90170" algn="ctr">
                        <a:lnSpc>
                          <a:spcPct val="115000"/>
                        </a:lnSpc>
                        <a:spcAft>
                          <a:spcPts val="0"/>
                        </a:spcAft>
                      </a:pPr>
                      <a:r>
                        <a:rPr lang="tr-TR" sz="1800">
                          <a:latin typeface="Times New Roman"/>
                          <a:ea typeface="Times New Roman"/>
                        </a:rPr>
                        <a:t>6</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0110</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6</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90170" algn="ctr">
                        <a:lnSpc>
                          <a:spcPct val="115000"/>
                        </a:lnSpc>
                        <a:spcAft>
                          <a:spcPts val="0"/>
                        </a:spcAft>
                      </a:pPr>
                      <a:r>
                        <a:rPr lang="tr-TR" sz="1800">
                          <a:latin typeface="Times New Roman"/>
                          <a:ea typeface="Times New Roman"/>
                        </a:rPr>
                        <a:t>7</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0111</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7</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90170" algn="ctr">
                        <a:lnSpc>
                          <a:spcPct val="115000"/>
                        </a:lnSpc>
                        <a:spcAft>
                          <a:spcPts val="0"/>
                        </a:spcAft>
                      </a:pPr>
                      <a:r>
                        <a:rPr lang="tr-TR" sz="1800">
                          <a:latin typeface="Times New Roman"/>
                          <a:ea typeface="Times New Roman"/>
                        </a:rPr>
                        <a:t>8</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1000</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8</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90170" algn="ctr">
                        <a:lnSpc>
                          <a:spcPct val="115000"/>
                        </a:lnSpc>
                        <a:spcAft>
                          <a:spcPts val="0"/>
                        </a:spcAft>
                      </a:pPr>
                      <a:r>
                        <a:rPr lang="tr-TR" sz="1800">
                          <a:latin typeface="Times New Roman"/>
                          <a:ea typeface="Times New Roman"/>
                        </a:rPr>
                        <a:t>9</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1001</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9</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90170" algn="ctr">
                        <a:lnSpc>
                          <a:spcPct val="115000"/>
                        </a:lnSpc>
                        <a:spcAft>
                          <a:spcPts val="0"/>
                        </a:spcAft>
                      </a:pPr>
                      <a:r>
                        <a:rPr lang="tr-TR" sz="1800">
                          <a:latin typeface="Times New Roman"/>
                          <a:ea typeface="Times New Roman"/>
                        </a:rPr>
                        <a:t>10</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1010</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A</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90170" algn="ctr">
                        <a:lnSpc>
                          <a:spcPct val="115000"/>
                        </a:lnSpc>
                        <a:spcAft>
                          <a:spcPts val="0"/>
                        </a:spcAft>
                      </a:pPr>
                      <a:r>
                        <a:rPr lang="tr-TR" sz="1800">
                          <a:latin typeface="Times New Roman"/>
                          <a:ea typeface="Times New Roman"/>
                        </a:rPr>
                        <a:t>11</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1011</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B</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90170" algn="ctr">
                        <a:lnSpc>
                          <a:spcPct val="115000"/>
                        </a:lnSpc>
                        <a:spcAft>
                          <a:spcPts val="0"/>
                        </a:spcAft>
                      </a:pPr>
                      <a:r>
                        <a:rPr lang="tr-TR" sz="1800">
                          <a:latin typeface="Times New Roman"/>
                          <a:ea typeface="Times New Roman"/>
                        </a:rPr>
                        <a:t>12</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1100</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C</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90170" algn="ctr">
                        <a:lnSpc>
                          <a:spcPct val="115000"/>
                        </a:lnSpc>
                        <a:spcAft>
                          <a:spcPts val="0"/>
                        </a:spcAft>
                      </a:pPr>
                      <a:r>
                        <a:rPr lang="tr-TR" sz="1800">
                          <a:latin typeface="Times New Roman"/>
                          <a:ea typeface="Times New Roman"/>
                        </a:rPr>
                        <a:t>13</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1101</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D</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90170" algn="ctr">
                        <a:lnSpc>
                          <a:spcPct val="115000"/>
                        </a:lnSpc>
                        <a:spcAft>
                          <a:spcPts val="0"/>
                        </a:spcAft>
                      </a:pPr>
                      <a:r>
                        <a:rPr lang="tr-TR" sz="1800">
                          <a:latin typeface="Times New Roman"/>
                          <a:ea typeface="Times New Roman"/>
                        </a:rPr>
                        <a:t>14</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1110</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E</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90170" algn="ctr">
                        <a:lnSpc>
                          <a:spcPct val="115000"/>
                        </a:lnSpc>
                        <a:spcAft>
                          <a:spcPts val="0"/>
                        </a:spcAft>
                      </a:pPr>
                      <a:r>
                        <a:rPr lang="tr-TR" sz="1800">
                          <a:latin typeface="Times New Roman"/>
                          <a:ea typeface="Times New Roman"/>
                        </a:rPr>
                        <a:t>15</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1111</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dirty="0">
                          <a:latin typeface="Times New Roman"/>
                          <a:ea typeface="Times New Roman"/>
                        </a:rPr>
                        <a:t>F</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Onaltılık (</a:t>
            </a:r>
            <a:r>
              <a:rPr lang="tr-TR" sz="2400" b="1" dirty="0" err="1" smtClean="0"/>
              <a:t>Hexadecimal</a:t>
            </a:r>
            <a:r>
              <a:rPr lang="tr-TR" sz="2400" b="1" dirty="0" smtClean="0"/>
              <a:t>) Sayı Sistemi</a:t>
            </a:r>
            <a:endParaRPr lang="tr-TR" sz="2400" dirty="0"/>
          </a:p>
        </p:txBody>
      </p:sp>
      <p:sp>
        <p:nvSpPr>
          <p:cNvPr id="3" name="2 İçerik Yer Tutucusu"/>
          <p:cNvSpPr>
            <a:spLocks noGrp="1"/>
          </p:cNvSpPr>
          <p:nvPr>
            <p:ph idx="1"/>
          </p:nvPr>
        </p:nvSpPr>
        <p:spPr>
          <a:xfrm>
            <a:off x="388718" y="930393"/>
            <a:ext cx="8375650" cy="5078412"/>
          </a:xfrm>
        </p:spPr>
        <p:txBody>
          <a:bodyPr/>
          <a:lstStyle/>
          <a:p>
            <a:pPr marL="0" indent="0" algn="just">
              <a:buNone/>
            </a:pPr>
            <a:r>
              <a:rPr lang="tr-TR" sz="2200" dirty="0">
                <a:solidFill>
                  <a:schemeClr val="tx1"/>
                </a:solidFill>
                <a:latin typeface="+mn-lt"/>
                <a:ea typeface="+mn-ea"/>
                <a:cs typeface="+mn-cs"/>
              </a:rPr>
              <a:t>Onaltılık sayı sisteminde F</a:t>
            </a:r>
            <a:r>
              <a:rPr lang="tr-TR" sz="2200" baseline="-25000" dirty="0">
                <a:solidFill>
                  <a:schemeClr val="tx1"/>
                </a:solidFill>
                <a:latin typeface="+mn-lt"/>
                <a:ea typeface="+mn-ea"/>
                <a:cs typeface="+mn-cs"/>
              </a:rPr>
              <a:t>16</a:t>
            </a:r>
            <a:r>
              <a:rPr lang="tr-TR" sz="2200" dirty="0">
                <a:solidFill>
                  <a:schemeClr val="tx1"/>
                </a:solidFill>
                <a:latin typeface="+mn-lt"/>
                <a:ea typeface="+mn-ea"/>
                <a:cs typeface="+mn-cs"/>
              </a:rPr>
              <a:t>’ten sonra gelen sayı 10</a:t>
            </a:r>
            <a:r>
              <a:rPr lang="tr-TR" sz="2200" baseline="-25000" dirty="0">
                <a:solidFill>
                  <a:schemeClr val="tx1"/>
                </a:solidFill>
                <a:latin typeface="+mn-lt"/>
                <a:ea typeface="+mn-ea"/>
                <a:cs typeface="+mn-cs"/>
              </a:rPr>
              <a:t>16</a:t>
            </a:r>
            <a:r>
              <a:rPr lang="tr-TR" sz="2200" dirty="0">
                <a:solidFill>
                  <a:schemeClr val="tx1"/>
                </a:solidFill>
                <a:latin typeface="+mn-lt"/>
                <a:ea typeface="+mn-ea"/>
                <a:cs typeface="+mn-cs"/>
              </a:rPr>
              <a:t> dır ve 11</a:t>
            </a:r>
            <a:r>
              <a:rPr lang="tr-TR" sz="2200" baseline="-25000" dirty="0">
                <a:solidFill>
                  <a:schemeClr val="tx1"/>
                </a:solidFill>
                <a:latin typeface="+mn-lt"/>
                <a:ea typeface="+mn-ea"/>
                <a:cs typeface="+mn-cs"/>
              </a:rPr>
              <a:t>16</a:t>
            </a:r>
            <a:r>
              <a:rPr lang="tr-TR" sz="2200" dirty="0">
                <a:solidFill>
                  <a:schemeClr val="tx1"/>
                </a:solidFill>
                <a:latin typeface="+mn-lt"/>
                <a:ea typeface="+mn-ea"/>
                <a:cs typeface="+mn-cs"/>
              </a:rPr>
              <a:t>,12</a:t>
            </a:r>
            <a:r>
              <a:rPr lang="tr-TR" sz="2200" baseline="-25000" dirty="0">
                <a:solidFill>
                  <a:schemeClr val="tx1"/>
                </a:solidFill>
                <a:latin typeface="+mn-lt"/>
                <a:ea typeface="+mn-ea"/>
                <a:cs typeface="+mn-cs"/>
              </a:rPr>
              <a:t>16</a:t>
            </a:r>
            <a:r>
              <a:rPr lang="tr-TR" sz="2200" dirty="0">
                <a:solidFill>
                  <a:schemeClr val="tx1"/>
                </a:solidFill>
                <a:latin typeface="+mn-lt"/>
                <a:ea typeface="+mn-ea"/>
                <a:cs typeface="+mn-cs"/>
              </a:rPr>
              <a:t>,...,19</a:t>
            </a:r>
            <a:r>
              <a:rPr lang="tr-TR" sz="2200" baseline="-25000" dirty="0">
                <a:solidFill>
                  <a:schemeClr val="tx1"/>
                </a:solidFill>
                <a:latin typeface="+mn-lt"/>
                <a:ea typeface="+mn-ea"/>
                <a:cs typeface="+mn-cs"/>
              </a:rPr>
              <a:t>16</a:t>
            </a:r>
            <a:r>
              <a:rPr lang="tr-TR" sz="2200" dirty="0">
                <a:solidFill>
                  <a:schemeClr val="tx1"/>
                </a:solidFill>
                <a:latin typeface="+mn-lt"/>
                <a:ea typeface="+mn-ea"/>
                <a:cs typeface="+mn-cs"/>
              </a:rPr>
              <a:t>, 1A</a:t>
            </a:r>
            <a:r>
              <a:rPr lang="tr-TR" sz="2200" baseline="-25000" dirty="0">
                <a:solidFill>
                  <a:schemeClr val="tx1"/>
                </a:solidFill>
                <a:latin typeface="+mn-lt"/>
                <a:ea typeface="+mn-ea"/>
                <a:cs typeface="+mn-cs"/>
              </a:rPr>
              <a:t>16</a:t>
            </a:r>
            <a:r>
              <a:rPr lang="tr-TR" sz="2200" dirty="0">
                <a:solidFill>
                  <a:schemeClr val="tx1"/>
                </a:solidFill>
                <a:latin typeface="+mn-lt"/>
                <a:ea typeface="+mn-ea"/>
                <a:cs typeface="+mn-cs"/>
              </a:rPr>
              <a:t>, ..., 1F</a:t>
            </a:r>
            <a:r>
              <a:rPr lang="tr-TR" sz="2200" baseline="-25000" dirty="0">
                <a:solidFill>
                  <a:schemeClr val="tx1"/>
                </a:solidFill>
                <a:latin typeface="+mn-lt"/>
                <a:ea typeface="+mn-ea"/>
                <a:cs typeface="+mn-cs"/>
              </a:rPr>
              <a:t>16</a:t>
            </a:r>
            <a:r>
              <a:rPr lang="tr-TR" sz="2200" dirty="0">
                <a:solidFill>
                  <a:schemeClr val="tx1"/>
                </a:solidFill>
                <a:latin typeface="+mn-lt"/>
                <a:ea typeface="+mn-ea"/>
                <a:cs typeface="+mn-cs"/>
              </a:rPr>
              <a:t> şeklinde devam eder. </a:t>
            </a:r>
            <a:endParaRPr lang="tr-TR" sz="2200" dirty="0" smtClean="0">
              <a:solidFill>
                <a:schemeClr val="tx1"/>
              </a:solidFill>
              <a:latin typeface="+mn-lt"/>
              <a:ea typeface="+mn-ea"/>
              <a:cs typeface="+mn-cs"/>
            </a:endParaRPr>
          </a:p>
          <a:p>
            <a:pPr marL="0" indent="0" algn="just">
              <a:buNone/>
            </a:pPr>
            <a:endParaRPr lang="tr-TR" sz="2200" dirty="0"/>
          </a:p>
          <a:p>
            <a:pPr marL="0" indent="0" algn="just">
              <a:buNone/>
            </a:pPr>
            <a:r>
              <a:rPr lang="tr-TR" sz="2200" dirty="0" smtClean="0">
                <a:solidFill>
                  <a:schemeClr val="tx1"/>
                </a:solidFill>
                <a:latin typeface="+mn-lt"/>
                <a:ea typeface="+mn-ea"/>
                <a:cs typeface="+mn-cs"/>
              </a:rPr>
              <a:t>2 </a:t>
            </a:r>
            <a:r>
              <a:rPr lang="tr-TR" sz="2200" dirty="0">
                <a:solidFill>
                  <a:schemeClr val="tx1"/>
                </a:solidFill>
                <a:latin typeface="+mn-lt"/>
                <a:ea typeface="+mn-ea"/>
                <a:cs typeface="+mn-cs"/>
              </a:rPr>
              <a:t>dijitlik bir </a:t>
            </a:r>
            <a:r>
              <a:rPr lang="tr-TR" sz="2200" dirty="0" err="1">
                <a:solidFill>
                  <a:schemeClr val="tx1"/>
                </a:solidFill>
                <a:latin typeface="+mn-lt"/>
                <a:ea typeface="+mn-ea"/>
                <a:cs typeface="+mn-cs"/>
              </a:rPr>
              <a:t>hexadecimal</a:t>
            </a:r>
            <a:r>
              <a:rPr lang="tr-TR" sz="2200" dirty="0">
                <a:solidFill>
                  <a:schemeClr val="tx1"/>
                </a:solidFill>
                <a:latin typeface="+mn-lt"/>
                <a:ea typeface="+mn-ea"/>
                <a:cs typeface="+mn-cs"/>
              </a:rPr>
              <a:t> sayı ile 0 (00</a:t>
            </a:r>
            <a:r>
              <a:rPr lang="tr-TR" sz="2200" baseline="-25000" dirty="0">
                <a:solidFill>
                  <a:schemeClr val="tx1"/>
                </a:solidFill>
                <a:latin typeface="+mn-lt"/>
                <a:ea typeface="+mn-ea"/>
                <a:cs typeface="+mn-cs"/>
              </a:rPr>
              <a:t>16</a:t>
            </a:r>
            <a:r>
              <a:rPr lang="tr-TR" sz="2200" dirty="0">
                <a:solidFill>
                  <a:schemeClr val="tx1"/>
                </a:solidFill>
                <a:latin typeface="+mn-lt"/>
                <a:ea typeface="+mn-ea"/>
                <a:cs typeface="+mn-cs"/>
              </a:rPr>
              <a:t>) ile 255 (FF</a:t>
            </a:r>
            <a:r>
              <a:rPr lang="tr-TR" sz="2200" baseline="-25000" dirty="0">
                <a:solidFill>
                  <a:schemeClr val="tx1"/>
                </a:solidFill>
                <a:latin typeface="+mn-lt"/>
                <a:ea typeface="+mn-ea"/>
                <a:cs typeface="+mn-cs"/>
              </a:rPr>
              <a:t>16</a:t>
            </a:r>
            <a:r>
              <a:rPr lang="tr-TR" sz="2200" dirty="0">
                <a:solidFill>
                  <a:schemeClr val="tx1"/>
                </a:solidFill>
                <a:latin typeface="+mn-lt"/>
                <a:ea typeface="+mn-ea"/>
                <a:cs typeface="+mn-cs"/>
              </a:rPr>
              <a:t>) arasındaki sayılar gösterilebilir. </a:t>
            </a:r>
            <a:endParaRPr lang="tr-TR" sz="2200" dirty="0" smtClean="0">
              <a:solidFill>
                <a:schemeClr val="tx1"/>
              </a:solidFill>
              <a:latin typeface="+mn-lt"/>
              <a:ea typeface="+mn-ea"/>
              <a:cs typeface="+mn-cs"/>
            </a:endParaRPr>
          </a:p>
          <a:p>
            <a:pPr marL="0" indent="0" algn="just">
              <a:buNone/>
            </a:pPr>
            <a:endParaRPr lang="tr-TR" sz="2200" dirty="0"/>
          </a:p>
          <a:p>
            <a:pPr marL="0" indent="0" algn="just">
              <a:buFont typeface="Wingdings" pitchFamily="2" charset="2"/>
              <a:buChar char="Ø"/>
            </a:pPr>
            <a:r>
              <a:rPr lang="tr-TR" sz="2200" dirty="0" smtClean="0">
                <a:solidFill>
                  <a:schemeClr val="tx1"/>
                </a:solidFill>
                <a:latin typeface="+mn-lt"/>
                <a:ea typeface="+mn-ea"/>
                <a:cs typeface="+mn-cs"/>
              </a:rPr>
              <a:t> İkilik </a:t>
            </a:r>
            <a:r>
              <a:rPr lang="tr-TR" sz="2200" dirty="0">
                <a:solidFill>
                  <a:schemeClr val="tx1"/>
                </a:solidFill>
                <a:latin typeface="+mn-lt"/>
                <a:ea typeface="+mn-ea"/>
                <a:cs typeface="+mn-cs"/>
              </a:rPr>
              <a:t>sistemden onaltılık sisteme dönüşüm için gereken şey, ikilik sistemde verilmiş olan sayının dörderli bit gruplarına ayrılması ve karşılık gelen </a:t>
            </a:r>
            <a:r>
              <a:rPr lang="tr-TR" sz="2200" dirty="0" err="1">
                <a:solidFill>
                  <a:schemeClr val="tx1"/>
                </a:solidFill>
                <a:latin typeface="+mn-lt"/>
                <a:ea typeface="+mn-ea"/>
                <a:cs typeface="+mn-cs"/>
              </a:rPr>
              <a:t>hexadecimal</a:t>
            </a:r>
            <a:r>
              <a:rPr lang="tr-TR" sz="2200" dirty="0">
                <a:solidFill>
                  <a:schemeClr val="tx1"/>
                </a:solidFill>
                <a:latin typeface="+mn-lt"/>
                <a:ea typeface="+mn-ea"/>
                <a:cs typeface="+mn-cs"/>
              </a:rPr>
              <a:t> sayının yazılmasıdır. Bu ayırma işlemi sayının tam kısmı için sağdan sola doğru, kesirli kısmı için ise soldan sağa doğrudur. Şayet dörderli bit gruplarına ayırma işleminde, 4 bitten daha az sayıda bit grubu bulunursa eksik kalan yerlere 0 konulur.  </a:t>
            </a:r>
          </a:p>
          <a:p>
            <a:pPr marL="0" indent="0" algn="just">
              <a:buNone/>
            </a:pPr>
            <a:endParaRPr lang="tr-TR" sz="2200" dirty="0"/>
          </a:p>
        </p:txBody>
      </p:sp>
      <p:sp>
        <p:nvSpPr>
          <p:cNvPr id="4" name="3 Altbilgi Yer Tutucusu"/>
          <p:cNvSpPr>
            <a:spLocks noGrp="1"/>
          </p:cNvSpPr>
          <p:nvPr>
            <p:ph type="ftr" sz="quarter" idx="10"/>
          </p:nvPr>
        </p:nvSpPr>
        <p:spPr/>
        <p:txBody>
          <a:bodyPr/>
          <a:lstStyle/>
          <a:p>
            <a:r>
              <a:rPr lang="tr-TR" smtClean="0"/>
              <a:t>Mantık Devreleri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87197" y="174676"/>
            <a:ext cx="7772400" cy="790575"/>
          </a:xfrm>
        </p:spPr>
        <p:txBody>
          <a:bodyPr/>
          <a:lstStyle/>
          <a:p>
            <a:pPr algn="l"/>
            <a:r>
              <a:rPr lang="tr-TR" sz="2400" b="1" dirty="0" smtClean="0"/>
              <a:t>Örnek: </a:t>
            </a:r>
            <a:r>
              <a:rPr lang="tr-TR" sz="2400" b="1" dirty="0" smtClean="0">
                <a:solidFill>
                  <a:schemeClr val="tx1"/>
                </a:solidFill>
              </a:rPr>
              <a:t>Dönüşüm İşlemleri</a:t>
            </a:r>
            <a:endParaRPr lang="tr-TR" sz="2400" b="1" dirty="0">
              <a:solidFill>
                <a:schemeClr val="tx1"/>
              </a:solidFill>
            </a:endParaRPr>
          </a:p>
        </p:txBody>
      </p:sp>
      <p:sp>
        <p:nvSpPr>
          <p:cNvPr id="3" name="2 İçerik Yer Tutucusu"/>
          <p:cNvSpPr>
            <a:spLocks noGrp="1"/>
          </p:cNvSpPr>
          <p:nvPr>
            <p:ph idx="1"/>
          </p:nvPr>
        </p:nvSpPr>
        <p:spPr>
          <a:xfrm>
            <a:off x="346514" y="930393"/>
            <a:ext cx="8375650" cy="5078412"/>
          </a:xfrm>
        </p:spPr>
        <p:txBody>
          <a:bodyPr/>
          <a:lstStyle/>
          <a:p>
            <a:pPr marL="0" indent="0" algn="just">
              <a:buFont typeface="Wingdings" pitchFamily="2" charset="2"/>
              <a:buChar char="v"/>
            </a:pPr>
            <a:r>
              <a:rPr lang="tr-TR" sz="2200" dirty="0" smtClean="0">
                <a:solidFill>
                  <a:schemeClr val="tx1"/>
                </a:solidFill>
                <a:latin typeface="+mn-lt"/>
                <a:ea typeface="+mn-ea"/>
                <a:cs typeface="+mn-cs"/>
              </a:rPr>
              <a:t>  010001111110001</a:t>
            </a:r>
            <a:r>
              <a:rPr lang="tr-TR" sz="2200" baseline="-25000" dirty="0" smtClean="0">
                <a:solidFill>
                  <a:schemeClr val="tx1"/>
                </a:solidFill>
                <a:latin typeface="+mn-lt"/>
                <a:ea typeface="+mn-ea"/>
                <a:cs typeface="+mn-cs"/>
              </a:rPr>
              <a:t>2</a:t>
            </a:r>
            <a:r>
              <a:rPr lang="tr-TR" sz="2200" dirty="0" smtClean="0">
                <a:solidFill>
                  <a:schemeClr val="tx1"/>
                </a:solidFill>
                <a:latin typeface="+mn-lt"/>
                <a:ea typeface="+mn-ea"/>
                <a:cs typeface="+mn-cs"/>
              </a:rPr>
              <a:t> </a:t>
            </a:r>
            <a:r>
              <a:rPr lang="tr-TR" sz="2200" dirty="0">
                <a:solidFill>
                  <a:schemeClr val="tx1"/>
                </a:solidFill>
                <a:latin typeface="+mn-lt"/>
                <a:ea typeface="+mn-ea"/>
                <a:cs typeface="+mn-cs"/>
              </a:rPr>
              <a:t>ikili sayısının onaltılık sistemdeki karşılığını bulmak için bu sayıyı dörderli bit gruplarına ayırmak gerekir. </a:t>
            </a:r>
            <a:endParaRPr lang="tr-TR" sz="2200" dirty="0" smtClean="0">
              <a:solidFill>
                <a:schemeClr val="tx1"/>
              </a:solidFill>
              <a:latin typeface="+mn-lt"/>
              <a:ea typeface="+mn-ea"/>
              <a:cs typeface="+mn-cs"/>
            </a:endParaRPr>
          </a:p>
          <a:p>
            <a:pPr marL="0" indent="0" algn="just">
              <a:buNone/>
            </a:pPr>
            <a:endParaRPr lang="tr-TR" sz="1000" b="1" dirty="0" smtClean="0">
              <a:solidFill>
                <a:schemeClr val="tx1"/>
              </a:solidFill>
              <a:latin typeface="+mn-lt"/>
              <a:ea typeface="+mn-ea"/>
              <a:cs typeface="+mn-cs"/>
            </a:endParaRPr>
          </a:p>
          <a:p>
            <a:pPr marL="0" indent="0" algn="just">
              <a:buNone/>
            </a:pPr>
            <a:r>
              <a:rPr lang="tr-TR" sz="2400" b="1" dirty="0" smtClean="0">
                <a:solidFill>
                  <a:srgbClr val="FF0000"/>
                </a:solidFill>
                <a:latin typeface="+mn-lt"/>
                <a:ea typeface="+mn-ea"/>
                <a:cs typeface="+mn-cs"/>
              </a:rPr>
              <a:t>0</a:t>
            </a:r>
            <a:r>
              <a:rPr lang="tr-TR" sz="2400" dirty="0" smtClean="0">
                <a:solidFill>
                  <a:schemeClr val="tx1"/>
                </a:solidFill>
                <a:latin typeface="+mn-lt"/>
                <a:ea typeface="+mn-ea"/>
                <a:cs typeface="+mn-cs"/>
              </a:rPr>
              <a:t>010  0011  </a:t>
            </a:r>
            <a:r>
              <a:rPr lang="tr-TR" sz="2400" dirty="0">
                <a:solidFill>
                  <a:schemeClr val="tx1"/>
                </a:solidFill>
                <a:latin typeface="+mn-lt"/>
                <a:ea typeface="+mn-ea"/>
                <a:cs typeface="+mn-cs"/>
              </a:rPr>
              <a:t>1111  </a:t>
            </a:r>
            <a:r>
              <a:rPr lang="tr-TR" sz="2400" dirty="0" smtClean="0">
                <a:solidFill>
                  <a:schemeClr val="tx1"/>
                </a:solidFill>
                <a:latin typeface="+mn-lt"/>
                <a:ea typeface="+mn-ea"/>
                <a:cs typeface="+mn-cs"/>
              </a:rPr>
              <a:t>0001  </a:t>
            </a:r>
          </a:p>
          <a:p>
            <a:pPr marL="0" indent="0" algn="just">
              <a:buNone/>
            </a:pPr>
            <a:r>
              <a:rPr lang="tr-TR" sz="2400" dirty="0" smtClean="0">
                <a:solidFill>
                  <a:schemeClr val="tx1"/>
                </a:solidFill>
                <a:latin typeface="+mn-lt"/>
                <a:ea typeface="+mn-ea"/>
                <a:cs typeface="+mn-cs"/>
              </a:rPr>
              <a:t>    2       </a:t>
            </a:r>
            <a:r>
              <a:rPr lang="tr-TR" sz="2400" dirty="0">
                <a:solidFill>
                  <a:schemeClr val="tx1"/>
                </a:solidFill>
                <a:latin typeface="+mn-lt"/>
                <a:ea typeface="+mn-ea"/>
                <a:cs typeface="+mn-cs"/>
              </a:rPr>
              <a:t>3        F      </a:t>
            </a:r>
            <a:r>
              <a:rPr lang="tr-TR" sz="2400" dirty="0" smtClean="0">
                <a:solidFill>
                  <a:schemeClr val="tx1"/>
                </a:solidFill>
                <a:latin typeface="+mn-lt"/>
                <a:ea typeface="+mn-ea"/>
                <a:cs typeface="+mn-cs"/>
              </a:rPr>
              <a:t> </a:t>
            </a:r>
            <a:r>
              <a:rPr lang="tr-TR" sz="2400" dirty="0">
                <a:solidFill>
                  <a:schemeClr val="tx1"/>
                </a:solidFill>
                <a:latin typeface="+mn-lt"/>
                <a:ea typeface="+mn-ea"/>
                <a:cs typeface="+mn-cs"/>
              </a:rPr>
              <a:t>1</a:t>
            </a:r>
          </a:p>
          <a:p>
            <a:pPr marL="0" indent="0" algn="just">
              <a:buNone/>
            </a:pPr>
            <a:r>
              <a:rPr lang="tr-TR" sz="2200" dirty="0" smtClean="0">
                <a:solidFill>
                  <a:schemeClr val="tx1"/>
                </a:solidFill>
                <a:latin typeface="+mn-lt"/>
                <a:ea typeface="+mn-ea"/>
                <a:cs typeface="+mn-cs"/>
              </a:rPr>
              <a:t>O halde (010001111110001)</a:t>
            </a:r>
            <a:r>
              <a:rPr lang="tr-TR" sz="2200" baseline="-25000" dirty="0" smtClean="0">
                <a:solidFill>
                  <a:schemeClr val="tx1"/>
                </a:solidFill>
                <a:latin typeface="+mn-lt"/>
                <a:ea typeface="+mn-ea"/>
                <a:cs typeface="+mn-cs"/>
              </a:rPr>
              <a:t>2 </a:t>
            </a:r>
            <a:r>
              <a:rPr lang="tr-TR" sz="2200" dirty="0" smtClean="0">
                <a:solidFill>
                  <a:schemeClr val="tx1"/>
                </a:solidFill>
                <a:latin typeface="+mn-lt"/>
                <a:ea typeface="+mn-ea"/>
                <a:cs typeface="+mn-cs"/>
              </a:rPr>
              <a:t>= (23F1)</a:t>
            </a:r>
            <a:r>
              <a:rPr lang="tr-TR" sz="2200" baseline="-25000" dirty="0" smtClean="0">
                <a:solidFill>
                  <a:schemeClr val="tx1"/>
                </a:solidFill>
                <a:latin typeface="+mn-lt"/>
                <a:ea typeface="+mn-ea"/>
                <a:cs typeface="+mn-cs"/>
              </a:rPr>
              <a:t>16</a:t>
            </a:r>
          </a:p>
          <a:p>
            <a:pPr marL="0" indent="0" algn="just">
              <a:buNone/>
            </a:pPr>
            <a:endParaRPr lang="tr-TR" sz="2200" baseline="-25000" dirty="0" smtClean="0"/>
          </a:p>
          <a:p>
            <a:pPr marL="0" indent="0" algn="just">
              <a:buNone/>
            </a:pPr>
            <a:endParaRPr lang="tr-TR" sz="2200" baseline="-25000" dirty="0"/>
          </a:p>
          <a:p>
            <a:pPr marL="0" indent="0" algn="just">
              <a:buFont typeface="Wingdings" pitchFamily="2" charset="2"/>
              <a:buChar char="v"/>
            </a:pPr>
            <a:r>
              <a:rPr lang="tr-TR" sz="2400" dirty="0" smtClean="0">
                <a:solidFill>
                  <a:schemeClr val="tx1"/>
                </a:solidFill>
                <a:latin typeface="+mn-lt"/>
                <a:ea typeface="+mn-ea"/>
                <a:cs typeface="+mn-cs"/>
              </a:rPr>
              <a:t> </a:t>
            </a:r>
            <a:r>
              <a:rPr lang="tr-TR" sz="2200" dirty="0" smtClean="0">
                <a:solidFill>
                  <a:schemeClr val="tx1"/>
                </a:solidFill>
                <a:latin typeface="+mn-lt"/>
                <a:ea typeface="+mn-ea"/>
                <a:cs typeface="+mn-cs"/>
              </a:rPr>
              <a:t>1011001101.110010</a:t>
            </a:r>
            <a:r>
              <a:rPr lang="tr-TR" sz="2200" baseline="-25000" dirty="0" smtClean="0">
                <a:solidFill>
                  <a:schemeClr val="tx1"/>
                </a:solidFill>
                <a:latin typeface="+mn-lt"/>
                <a:ea typeface="+mn-ea"/>
                <a:cs typeface="+mn-cs"/>
              </a:rPr>
              <a:t>2</a:t>
            </a:r>
            <a:r>
              <a:rPr lang="tr-TR" sz="2200" dirty="0" smtClean="0">
                <a:solidFill>
                  <a:schemeClr val="tx1"/>
                </a:solidFill>
                <a:latin typeface="+mn-lt"/>
                <a:ea typeface="+mn-ea"/>
                <a:cs typeface="+mn-cs"/>
              </a:rPr>
              <a:t> </a:t>
            </a:r>
            <a:r>
              <a:rPr lang="tr-TR" sz="2200" dirty="0">
                <a:solidFill>
                  <a:schemeClr val="tx1"/>
                </a:solidFill>
                <a:latin typeface="+mn-lt"/>
                <a:ea typeface="+mn-ea"/>
                <a:cs typeface="+mn-cs"/>
              </a:rPr>
              <a:t>sayısının 16’lık sistemdeki karşılığını bulalım</a:t>
            </a:r>
            <a:r>
              <a:rPr lang="tr-TR" sz="2200" dirty="0" smtClean="0">
                <a:solidFill>
                  <a:schemeClr val="tx1"/>
                </a:solidFill>
                <a:latin typeface="+mn-lt"/>
                <a:ea typeface="+mn-ea"/>
                <a:cs typeface="+mn-cs"/>
              </a:rPr>
              <a:t>.</a:t>
            </a:r>
          </a:p>
          <a:p>
            <a:pPr marL="0" indent="0" algn="just">
              <a:buNone/>
            </a:pPr>
            <a:endParaRPr lang="tr-TR" sz="1000" dirty="0" smtClean="0">
              <a:solidFill>
                <a:schemeClr val="tx1"/>
              </a:solidFill>
              <a:latin typeface="+mn-lt"/>
              <a:ea typeface="+mn-ea"/>
              <a:cs typeface="+mn-cs"/>
            </a:endParaRPr>
          </a:p>
          <a:p>
            <a:pPr marL="0" indent="0" algn="just">
              <a:buNone/>
            </a:pPr>
            <a:r>
              <a:rPr lang="tr-TR" sz="2200" dirty="0" smtClean="0">
                <a:solidFill>
                  <a:schemeClr val="tx1"/>
                </a:solidFill>
                <a:latin typeface="+mn-lt"/>
                <a:ea typeface="+mn-ea"/>
                <a:cs typeface="+mn-cs"/>
              </a:rPr>
              <a:t>1011001101.110010</a:t>
            </a:r>
            <a:r>
              <a:rPr lang="tr-TR" sz="2200" baseline="-25000" dirty="0" smtClean="0">
                <a:solidFill>
                  <a:schemeClr val="tx1"/>
                </a:solidFill>
                <a:latin typeface="+mn-lt"/>
                <a:ea typeface="+mn-ea"/>
                <a:cs typeface="+mn-cs"/>
              </a:rPr>
              <a:t>2</a:t>
            </a:r>
            <a:r>
              <a:rPr lang="tr-TR" sz="2200" dirty="0" smtClean="0">
                <a:solidFill>
                  <a:schemeClr val="tx1"/>
                </a:solidFill>
                <a:latin typeface="+mn-lt"/>
                <a:ea typeface="+mn-ea"/>
                <a:cs typeface="+mn-cs"/>
              </a:rPr>
              <a:t> </a:t>
            </a:r>
            <a:r>
              <a:rPr lang="tr-TR" sz="2200" dirty="0">
                <a:solidFill>
                  <a:schemeClr val="tx1"/>
                </a:solidFill>
                <a:latin typeface="+mn-lt"/>
                <a:ea typeface="+mn-ea"/>
                <a:cs typeface="+mn-cs"/>
              </a:rPr>
              <a:t>sayısını dörderli bit gruplarına ayırırsak;</a:t>
            </a:r>
          </a:p>
          <a:p>
            <a:pPr marL="0" indent="0" algn="just">
              <a:buNone/>
            </a:pPr>
            <a:endParaRPr lang="tr-TR" sz="1000" b="1" dirty="0"/>
          </a:p>
          <a:p>
            <a:pPr marL="0" indent="0" algn="just">
              <a:buNone/>
            </a:pPr>
            <a:r>
              <a:rPr lang="tr-TR" sz="2200" b="1" dirty="0" smtClean="0">
                <a:solidFill>
                  <a:srgbClr val="FF0000"/>
                </a:solidFill>
                <a:latin typeface="+mn-lt"/>
                <a:ea typeface="+mn-ea"/>
                <a:cs typeface="+mn-cs"/>
              </a:rPr>
              <a:t>00</a:t>
            </a:r>
            <a:r>
              <a:rPr lang="tr-TR" sz="2200" dirty="0" smtClean="0">
                <a:solidFill>
                  <a:schemeClr val="tx1"/>
                </a:solidFill>
                <a:latin typeface="+mn-lt"/>
                <a:ea typeface="+mn-ea"/>
                <a:cs typeface="+mn-cs"/>
              </a:rPr>
              <a:t>10 </a:t>
            </a:r>
            <a:r>
              <a:rPr lang="tr-TR" sz="2200" dirty="0">
                <a:solidFill>
                  <a:schemeClr val="tx1"/>
                </a:solidFill>
                <a:latin typeface="+mn-lt"/>
                <a:ea typeface="+mn-ea"/>
                <a:cs typeface="+mn-cs"/>
              </a:rPr>
              <a:t>1100 1101 . 1100 10</a:t>
            </a:r>
            <a:r>
              <a:rPr lang="tr-TR" sz="2200" b="1" dirty="0">
                <a:solidFill>
                  <a:srgbClr val="FF0000"/>
                </a:solidFill>
                <a:latin typeface="+mn-lt"/>
                <a:ea typeface="+mn-ea"/>
                <a:cs typeface="+mn-cs"/>
              </a:rPr>
              <a:t>00</a:t>
            </a:r>
            <a:r>
              <a:rPr lang="tr-TR" sz="2200" b="1" baseline="-25000" dirty="0">
                <a:solidFill>
                  <a:schemeClr val="tx1"/>
                </a:solidFill>
                <a:latin typeface="+mn-lt"/>
                <a:ea typeface="+mn-ea"/>
                <a:cs typeface="+mn-cs"/>
              </a:rPr>
              <a:t>2 </a:t>
            </a:r>
            <a:r>
              <a:rPr lang="tr-TR" sz="2200" b="1" dirty="0">
                <a:solidFill>
                  <a:schemeClr val="tx1"/>
                </a:solidFill>
                <a:latin typeface="+mn-lt"/>
                <a:ea typeface="+mn-ea"/>
                <a:cs typeface="+mn-cs"/>
              </a:rPr>
              <a:t>= </a:t>
            </a:r>
            <a:r>
              <a:rPr lang="tr-TR" sz="2200" dirty="0">
                <a:solidFill>
                  <a:schemeClr val="tx1"/>
                </a:solidFill>
                <a:latin typeface="+mn-lt"/>
                <a:ea typeface="+mn-ea"/>
                <a:cs typeface="+mn-cs"/>
              </a:rPr>
              <a:t>2CD.C8</a:t>
            </a:r>
            <a:r>
              <a:rPr lang="tr-TR" sz="2200" baseline="-25000" dirty="0">
                <a:solidFill>
                  <a:schemeClr val="tx1"/>
                </a:solidFill>
                <a:latin typeface="+mn-lt"/>
                <a:ea typeface="+mn-ea"/>
                <a:cs typeface="+mn-cs"/>
              </a:rPr>
              <a:t>16</a:t>
            </a:r>
            <a:r>
              <a:rPr lang="tr-TR" sz="2200" dirty="0">
                <a:solidFill>
                  <a:schemeClr val="tx1"/>
                </a:solidFill>
                <a:latin typeface="+mn-lt"/>
                <a:ea typeface="+mn-ea"/>
                <a:cs typeface="+mn-cs"/>
              </a:rPr>
              <a:t> olarak bulunur.</a:t>
            </a:r>
          </a:p>
          <a:p>
            <a:pPr marL="0" indent="0" algn="just">
              <a:buNone/>
            </a:pPr>
            <a:endParaRPr lang="tr-TR" sz="2200" b="1" dirty="0" smtClean="0">
              <a:solidFill>
                <a:schemeClr val="tx1"/>
              </a:solidFill>
              <a:latin typeface="+mn-lt"/>
              <a:ea typeface="+mn-ea"/>
              <a:cs typeface="+mn-cs"/>
            </a:endParaRPr>
          </a:p>
          <a:p>
            <a:pPr marL="0" indent="0" algn="just">
              <a:buNone/>
            </a:pPr>
            <a:endParaRPr lang="tr-TR" sz="2200" dirty="0"/>
          </a:p>
        </p:txBody>
      </p:sp>
      <p:sp>
        <p:nvSpPr>
          <p:cNvPr id="4" name="3 Altbilgi Yer Tutucusu"/>
          <p:cNvSpPr>
            <a:spLocks noGrp="1"/>
          </p:cNvSpPr>
          <p:nvPr>
            <p:ph type="ftr" sz="quarter" idx="10"/>
          </p:nvPr>
        </p:nvSpPr>
        <p:spPr>
          <a:xfrm>
            <a:off x="2803085" y="6400800"/>
            <a:ext cx="3276600" cy="457200"/>
          </a:xfrm>
        </p:spPr>
        <p:txBody>
          <a:bodyPr/>
          <a:lstStyle/>
          <a:p>
            <a:r>
              <a:rPr lang="tr-TR" smtClean="0"/>
              <a:t>Mantık Devreleri </a:t>
            </a:r>
            <a:endParaRPr lang="en-US"/>
          </a:p>
        </p:txBody>
      </p:sp>
      <p:sp>
        <p:nvSpPr>
          <p:cNvPr id="463874" name="AutoShape 2"/>
          <p:cNvSpPr>
            <a:spLocks/>
          </p:cNvSpPr>
          <p:nvPr/>
        </p:nvSpPr>
        <p:spPr bwMode="auto">
          <a:xfrm rot="5400000">
            <a:off x="697962" y="2048456"/>
            <a:ext cx="93883" cy="507804"/>
          </a:xfrm>
          <a:prstGeom prst="rightBrace">
            <a:avLst>
              <a:gd name="adj1" fmla="val 16667"/>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6" name="AutoShape 2"/>
          <p:cNvSpPr>
            <a:spLocks/>
          </p:cNvSpPr>
          <p:nvPr/>
        </p:nvSpPr>
        <p:spPr bwMode="auto">
          <a:xfrm rot="5400000">
            <a:off x="1443550" y="2048457"/>
            <a:ext cx="93883" cy="507804"/>
          </a:xfrm>
          <a:prstGeom prst="rightBrace">
            <a:avLst>
              <a:gd name="adj1" fmla="val 16667"/>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7" name="AutoShape 2"/>
          <p:cNvSpPr>
            <a:spLocks/>
          </p:cNvSpPr>
          <p:nvPr/>
        </p:nvSpPr>
        <p:spPr bwMode="auto">
          <a:xfrm rot="5400000">
            <a:off x="2203207" y="2048458"/>
            <a:ext cx="93883" cy="507804"/>
          </a:xfrm>
          <a:prstGeom prst="rightBrace">
            <a:avLst>
              <a:gd name="adj1" fmla="val 16667"/>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8" name="AutoShape 2"/>
          <p:cNvSpPr>
            <a:spLocks/>
          </p:cNvSpPr>
          <p:nvPr/>
        </p:nvSpPr>
        <p:spPr bwMode="auto">
          <a:xfrm rot="5400000">
            <a:off x="2934727" y="2048459"/>
            <a:ext cx="93883" cy="507804"/>
          </a:xfrm>
          <a:prstGeom prst="rightBrace">
            <a:avLst>
              <a:gd name="adj1" fmla="val 16667"/>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Dönüşüm İşlemleri</a:t>
            </a:r>
            <a:endParaRPr lang="tr-TR" sz="2400" b="1" dirty="0"/>
          </a:p>
        </p:txBody>
      </p:sp>
      <p:sp>
        <p:nvSpPr>
          <p:cNvPr id="3" name="2 İçerik Yer Tutucusu"/>
          <p:cNvSpPr>
            <a:spLocks noGrp="1"/>
          </p:cNvSpPr>
          <p:nvPr>
            <p:ph idx="1"/>
          </p:nvPr>
        </p:nvSpPr>
        <p:spPr>
          <a:xfrm>
            <a:off x="346514" y="874121"/>
            <a:ext cx="8375650" cy="5078412"/>
          </a:xfrm>
        </p:spPr>
        <p:txBody>
          <a:bodyPr/>
          <a:lstStyle/>
          <a:p>
            <a:pPr marL="0" indent="0" algn="just">
              <a:buFont typeface="Wingdings" pitchFamily="2" charset="2"/>
              <a:buChar char="Ø"/>
            </a:pPr>
            <a:r>
              <a:rPr lang="tr-TR" sz="2200" dirty="0" smtClean="0">
                <a:solidFill>
                  <a:schemeClr val="tx1"/>
                </a:solidFill>
                <a:latin typeface="+mn-lt"/>
                <a:ea typeface="+mn-ea"/>
                <a:cs typeface="+mn-cs"/>
              </a:rPr>
              <a:t> Onaltılık </a:t>
            </a:r>
            <a:r>
              <a:rPr lang="tr-TR" sz="2200" dirty="0">
                <a:solidFill>
                  <a:schemeClr val="tx1"/>
                </a:solidFill>
                <a:latin typeface="+mn-lt"/>
                <a:ea typeface="+mn-ea"/>
                <a:cs typeface="+mn-cs"/>
              </a:rPr>
              <a:t>sistemdeki bir sayıyı da ikilik sisteme çevirmek </a:t>
            </a:r>
            <a:r>
              <a:rPr lang="tr-TR" sz="2200" dirty="0" smtClean="0">
                <a:solidFill>
                  <a:schemeClr val="tx1"/>
                </a:solidFill>
                <a:latin typeface="+mn-lt"/>
                <a:ea typeface="+mn-ea"/>
                <a:cs typeface="+mn-cs"/>
              </a:rPr>
              <a:t>için, onaltılık </a:t>
            </a:r>
            <a:r>
              <a:rPr lang="tr-TR" sz="2200" dirty="0">
                <a:solidFill>
                  <a:schemeClr val="tx1"/>
                </a:solidFill>
                <a:latin typeface="+mn-lt"/>
                <a:ea typeface="+mn-ea"/>
                <a:cs typeface="+mn-cs"/>
              </a:rPr>
              <a:t>sistemdeki sayının her dijiti için, 4 bitlik ikili karşılığı yazılır. </a:t>
            </a:r>
            <a:endParaRPr lang="tr-TR" sz="2200" dirty="0" smtClean="0">
              <a:solidFill>
                <a:schemeClr val="tx1"/>
              </a:solidFill>
              <a:latin typeface="+mn-lt"/>
              <a:ea typeface="+mn-ea"/>
              <a:cs typeface="+mn-cs"/>
            </a:endParaRPr>
          </a:p>
          <a:p>
            <a:pPr marL="0" indent="0" algn="just">
              <a:buNone/>
            </a:pPr>
            <a:endParaRPr lang="tr-TR" sz="1000" dirty="0"/>
          </a:p>
          <a:p>
            <a:pPr marL="0" indent="0" algn="just">
              <a:buNone/>
            </a:pPr>
            <a:r>
              <a:rPr lang="tr-TR" sz="2200" b="1" dirty="0">
                <a:solidFill>
                  <a:schemeClr val="tx1"/>
                </a:solidFill>
                <a:latin typeface="+mn-lt"/>
                <a:ea typeface="+mn-ea"/>
                <a:cs typeface="+mn-cs"/>
              </a:rPr>
              <a:t>Örnek: </a:t>
            </a:r>
            <a:r>
              <a:rPr lang="tr-TR" sz="2200" dirty="0">
                <a:solidFill>
                  <a:schemeClr val="tx1"/>
                </a:solidFill>
                <a:latin typeface="+mn-lt"/>
                <a:ea typeface="+mn-ea"/>
                <a:cs typeface="+mn-cs"/>
              </a:rPr>
              <a:t>4A3F</a:t>
            </a:r>
            <a:r>
              <a:rPr lang="tr-TR" sz="2200" baseline="-25000" dirty="0">
                <a:solidFill>
                  <a:schemeClr val="tx1"/>
                </a:solidFill>
                <a:latin typeface="+mn-lt"/>
                <a:ea typeface="+mn-ea"/>
                <a:cs typeface="+mn-cs"/>
              </a:rPr>
              <a:t>16</a:t>
            </a:r>
            <a:r>
              <a:rPr lang="tr-TR" sz="2200" dirty="0">
                <a:solidFill>
                  <a:schemeClr val="tx1"/>
                </a:solidFill>
                <a:latin typeface="+mn-lt"/>
                <a:ea typeface="+mn-ea"/>
                <a:cs typeface="+mn-cs"/>
              </a:rPr>
              <a:t> sayısının ikilik sistemdeki karşılığını bulmak için her dijitin dört bit ile ikili olarak ifade edilmesi gerekir.</a:t>
            </a:r>
          </a:p>
          <a:p>
            <a:pPr>
              <a:buNone/>
            </a:pPr>
            <a:endParaRPr lang="tr-TR" sz="1000" dirty="0">
              <a:solidFill>
                <a:schemeClr val="tx1"/>
              </a:solidFill>
              <a:latin typeface="+mn-lt"/>
              <a:ea typeface="+mn-ea"/>
              <a:cs typeface="+mn-cs"/>
            </a:endParaRPr>
          </a:p>
          <a:p>
            <a:pPr>
              <a:buNone/>
            </a:pPr>
            <a:r>
              <a:rPr lang="tr-TR" sz="2200" dirty="0">
                <a:solidFill>
                  <a:schemeClr val="tx1"/>
                </a:solidFill>
                <a:latin typeface="+mn-lt"/>
                <a:ea typeface="+mn-ea"/>
                <a:cs typeface="+mn-cs"/>
              </a:rPr>
              <a:t>   </a:t>
            </a:r>
            <a:r>
              <a:rPr lang="tr-TR" sz="2200" dirty="0" smtClean="0">
                <a:solidFill>
                  <a:schemeClr val="tx1"/>
                </a:solidFill>
                <a:latin typeface="+mn-lt"/>
                <a:ea typeface="+mn-ea"/>
                <a:cs typeface="+mn-cs"/>
              </a:rPr>
              <a:t> 4       </a:t>
            </a:r>
            <a:r>
              <a:rPr lang="tr-TR" sz="2200" dirty="0">
                <a:solidFill>
                  <a:schemeClr val="tx1"/>
                </a:solidFill>
                <a:latin typeface="+mn-lt"/>
                <a:ea typeface="+mn-ea"/>
                <a:cs typeface="+mn-cs"/>
              </a:rPr>
              <a:t>A       3       </a:t>
            </a:r>
            <a:r>
              <a:rPr lang="tr-TR" sz="2200" dirty="0" smtClean="0">
                <a:solidFill>
                  <a:schemeClr val="tx1"/>
                </a:solidFill>
                <a:latin typeface="+mn-lt"/>
                <a:ea typeface="+mn-ea"/>
                <a:cs typeface="+mn-cs"/>
              </a:rPr>
              <a:t> F</a:t>
            </a:r>
            <a:endParaRPr lang="tr-TR" sz="2200" dirty="0">
              <a:solidFill>
                <a:schemeClr val="tx1"/>
              </a:solidFill>
              <a:latin typeface="+mn-lt"/>
              <a:ea typeface="+mn-ea"/>
              <a:cs typeface="+mn-cs"/>
            </a:endParaRPr>
          </a:p>
          <a:p>
            <a:pPr>
              <a:buNone/>
            </a:pPr>
            <a:r>
              <a:rPr lang="tr-TR" sz="2200" dirty="0">
                <a:solidFill>
                  <a:schemeClr val="tx1"/>
                </a:solidFill>
                <a:latin typeface="+mn-lt"/>
                <a:ea typeface="+mn-ea"/>
                <a:cs typeface="+mn-cs"/>
              </a:rPr>
              <a:t>0100  1010  0011  1111 </a:t>
            </a:r>
          </a:p>
          <a:p>
            <a:pPr>
              <a:buNone/>
            </a:pPr>
            <a:endParaRPr lang="tr-TR" sz="1000" dirty="0">
              <a:solidFill>
                <a:schemeClr val="tx1"/>
              </a:solidFill>
              <a:latin typeface="+mn-lt"/>
              <a:ea typeface="+mn-ea"/>
              <a:cs typeface="+mn-cs"/>
            </a:endParaRPr>
          </a:p>
          <a:p>
            <a:pPr>
              <a:buNone/>
            </a:pPr>
            <a:r>
              <a:rPr lang="tr-TR" sz="2200" dirty="0">
                <a:solidFill>
                  <a:schemeClr val="tx1"/>
                </a:solidFill>
                <a:latin typeface="+mn-lt"/>
                <a:ea typeface="+mn-ea"/>
                <a:cs typeface="+mn-cs"/>
              </a:rPr>
              <a:t>O halde 4A3F</a:t>
            </a:r>
            <a:r>
              <a:rPr lang="tr-TR" sz="2200" baseline="-25000" dirty="0">
                <a:solidFill>
                  <a:schemeClr val="tx1"/>
                </a:solidFill>
                <a:latin typeface="+mn-lt"/>
                <a:ea typeface="+mn-ea"/>
                <a:cs typeface="+mn-cs"/>
              </a:rPr>
              <a:t>16</a:t>
            </a:r>
            <a:r>
              <a:rPr lang="tr-TR" sz="2200" dirty="0">
                <a:solidFill>
                  <a:schemeClr val="tx1"/>
                </a:solidFill>
                <a:latin typeface="+mn-lt"/>
                <a:ea typeface="+mn-ea"/>
                <a:cs typeface="+mn-cs"/>
              </a:rPr>
              <a:t> = 0100101000111111</a:t>
            </a:r>
            <a:r>
              <a:rPr lang="tr-TR" sz="2200" baseline="-25000" dirty="0">
                <a:solidFill>
                  <a:schemeClr val="tx1"/>
                </a:solidFill>
                <a:latin typeface="+mn-lt"/>
                <a:ea typeface="+mn-ea"/>
                <a:cs typeface="+mn-cs"/>
              </a:rPr>
              <a:t>2</a:t>
            </a:r>
            <a:endParaRPr lang="tr-TR" sz="2200" dirty="0">
              <a:solidFill>
                <a:schemeClr val="tx1"/>
              </a:solidFill>
              <a:latin typeface="+mn-lt"/>
              <a:ea typeface="+mn-ea"/>
              <a:cs typeface="+mn-cs"/>
            </a:endParaRPr>
          </a:p>
          <a:p>
            <a:pPr>
              <a:buNone/>
            </a:pPr>
            <a:endParaRPr lang="tr-TR" sz="1000" dirty="0">
              <a:solidFill>
                <a:schemeClr val="tx1"/>
              </a:solidFill>
              <a:latin typeface="+mn-lt"/>
              <a:ea typeface="+mn-ea"/>
              <a:cs typeface="+mn-cs"/>
            </a:endParaRPr>
          </a:p>
          <a:p>
            <a:pPr algn="just">
              <a:buNone/>
            </a:pPr>
            <a:r>
              <a:rPr lang="tr-TR" sz="2200" b="1" dirty="0">
                <a:solidFill>
                  <a:schemeClr val="tx1"/>
                </a:solidFill>
                <a:latin typeface="+mn-lt"/>
                <a:ea typeface="+mn-ea"/>
                <a:cs typeface="+mn-cs"/>
              </a:rPr>
              <a:t>Örnek: </a:t>
            </a:r>
            <a:r>
              <a:rPr lang="tr-TR" sz="2200" dirty="0">
                <a:solidFill>
                  <a:schemeClr val="tx1"/>
                </a:solidFill>
                <a:latin typeface="+mn-lt"/>
                <a:ea typeface="+mn-ea"/>
                <a:cs typeface="+mn-cs"/>
              </a:rPr>
              <a:t>ABC.DE</a:t>
            </a:r>
            <a:r>
              <a:rPr lang="tr-TR" sz="2200" baseline="-25000" dirty="0">
                <a:solidFill>
                  <a:schemeClr val="tx1"/>
                </a:solidFill>
                <a:latin typeface="+mn-lt"/>
                <a:ea typeface="+mn-ea"/>
                <a:cs typeface="+mn-cs"/>
              </a:rPr>
              <a:t>16 </a:t>
            </a:r>
            <a:r>
              <a:rPr lang="tr-TR" sz="2200" dirty="0">
                <a:solidFill>
                  <a:schemeClr val="tx1"/>
                </a:solidFill>
                <a:latin typeface="+mn-lt"/>
                <a:ea typeface="+mn-ea"/>
                <a:cs typeface="+mn-cs"/>
              </a:rPr>
              <a:t>sayısının 2’lik sistemdeki karşılığını bulalım.</a:t>
            </a:r>
          </a:p>
          <a:p>
            <a:pPr>
              <a:buNone/>
            </a:pPr>
            <a:r>
              <a:rPr lang="tr-TR" sz="2200" dirty="0">
                <a:solidFill>
                  <a:schemeClr val="tx1"/>
                </a:solidFill>
                <a:latin typeface="+mn-lt"/>
                <a:ea typeface="+mn-ea"/>
                <a:cs typeface="+mn-cs"/>
              </a:rPr>
              <a:t>Her bir </a:t>
            </a:r>
            <a:r>
              <a:rPr lang="tr-TR" sz="2200" dirty="0" err="1">
                <a:solidFill>
                  <a:schemeClr val="tx1"/>
                </a:solidFill>
                <a:latin typeface="+mn-lt"/>
                <a:ea typeface="+mn-ea"/>
                <a:cs typeface="+mn-cs"/>
              </a:rPr>
              <a:t>hexadecimal</a:t>
            </a:r>
            <a:r>
              <a:rPr lang="tr-TR" sz="2200" dirty="0">
                <a:solidFill>
                  <a:schemeClr val="tx1"/>
                </a:solidFill>
                <a:latin typeface="+mn-lt"/>
                <a:ea typeface="+mn-ea"/>
                <a:cs typeface="+mn-cs"/>
              </a:rPr>
              <a:t> dijiti 4 bit olarak ifade edersek;</a:t>
            </a:r>
          </a:p>
          <a:p>
            <a:pPr>
              <a:buNone/>
            </a:pPr>
            <a:endParaRPr lang="tr-TR" sz="1000" dirty="0">
              <a:solidFill>
                <a:schemeClr val="tx1"/>
              </a:solidFill>
              <a:latin typeface="+mn-lt"/>
              <a:ea typeface="+mn-ea"/>
              <a:cs typeface="+mn-cs"/>
            </a:endParaRPr>
          </a:p>
          <a:p>
            <a:pPr>
              <a:buNone/>
            </a:pPr>
            <a:r>
              <a:rPr lang="tr-TR" sz="2200" dirty="0">
                <a:solidFill>
                  <a:schemeClr val="tx1"/>
                </a:solidFill>
                <a:latin typeface="+mn-lt"/>
                <a:ea typeface="+mn-ea"/>
                <a:cs typeface="+mn-cs"/>
              </a:rPr>
              <a:t>ABC.DE</a:t>
            </a:r>
            <a:r>
              <a:rPr lang="tr-TR" sz="2200" baseline="-25000" dirty="0">
                <a:solidFill>
                  <a:schemeClr val="tx1"/>
                </a:solidFill>
                <a:latin typeface="+mn-lt"/>
                <a:ea typeface="+mn-ea"/>
                <a:cs typeface="+mn-cs"/>
              </a:rPr>
              <a:t>16</a:t>
            </a:r>
            <a:r>
              <a:rPr lang="tr-TR" sz="2200" dirty="0">
                <a:solidFill>
                  <a:schemeClr val="tx1"/>
                </a:solidFill>
                <a:latin typeface="+mn-lt"/>
                <a:ea typeface="+mn-ea"/>
                <a:cs typeface="+mn-cs"/>
              </a:rPr>
              <a:t> = 1010</a:t>
            </a:r>
            <a:r>
              <a:rPr lang="tr-TR" sz="2200" b="1" dirty="0">
                <a:solidFill>
                  <a:schemeClr val="tx1"/>
                </a:solidFill>
                <a:latin typeface="+mn-lt"/>
                <a:ea typeface="+mn-ea"/>
                <a:cs typeface="+mn-cs"/>
              </a:rPr>
              <a:t>1011</a:t>
            </a:r>
            <a:r>
              <a:rPr lang="tr-TR" sz="2200" dirty="0">
                <a:solidFill>
                  <a:schemeClr val="tx1"/>
                </a:solidFill>
                <a:latin typeface="+mn-lt"/>
                <a:ea typeface="+mn-ea"/>
                <a:cs typeface="+mn-cs"/>
              </a:rPr>
              <a:t>1100.</a:t>
            </a:r>
            <a:r>
              <a:rPr lang="tr-TR" sz="2200" b="1" dirty="0">
                <a:solidFill>
                  <a:schemeClr val="tx1"/>
                </a:solidFill>
                <a:latin typeface="+mn-lt"/>
                <a:ea typeface="+mn-ea"/>
                <a:cs typeface="+mn-cs"/>
              </a:rPr>
              <a:t>1101</a:t>
            </a:r>
            <a:r>
              <a:rPr lang="tr-TR" sz="2200" dirty="0">
                <a:solidFill>
                  <a:schemeClr val="tx1"/>
                </a:solidFill>
                <a:latin typeface="+mn-lt"/>
                <a:ea typeface="+mn-ea"/>
                <a:cs typeface="+mn-cs"/>
              </a:rPr>
              <a:t>1110</a:t>
            </a:r>
            <a:r>
              <a:rPr lang="tr-TR" sz="2200" baseline="-25000" dirty="0">
                <a:solidFill>
                  <a:schemeClr val="tx1"/>
                </a:solidFill>
                <a:latin typeface="+mn-lt"/>
                <a:ea typeface="+mn-ea"/>
                <a:cs typeface="+mn-cs"/>
              </a:rPr>
              <a:t>2</a:t>
            </a:r>
            <a:endParaRPr lang="tr-TR" sz="2200" dirty="0">
              <a:solidFill>
                <a:schemeClr val="tx1"/>
              </a:solidFill>
              <a:latin typeface="+mn-lt"/>
              <a:ea typeface="+mn-ea"/>
              <a:cs typeface="+mn-cs"/>
            </a:endParaRPr>
          </a:p>
          <a:p>
            <a:pPr marL="0" indent="0" algn="just">
              <a:buNone/>
            </a:pPr>
            <a:endParaRPr lang="tr-TR" sz="2200" dirty="0">
              <a:solidFill>
                <a:schemeClr val="tx1"/>
              </a:solidFill>
              <a:latin typeface="+mn-lt"/>
              <a:ea typeface="+mn-ea"/>
              <a:cs typeface="+mn-cs"/>
            </a:endParaRPr>
          </a:p>
          <a:p>
            <a:pPr>
              <a:buNone/>
            </a:pPr>
            <a:endParaRPr lang="tr-TR" dirty="0"/>
          </a:p>
        </p:txBody>
      </p:sp>
      <p:sp>
        <p:nvSpPr>
          <p:cNvPr id="4" name="3 Altbilgi Yer Tutucusu"/>
          <p:cNvSpPr>
            <a:spLocks noGrp="1"/>
          </p:cNvSpPr>
          <p:nvPr>
            <p:ph type="ftr" sz="quarter" idx="10"/>
          </p:nvPr>
        </p:nvSpPr>
        <p:spPr/>
        <p:txBody>
          <a:bodyPr/>
          <a:lstStyle/>
          <a:p>
            <a:r>
              <a:rPr lang="tr-TR" dirty="0" smtClean="0"/>
              <a:t>Mantık Devreleri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Dönüşüm İşlemleri</a:t>
            </a:r>
            <a:endParaRPr lang="tr-TR" sz="2400" dirty="0"/>
          </a:p>
        </p:txBody>
      </p:sp>
      <p:sp>
        <p:nvSpPr>
          <p:cNvPr id="3" name="2 İçerik Yer Tutucusu"/>
          <p:cNvSpPr>
            <a:spLocks noGrp="1"/>
          </p:cNvSpPr>
          <p:nvPr>
            <p:ph idx="1"/>
          </p:nvPr>
        </p:nvSpPr>
        <p:spPr>
          <a:xfrm>
            <a:off x="346514" y="860053"/>
            <a:ext cx="8375650" cy="5078412"/>
          </a:xfrm>
        </p:spPr>
        <p:txBody>
          <a:bodyPr/>
          <a:lstStyle/>
          <a:p>
            <a:pPr marL="0" indent="0" algn="just">
              <a:buFont typeface="Wingdings" pitchFamily="2" charset="2"/>
              <a:buChar char="Ø"/>
            </a:pPr>
            <a:r>
              <a:rPr lang="tr-TR" sz="2200" dirty="0" smtClean="0">
                <a:solidFill>
                  <a:schemeClr val="tx1"/>
                </a:solidFill>
                <a:latin typeface="+mn-lt"/>
                <a:ea typeface="+mn-ea"/>
                <a:cs typeface="+mn-cs"/>
              </a:rPr>
              <a:t> Onaltılık </a:t>
            </a:r>
            <a:r>
              <a:rPr lang="tr-TR" sz="2200" dirty="0">
                <a:solidFill>
                  <a:schemeClr val="tx1"/>
                </a:solidFill>
                <a:latin typeface="+mn-lt"/>
                <a:ea typeface="+mn-ea"/>
                <a:cs typeface="+mn-cs"/>
              </a:rPr>
              <a:t>sistemden onluk sisteme dönüşüm için iki yol düşünülebilir; onluk sistemdeki sayılar önce ikilik sisteme sonra da ikilik sistemden onluk sisteme çevrilir</a:t>
            </a:r>
            <a:r>
              <a:rPr lang="tr-TR" sz="2200" dirty="0" smtClean="0">
                <a:solidFill>
                  <a:schemeClr val="tx1"/>
                </a:solidFill>
                <a:latin typeface="+mn-lt"/>
                <a:ea typeface="+mn-ea"/>
                <a:cs typeface="+mn-cs"/>
              </a:rPr>
              <a:t>.</a:t>
            </a:r>
          </a:p>
          <a:p>
            <a:pPr marL="0" indent="0" algn="just">
              <a:buNone/>
            </a:pPr>
            <a:endParaRPr lang="tr-TR" sz="1000" dirty="0"/>
          </a:p>
          <a:p>
            <a:pPr>
              <a:buNone/>
            </a:pPr>
            <a:r>
              <a:rPr lang="tr-TR" sz="2200" b="1" dirty="0">
                <a:solidFill>
                  <a:schemeClr val="tx1"/>
                </a:solidFill>
                <a:latin typeface="+mn-lt"/>
                <a:ea typeface="+mn-ea"/>
                <a:cs typeface="+mn-cs"/>
              </a:rPr>
              <a:t>Örnek:</a:t>
            </a:r>
            <a:r>
              <a:rPr lang="tr-TR" sz="2200" dirty="0">
                <a:solidFill>
                  <a:schemeClr val="tx1"/>
                </a:solidFill>
                <a:latin typeface="+mn-lt"/>
                <a:ea typeface="+mn-ea"/>
                <a:cs typeface="+mn-cs"/>
              </a:rPr>
              <a:t> 2A</a:t>
            </a:r>
            <a:r>
              <a:rPr lang="tr-TR" sz="2200" baseline="-25000" dirty="0">
                <a:solidFill>
                  <a:schemeClr val="tx1"/>
                </a:solidFill>
                <a:latin typeface="+mn-lt"/>
                <a:ea typeface="+mn-ea"/>
                <a:cs typeface="+mn-cs"/>
              </a:rPr>
              <a:t>16 </a:t>
            </a:r>
            <a:r>
              <a:rPr lang="tr-TR" sz="2200" dirty="0">
                <a:solidFill>
                  <a:schemeClr val="tx1"/>
                </a:solidFill>
                <a:latin typeface="+mn-lt"/>
                <a:ea typeface="+mn-ea"/>
                <a:cs typeface="+mn-cs"/>
              </a:rPr>
              <a:t>= 00101010</a:t>
            </a:r>
            <a:r>
              <a:rPr lang="tr-TR" sz="2200" baseline="-25000" dirty="0">
                <a:solidFill>
                  <a:schemeClr val="tx1"/>
                </a:solidFill>
                <a:latin typeface="+mn-lt"/>
                <a:ea typeface="+mn-ea"/>
                <a:cs typeface="+mn-cs"/>
              </a:rPr>
              <a:t>2</a:t>
            </a:r>
            <a:r>
              <a:rPr lang="tr-TR" sz="2200" dirty="0">
                <a:solidFill>
                  <a:schemeClr val="tx1"/>
                </a:solidFill>
                <a:latin typeface="+mn-lt"/>
                <a:ea typeface="+mn-ea"/>
                <a:cs typeface="+mn-cs"/>
              </a:rPr>
              <a:t>= 2</a:t>
            </a:r>
            <a:r>
              <a:rPr lang="tr-TR" sz="2200" baseline="30000" dirty="0">
                <a:solidFill>
                  <a:schemeClr val="tx1"/>
                </a:solidFill>
                <a:latin typeface="+mn-lt"/>
                <a:ea typeface="+mn-ea"/>
                <a:cs typeface="+mn-cs"/>
              </a:rPr>
              <a:t>5</a:t>
            </a:r>
            <a:r>
              <a:rPr lang="tr-TR" sz="2200" dirty="0">
                <a:solidFill>
                  <a:schemeClr val="tx1"/>
                </a:solidFill>
                <a:latin typeface="+mn-lt"/>
                <a:ea typeface="+mn-ea"/>
                <a:cs typeface="+mn-cs"/>
              </a:rPr>
              <a:t>+2</a:t>
            </a:r>
            <a:r>
              <a:rPr lang="tr-TR" sz="2200" baseline="30000" dirty="0">
                <a:solidFill>
                  <a:schemeClr val="tx1"/>
                </a:solidFill>
                <a:latin typeface="+mn-lt"/>
                <a:ea typeface="+mn-ea"/>
                <a:cs typeface="+mn-cs"/>
              </a:rPr>
              <a:t>3</a:t>
            </a:r>
            <a:r>
              <a:rPr lang="tr-TR" sz="2200" dirty="0">
                <a:solidFill>
                  <a:schemeClr val="tx1"/>
                </a:solidFill>
                <a:latin typeface="+mn-lt"/>
                <a:ea typeface="+mn-ea"/>
                <a:cs typeface="+mn-cs"/>
              </a:rPr>
              <a:t>+2</a:t>
            </a:r>
            <a:r>
              <a:rPr lang="tr-TR" sz="2200" baseline="30000" dirty="0">
                <a:solidFill>
                  <a:schemeClr val="tx1"/>
                </a:solidFill>
                <a:latin typeface="+mn-lt"/>
                <a:ea typeface="+mn-ea"/>
                <a:cs typeface="+mn-cs"/>
              </a:rPr>
              <a:t>1</a:t>
            </a:r>
            <a:r>
              <a:rPr lang="tr-TR" sz="2200" dirty="0">
                <a:solidFill>
                  <a:schemeClr val="tx1"/>
                </a:solidFill>
                <a:latin typeface="+mn-lt"/>
                <a:ea typeface="+mn-ea"/>
                <a:cs typeface="+mn-cs"/>
              </a:rPr>
              <a:t>= 42</a:t>
            </a:r>
            <a:r>
              <a:rPr lang="tr-TR" sz="2200" baseline="-25000" dirty="0">
                <a:solidFill>
                  <a:schemeClr val="tx1"/>
                </a:solidFill>
                <a:latin typeface="+mn-lt"/>
                <a:ea typeface="+mn-ea"/>
                <a:cs typeface="+mn-cs"/>
              </a:rPr>
              <a:t>10</a:t>
            </a:r>
            <a:endParaRPr lang="tr-TR" sz="2200" dirty="0">
              <a:solidFill>
                <a:schemeClr val="tx1"/>
              </a:solidFill>
              <a:latin typeface="+mn-lt"/>
              <a:ea typeface="+mn-ea"/>
              <a:cs typeface="+mn-cs"/>
            </a:endParaRPr>
          </a:p>
          <a:p>
            <a:pPr>
              <a:buNone/>
            </a:pPr>
            <a:endParaRPr lang="tr-TR" sz="1000" dirty="0">
              <a:solidFill>
                <a:schemeClr val="tx1"/>
              </a:solidFill>
              <a:latin typeface="+mn-lt"/>
              <a:ea typeface="+mn-ea"/>
              <a:cs typeface="+mn-cs"/>
            </a:endParaRPr>
          </a:p>
          <a:p>
            <a:pPr marL="0" indent="0" algn="just">
              <a:buFont typeface="Wingdings" pitchFamily="2" charset="2"/>
              <a:buChar char="Ø"/>
            </a:pPr>
            <a:r>
              <a:rPr lang="tr-TR" sz="2200" dirty="0" smtClean="0">
                <a:solidFill>
                  <a:schemeClr val="tx1"/>
                </a:solidFill>
                <a:latin typeface="+mn-lt"/>
                <a:ea typeface="+mn-ea"/>
                <a:cs typeface="+mn-cs"/>
              </a:rPr>
              <a:t> Diğer </a:t>
            </a:r>
            <a:r>
              <a:rPr lang="tr-TR" sz="2200" dirty="0">
                <a:solidFill>
                  <a:schemeClr val="tx1"/>
                </a:solidFill>
                <a:latin typeface="+mn-lt"/>
                <a:ea typeface="+mn-ea"/>
                <a:cs typeface="+mn-cs"/>
              </a:rPr>
              <a:t>yöntem ise onaltılık sistemdeki her basamağın onluk sistemdeki karşılığını, basamak değeriyle çarpıp, bu çarpımları toplamaktır. </a:t>
            </a:r>
          </a:p>
          <a:p>
            <a:pPr>
              <a:buNone/>
            </a:pPr>
            <a:r>
              <a:rPr lang="tr-TR" sz="2200" dirty="0">
                <a:solidFill>
                  <a:schemeClr val="tx1"/>
                </a:solidFill>
                <a:latin typeface="+mn-lt"/>
                <a:ea typeface="+mn-ea"/>
                <a:cs typeface="+mn-cs"/>
              </a:rPr>
              <a:t> </a:t>
            </a:r>
          </a:p>
          <a:p>
            <a:pPr>
              <a:buNone/>
            </a:pPr>
            <a:r>
              <a:rPr lang="tr-TR" sz="2200" b="1" dirty="0">
                <a:solidFill>
                  <a:schemeClr val="tx1"/>
                </a:solidFill>
                <a:latin typeface="+mn-lt"/>
                <a:ea typeface="+mn-ea"/>
                <a:cs typeface="+mn-cs"/>
              </a:rPr>
              <a:t>Örnek: </a:t>
            </a:r>
            <a:r>
              <a:rPr lang="tr-TR" sz="2200" dirty="0">
                <a:solidFill>
                  <a:schemeClr val="tx1"/>
                </a:solidFill>
                <a:latin typeface="+mn-lt"/>
                <a:ea typeface="+mn-ea"/>
                <a:cs typeface="+mn-cs"/>
              </a:rPr>
              <a:t>(1B.1A)</a:t>
            </a:r>
            <a:r>
              <a:rPr lang="tr-TR" sz="2200" baseline="-25000" dirty="0">
                <a:solidFill>
                  <a:schemeClr val="tx1"/>
                </a:solidFill>
                <a:latin typeface="+mn-lt"/>
                <a:ea typeface="+mn-ea"/>
                <a:cs typeface="+mn-cs"/>
              </a:rPr>
              <a:t>16</a:t>
            </a:r>
            <a:r>
              <a:rPr lang="tr-TR" sz="2200" dirty="0">
                <a:solidFill>
                  <a:schemeClr val="tx1"/>
                </a:solidFill>
                <a:latin typeface="+mn-lt"/>
                <a:ea typeface="+mn-ea"/>
                <a:cs typeface="+mn-cs"/>
              </a:rPr>
              <a:t> sayısının 10’luk sistemdeki karşılığını bulalım.</a:t>
            </a:r>
          </a:p>
          <a:p>
            <a:pPr>
              <a:buNone/>
            </a:pPr>
            <a:endParaRPr lang="tr-TR" sz="1000" dirty="0">
              <a:solidFill>
                <a:schemeClr val="tx1"/>
              </a:solidFill>
              <a:latin typeface="+mn-lt"/>
              <a:ea typeface="+mn-ea"/>
              <a:cs typeface="+mn-cs"/>
            </a:endParaRPr>
          </a:p>
          <a:p>
            <a:pPr marL="0" indent="0" algn="just">
              <a:buNone/>
            </a:pPr>
            <a:r>
              <a:rPr lang="tr-TR" sz="2200" dirty="0">
                <a:solidFill>
                  <a:schemeClr val="tx1"/>
                </a:solidFill>
                <a:latin typeface="+mn-lt"/>
                <a:ea typeface="+mn-ea"/>
                <a:cs typeface="+mn-cs"/>
              </a:rPr>
              <a:t>Bir önceki örnekteki gibi her bir </a:t>
            </a:r>
            <a:r>
              <a:rPr lang="tr-TR" sz="2200" dirty="0" err="1">
                <a:solidFill>
                  <a:schemeClr val="tx1"/>
                </a:solidFill>
                <a:latin typeface="+mn-lt"/>
                <a:ea typeface="+mn-ea"/>
                <a:cs typeface="+mn-cs"/>
              </a:rPr>
              <a:t>hexadecimal</a:t>
            </a:r>
            <a:r>
              <a:rPr lang="tr-TR" sz="2200" dirty="0">
                <a:solidFill>
                  <a:schemeClr val="tx1"/>
                </a:solidFill>
                <a:latin typeface="+mn-lt"/>
                <a:ea typeface="+mn-ea"/>
                <a:cs typeface="+mn-cs"/>
              </a:rPr>
              <a:t> dijit, basamak ağırlıklarıyla çarpılıp toplanır.</a:t>
            </a:r>
          </a:p>
          <a:p>
            <a:pPr>
              <a:buNone/>
            </a:pPr>
            <a:endParaRPr lang="tr-TR" sz="1000" dirty="0">
              <a:solidFill>
                <a:schemeClr val="tx1"/>
              </a:solidFill>
              <a:latin typeface="+mn-lt"/>
              <a:ea typeface="+mn-ea"/>
              <a:cs typeface="+mn-cs"/>
            </a:endParaRPr>
          </a:p>
          <a:p>
            <a:pPr>
              <a:buNone/>
            </a:pPr>
            <a:r>
              <a:rPr lang="tr-TR" sz="2200" dirty="0">
                <a:solidFill>
                  <a:schemeClr val="tx1"/>
                </a:solidFill>
                <a:latin typeface="+mn-lt"/>
                <a:ea typeface="+mn-ea"/>
                <a:cs typeface="+mn-cs"/>
              </a:rPr>
              <a:t>(1B.1A)</a:t>
            </a:r>
            <a:r>
              <a:rPr lang="tr-TR" sz="2200" baseline="-25000" dirty="0">
                <a:solidFill>
                  <a:schemeClr val="tx1"/>
                </a:solidFill>
                <a:latin typeface="+mn-lt"/>
                <a:ea typeface="+mn-ea"/>
                <a:cs typeface="+mn-cs"/>
              </a:rPr>
              <a:t>16 </a:t>
            </a:r>
            <a:r>
              <a:rPr lang="tr-TR" sz="2200" dirty="0">
                <a:solidFill>
                  <a:schemeClr val="tx1"/>
                </a:solidFill>
                <a:latin typeface="+mn-lt"/>
                <a:ea typeface="+mn-ea"/>
                <a:cs typeface="+mn-cs"/>
              </a:rPr>
              <a:t>= 1×16</a:t>
            </a:r>
            <a:r>
              <a:rPr lang="tr-TR" sz="2200" baseline="30000" dirty="0">
                <a:solidFill>
                  <a:schemeClr val="tx1"/>
                </a:solidFill>
                <a:latin typeface="+mn-lt"/>
                <a:ea typeface="+mn-ea"/>
                <a:cs typeface="+mn-cs"/>
              </a:rPr>
              <a:t>1</a:t>
            </a:r>
            <a:r>
              <a:rPr lang="tr-TR" sz="2200" dirty="0">
                <a:solidFill>
                  <a:schemeClr val="tx1"/>
                </a:solidFill>
                <a:latin typeface="+mn-lt"/>
                <a:ea typeface="+mn-ea"/>
                <a:cs typeface="+mn-cs"/>
              </a:rPr>
              <a:t>+11×16</a:t>
            </a:r>
            <a:r>
              <a:rPr lang="tr-TR" sz="2200" baseline="30000" dirty="0">
                <a:solidFill>
                  <a:schemeClr val="tx1"/>
                </a:solidFill>
                <a:latin typeface="+mn-lt"/>
                <a:ea typeface="+mn-ea"/>
                <a:cs typeface="+mn-cs"/>
              </a:rPr>
              <a:t>0</a:t>
            </a:r>
            <a:r>
              <a:rPr lang="tr-TR" sz="2200" dirty="0">
                <a:solidFill>
                  <a:schemeClr val="tx1"/>
                </a:solidFill>
                <a:latin typeface="+mn-lt"/>
                <a:ea typeface="+mn-ea"/>
                <a:cs typeface="+mn-cs"/>
              </a:rPr>
              <a:t>+1×16</a:t>
            </a:r>
            <a:r>
              <a:rPr lang="tr-TR" sz="2200" baseline="30000" dirty="0">
                <a:solidFill>
                  <a:schemeClr val="tx1"/>
                </a:solidFill>
                <a:latin typeface="+mn-lt"/>
                <a:ea typeface="+mn-ea"/>
                <a:cs typeface="+mn-cs"/>
              </a:rPr>
              <a:t>-1</a:t>
            </a:r>
            <a:r>
              <a:rPr lang="tr-TR" sz="2200" dirty="0">
                <a:solidFill>
                  <a:schemeClr val="tx1"/>
                </a:solidFill>
                <a:latin typeface="+mn-lt"/>
                <a:ea typeface="+mn-ea"/>
                <a:cs typeface="+mn-cs"/>
              </a:rPr>
              <a:t>+10×16</a:t>
            </a:r>
            <a:r>
              <a:rPr lang="tr-TR" sz="2200" baseline="30000" dirty="0">
                <a:solidFill>
                  <a:schemeClr val="tx1"/>
                </a:solidFill>
                <a:latin typeface="+mn-lt"/>
                <a:ea typeface="+mn-ea"/>
                <a:cs typeface="+mn-cs"/>
              </a:rPr>
              <a:t>-2</a:t>
            </a:r>
            <a:r>
              <a:rPr lang="tr-TR" sz="2200" dirty="0">
                <a:solidFill>
                  <a:schemeClr val="tx1"/>
                </a:solidFill>
                <a:latin typeface="+mn-lt"/>
                <a:ea typeface="+mn-ea"/>
                <a:cs typeface="+mn-cs"/>
              </a:rPr>
              <a:t> =16+11+1/16+10/256 </a:t>
            </a:r>
            <a:r>
              <a:rPr lang="tr-TR" sz="2200" dirty="0" smtClean="0">
                <a:solidFill>
                  <a:schemeClr val="tx1"/>
                </a:solidFill>
                <a:latin typeface="+mn-lt"/>
                <a:ea typeface="+mn-ea"/>
                <a:cs typeface="+mn-cs"/>
                <a:sym typeface="Symbol"/>
              </a:rPr>
              <a:t></a:t>
            </a:r>
            <a:r>
              <a:rPr lang="tr-TR" sz="2200" dirty="0" smtClean="0">
                <a:solidFill>
                  <a:schemeClr val="tx1"/>
                </a:solidFill>
                <a:latin typeface="+mn-lt"/>
                <a:ea typeface="+mn-ea"/>
                <a:cs typeface="+mn-cs"/>
              </a:rPr>
              <a:t>27.1</a:t>
            </a:r>
            <a:endParaRPr lang="tr-TR" sz="2200" dirty="0">
              <a:solidFill>
                <a:schemeClr val="tx1"/>
              </a:solidFill>
              <a:latin typeface="+mn-lt"/>
              <a:ea typeface="+mn-ea"/>
              <a:cs typeface="+mn-cs"/>
            </a:endParaRPr>
          </a:p>
          <a:p>
            <a:pPr marL="0" indent="0" algn="just">
              <a:buNone/>
            </a:pPr>
            <a:endParaRPr lang="tr-TR" sz="2200" dirty="0">
              <a:solidFill>
                <a:schemeClr val="tx1"/>
              </a:solidFill>
              <a:latin typeface="+mn-lt"/>
              <a:ea typeface="+mn-ea"/>
              <a:cs typeface="+mn-cs"/>
            </a:endParaRPr>
          </a:p>
          <a:p>
            <a:pPr>
              <a:buNone/>
            </a:pPr>
            <a:endParaRPr lang="tr-TR" dirty="0"/>
          </a:p>
        </p:txBody>
      </p:sp>
      <p:sp>
        <p:nvSpPr>
          <p:cNvPr id="4" name="3 Altbilgi Yer Tutucusu"/>
          <p:cNvSpPr>
            <a:spLocks noGrp="1"/>
          </p:cNvSpPr>
          <p:nvPr>
            <p:ph type="ftr" sz="quarter" idx="10"/>
          </p:nvPr>
        </p:nvSpPr>
        <p:spPr/>
        <p:txBody>
          <a:bodyPr/>
          <a:lstStyle/>
          <a:p>
            <a:r>
              <a:rPr lang="tr-TR" smtClean="0"/>
              <a:t>Mantık Devreleri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Dönüşüm İşlemleri</a:t>
            </a:r>
            <a:endParaRPr lang="tr-TR" sz="2400" dirty="0"/>
          </a:p>
        </p:txBody>
      </p:sp>
      <p:sp>
        <p:nvSpPr>
          <p:cNvPr id="3" name="2 İçerik Yer Tutucusu"/>
          <p:cNvSpPr>
            <a:spLocks noGrp="1"/>
          </p:cNvSpPr>
          <p:nvPr>
            <p:ph idx="1"/>
          </p:nvPr>
        </p:nvSpPr>
        <p:spPr>
          <a:xfrm>
            <a:off x="360582" y="845985"/>
            <a:ext cx="8375650" cy="5078412"/>
          </a:xfrm>
        </p:spPr>
        <p:txBody>
          <a:bodyPr/>
          <a:lstStyle/>
          <a:p>
            <a:pPr marL="0" indent="0" algn="just">
              <a:buFont typeface="Wingdings" pitchFamily="2" charset="2"/>
              <a:buChar char="Ø"/>
            </a:pPr>
            <a:r>
              <a:rPr lang="tr-TR" sz="2200" dirty="0" smtClean="0">
                <a:solidFill>
                  <a:schemeClr val="tx1"/>
                </a:solidFill>
                <a:latin typeface="+mn-lt"/>
                <a:ea typeface="+mn-ea"/>
                <a:cs typeface="+mn-cs"/>
              </a:rPr>
              <a:t> Onluk </a:t>
            </a:r>
            <a:r>
              <a:rPr lang="tr-TR" sz="2200" dirty="0">
                <a:solidFill>
                  <a:schemeClr val="tx1"/>
                </a:solidFill>
                <a:latin typeface="+mn-lt"/>
                <a:ea typeface="+mn-ea"/>
                <a:cs typeface="+mn-cs"/>
              </a:rPr>
              <a:t>sistemden onaltılık sisteme dönüşüm için yapılması gereken, sayıyı sürekli 16’ya bölüp, kalan kısımlardan onaltılık sayıyı oluşturmaktır. </a:t>
            </a:r>
            <a:endParaRPr lang="tr-TR" sz="2200" dirty="0" smtClean="0">
              <a:solidFill>
                <a:schemeClr val="tx1"/>
              </a:solidFill>
              <a:latin typeface="+mn-lt"/>
              <a:ea typeface="+mn-ea"/>
              <a:cs typeface="+mn-cs"/>
            </a:endParaRPr>
          </a:p>
          <a:p>
            <a:pPr marL="0" indent="0" algn="just">
              <a:buNone/>
            </a:pPr>
            <a:endParaRPr lang="tr-TR" sz="1000" dirty="0"/>
          </a:p>
          <a:p>
            <a:pPr>
              <a:buNone/>
            </a:pPr>
            <a:r>
              <a:rPr lang="tr-TR" sz="2200" b="1" dirty="0">
                <a:solidFill>
                  <a:schemeClr val="tx1"/>
                </a:solidFill>
                <a:latin typeface="+mn-lt"/>
                <a:ea typeface="+mn-ea"/>
                <a:cs typeface="+mn-cs"/>
              </a:rPr>
              <a:t>Örnek: </a:t>
            </a:r>
            <a:r>
              <a:rPr lang="tr-TR" sz="2200" dirty="0">
                <a:solidFill>
                  <a:schemeClr val="tx1"/>
                </a:solidFill>
                <a:latin typeface="+mn-lt"/>
                <a:ea typeface="+mn-ea"/>
                <a:cs typeface="+mn-cs"/>
              </a:rPr>
              <a:t>2577</a:t>
            </a:r>
            <a:r>
              <a:rPr lang="tr-TR" sz="2200" baseline="-25000" dirty="0">
                <a:solidFill>
                  <a:schemeClr val="tx1"/>
                </a:solidFill>
                <a:latin typeface="+mn-lt"/>
                <a:ea typeface="+mn-ea"/>
                <a:cs typeface="+mn-cs"/>
              </a:rPr>
              <a:t>10</a:t>
            </a:r>
            <a:r>
              <a:rPr lang="tr-TR" sz="2200" dirty="0">
                <a:solidFill>
                  <a:schemeClr val="tx1"/>
                </a:solidFill>
                <a:latin typeface="+mn-lt"/>
                <a:ea typeface="+mn-ea"/>
                <a:cs typeface="+mn-cs"/>
              </a:rPr>
              <a:t> sayısının onaltılık sistemdeki karşılığı,</a:t>
            </a:r>
          </a:p>
          <a:p>
            <a:pPr>
              <a:buNone/>
            </a:pPr>
            <a:endParaRPr lang="tr-TR" sz="1000" dirty="0">
              <a:solidFill>
                <a:schemeClr val="tx1"/>
              </a:solidFill>
              <a:latin typeface="+mn-lt"/>
              <a:ea typeface="+mn-ea"/>
              <a:cs typeface="+mn-cs"/>
            </a:endParaRPr>
          </a:p>
          <a:p>
            <a:pPr>
              <a:buNone/>
            </a:pPr>
            <a:r>
              <a:rPr lang="tr-TR" sz="2400" dirty="0">
                <a:solidFill>
                  <a:schemeClr val="tx1"/>
                </a:solidFill>
                <a:latin typeface="+mn-lt"/>
                <a:ea typeface="+mn-ea"/>
                <a:cs typeface="+mn-cs"/>
              </a:rPr>
              <a:t>  </a:t>
            </a:r>
            <a:r>
              <a:rPr lang="tr-TR" sz="2200" dirty="0">
                <a:solidFill>
                  <a:schemeClr val="tx1"/>
                </a:solidFill>
                <a:latin typeface="+mn-lt"/>
                <a:ea typeface="+mn-ea"/>
                <a:cs typeface="+mn-cs"/>
              </a:rPr>
              <a:t>2577  16	</a:t>
            </a:r>
          </a:p>
          <a:p>
            <a:pPr>
              <a:buNone/>
            </a:pPr>
            <a:r>
              <a:rPr lang="tr-TR" sz="2200" dirty="0">
                <a:solidFill>
                  <a:schemeClr val="tx1"/>
                </a:solidFill>
                <a:latin typeface="+mn-lt"/>
                <a:ea typeface="+mn-ea"/>
                <a:cs typeface="+mn-cs"/>
              </a:rPr>
              <a:t>-16     </a:t>
            </a:r>
            <a:r>
              <a:rPr lang="tr-TR" sz="2200" dirty="0" smtClean="0">
                <a:solidFill>
                  <a:schemeClr val="tx1"/>
                </a:solidFill>
                <a:latin typeface="+mn-lt"/>
                <a:ea typeface="+mn-ea"/>
                <a:cs typeface="+mn-cs"/>
              </a:rPr>
              <a:t> 161 </a:t>
            </a:r>
            <a:r>
              <a:rPr lang="tr-TR" sz="2200" dirty="0">
                <a:solidFill>
                  <a:schemeClr val="tx1"/>
                </a:solidFill>
                <a:latin typeface="+mn-lt"/>
                <a:ea typeface="+mn-ea"/>
                <a:cs typeface="+mn-cs"/>
              </a:rPr>
              <a:t>16 </a:t>
            </a:r>
          </a:p>
          <a:p>
            <a:pPr>
              <a:buNone/>
            </a:pPr>
            <a:r>
              <a:rPr lang="tr-TR" sz="2200" dirty="0">
                <a:solidFill>
                  <a:schemeClr val="tx1"/>
                </a:solidFill>
                <a:latin typeface="+mn-lt"/>
                <a:ea typeface="+mn-ea"/>
                <a:cs typeface="+mn-cs"/>
              </a:rPr>
              <a:t>  </a:t>
            </a:r>
            <a:r>
              <a:rPr lang="tr-TR" sz="2200" dirty="0" smtClean="0">
                <a:solidFill>
                  <a:schemeClr val="tx1"/>
                </a:solidFill>
                <a:latin typeface="+mn-lt"/>
                <a:ea typeface="+mn-ea"/>
                <a:cs typeface="+mn-cs"/>
              </a:rPr>
              <a:t>  </a:t>
            </a:r>
            <a:r>
              <a:rPr lang="tr-TR" sz="2200" dirty="0">
                <a:solidFill>
                  <a:schemeClr val="tx1"/>
                </a:solidFill>
                <a:latin typeface="+mn-lt"/>
                <a:ea typeface="+mn-ea"/>
                <a:cs typeface="+mn-cs"/>
              </a:rPr>
              <a:t>97 </a:t>
            </a:r>
            <a:r>
              <a:rPr lang="tr-TR" sz="2200" dirty="0" smtClean="0">
                <a:solidFill>
                  <a:schemeClr val="tx1"/>
                </a:solidFill>
                <a:latin typeface="+mn-lt"/>
                <a:ea typeface="+mn-ea"/>
                <a:cs typeface="+mn-cs"/>
              </a:rPr>
              <a:t> -</a:t>
            </a:r>
            <a:r>
              <a:rPr lang="tr-TR" sz="2200" dirty="0">
                <a:solidFill>
                  <a:schemeClr val="tx1"/>
                </a:solidFill>
                <a:latin typeface="+mn-lt"/>
                <a:ea typeface="+mn-ea"/>
                <a:cs typeface="+mn-cs"/>
              </a:rPr>
              <a:t>160 </a:t>
            </a:r>
            <a:r>
              <a:rPr lang="tr-TR" sz="2200" dirty="0" smtClean="0">
                <a:solidFill>
                  <a:schemeClr val="tx1"/>
                </a:solidFill>
                <a:latin typeface="+mn-lt"/>
                <a:ea typeface="+mn-ea"/>
                <a:cs typeface="+mn-cs"/>
              </a:rPr>
              <a:t> </a:t>
            </a:r>
            <a:r>
              <a:rPr lang="tr-TR" sz="2200" b="1" dirty="0" smtClean="0">
                <a:solidFill>
                  <a:schemeClr val="tx1"/>
                </a:solidFill>
                <a:latin typeface="+mn-lt"/>
                <a:ea typeface="+mn-ea"/>
                <a:cs typeface="+mn-cs"/>
              </a:rPr>
              <a:t>10      </a:t>
            </a:r>
            <a:r>
              <a:rPr lang="tr-TR" sz="2200" b="1" dirty="0">
                <a:solidFill>
                  <a:schemeClr val="tx1"/>
                </a:solidFill>
                <a:latin typeface="+mn-lt"/>
                <a:ea typeface="+mn-ea"/>
                <a:cs typeface="+mn-cs"/>
              </a:rPr>
              <a:t>A</a:t>
            </a:r>
            <a:r>
              <a:rPr lang="tr-TR" sz="2200" b="1" baseline="-25000" dirty="0">
                <a:solidFill>
                  <a:schemeClr val="tx1"/>
                </a:solidFill>
                <a:latin typeface="+mn-lt"/>
                <a:ea typeface="+mn-ea"/>
                <a:cs typeface="+mn-cs"/>
              </a:rPr>
              <a:t>16</a:t>
            </a:r>
            <a:endParaRPr lang="tr-TR" sz="2200" dirty="0">
              <a:solidFill>
                <a:schemeClr val="tx1"/>
              </a:solidFill>
              <a:latin typeface="+mn-lt"/>
              <a:ea typeface="+mn-ea"/>
              <a:cs typeface="+mn-cs"/>
            </a:endParaRPr>
          </a:p>
          <a:p>
            <a:pPr>
              <a:buNone/>
            </a:pPr>
            <a:r>
              <a:rPr lang="tr-TR" sz="2200" dirty="0" smtClean="0">
                <a:solidFill>
                  <a:schemeClr val="tx1"/>
                </a:solidFill>
                <a:latin typeface="+mn-lt"/>
                <a:ea typeface="+mn-ea"/>
                <a:cs typeface="+mn-cs"/>
              </a:rPr>
              <a:t>  </a:t>
            </a:r>
            <a:r>
              <a:rPr lang="tr-TR" sz="2200" dirty="0">
                <a:solidFill>
                  <a:schemeClr val="tx1"/>
                </a:solidFill>
                <a:latin typeface="+mn-lt"/>
                <a:ea typeface="+mn-ea"/>
                <a:cs typeface="+mn-cs"/>
              </a:rPr>
              <a:t>- 96       </a:t>
            </a:r>
            <a:r>
              <a:rPr lang="tr-TR" sz="2200" b="1" dirty="0">
                <a:solidFill>
                  <a:schemeClr val="tx1"/>
                </a:solidFill>
                <a:latin typeface="+mn-lt"/>
                <a:ea typeface="+mn-ea"/>
                <a:cs typeface="+mn-cs"/>
              </a:rPr>
              <a:t>1</a:t>
            </a:r>
            <a:endParaRPr lang="tr-TR" sz="2200" dirty="0">
              <a:solidFill>
                <a:schemeClr val="tx1"/>
              </a:solidFill>
              <a:latin typeface="+mn-lt"/>
              <a:ea typeface="+mn-ea"/>
              <a:cs typeface="+mn-cs"/>
            </a:endParaRPr>
          </a:p>
          <a:p>
            <a:pPr>
              <a:buNone/>
            </a:pPr>
            <a:r>
              <a:rPr lang="tr-TR" sz="2200" dirty="0">
                <a:solidFill>
                  <a:schemeClr val="tx1"/>
                </a:solidFill>
                <a:latin typeface="+mn-lt"/>
                <a:ea typeface="+mn-ea"/>
                <a:cs typeface="+mn-cs"/>
              </a:rPr>
              <a:t>       17	</a:t>
            </a:r>
          </a:p>
          <a:p>
            <a:pPr>
              <a:buNone/>
            </a:pPr>
            <a:r>
              <a:rPr lang="tr-TR" sz="2200" dirty="0">
                <a:solidFill>
                  <a:schemeClr val="tx1"/>
                </a:solidFill>
                <a:latin typeface="+mn-lt"/>
                <a:ea typeface="+mn-ea"/>
                <a:cs typeface="+mn-cs"/>
              </a:rPr>
              <a:t>     - 16            </a:t>
            </a:r>
            <a:r>
              <a:rPr lang="tr-TR" sz="2200" dirty="0" smtClean="0">
                <a:solidFill>
                  <a:schemeClr val="tx1"/>
                </a:solidFill>
                <a:latin typeface="+mn-lt"/>
                <a:ea typeface="+mn-ea"/>
                <a:cs typeface="+mn-cs"/>
              </a:rPr>
              <a:t>                 O </a:t>
            </a:r>
            <a:r>
              <a:rPr lang="tr-TR" sz="2200" dirty="0">
                <a:solidFill>
                  <a:schemeClr val="tx1"/>
                </a:solidFill>
                <a:latin typeface="+mn-lt"/>
                <a:ea typeface="+mn-ea"/>
                <a:cs typeface="+mn-cs"/>
              </a:rPr>
              <a:t>halde </a:t>
            </a:r>
            <a:r>
              <a:rPr lang="tr-TR" sz="2200" dirty="0" smtClean="0">
                <a:solidFill>
                  <a:schemeClr val="tx1"/>
                </a:solidFill>
                <a:latin typeface="+mn-lt"/>
                <a:ea typeface="+mn-ea"/>
                <a:cs typeface="+mn-cs"/>
              </a:rPr>
              <a:t> 2577</a:t>
            </a:r>
            <a:r>
              <a:rPr lang="tr-TR" sz="2200" baseline="-25000" dirty="0" smtClean="0">
                <a:solidFill>
                  <a:schemeClr val="tx1"/>
                </a:solidFill>
                <a:latin typeface="+mn-lt"/>
                <a:ea typeface="+mn-ea"/>
                <a:cs typeface="+mn-cs"/>
              </a:rPr>
              <a:t>10</a:t>
            </a:r>
            <a:r>
              <a:rPr lang="tr-TR" sz="2200" dirty="0" smtClean="0">
                <a:solidFill>
                  <a:schemeClr val="tx1"/>
                </a:solidFill>
                <a:latin typeface="+mn-lt"/>
                <a:ea typeface="+mn-ea"/>
                <a:cs typeface="+mn-cs"/>
              </a:rPr>
              <a:t> </a:t>
            </a:r>
            <a:r>
              <a:rPr lang="tr-TR" sz="2200" dirty="0">
                <a:solidFill>
                  <a:schemeClr val="tx1"/>
                </a:solidFill>
                <a:latin typeface="+mn-lt"/>
                <a:ea typeface="+mn-ea"/>
                <a:cs typeface="+mn-cs"/>
              </a:rPr>
              <a:t>= A11</a:t>
            </a:r>
            <a:r>
              <a:rPr lang="tr-TR" sz="2200" baseline="-25000" dirty="0">
                <a:solidFill>
                  <a:schemeClr val="tx1"/>
                </a:solidFill>
                <a:latin typeface="+mn-lt"/>
                <a:ea typeface="+mn-ea"/>
                <a:cs typeface="+mn-cs"/>
              </a:rPr>
              <a:t>16</a:t>
            </a:r>
            <a:endParaRPr lang="tr-TR" sz="2200" dirty="0">
              <a:solidFill>
                <a:schemeClr val="tx1"/>
              </a:solidFill>
              <a:latin typeface="+mn-lt"/>
              <a:ea typeface="+mn-ea"/>
              <a:cs typeface="+mn-cs"/>
            </a:endParaRPr>
          </a:p>
          <a:p>
            <a:pPr>
              <a:buNone/>
            </a:pPr>
            <a:r>
              <a:rPr lang="tr-TR" sz="2200" dirty="0">
                <a:solidFill>
                  <a:schemeClr val="tx1"/>
                </a:solidFill>
                <a:latin typeface="+mn-lt"/>
                <a:ea typeface="+mn-ea"/>
                <a:cs typeface="+mn-cs"/>
              </a:rPr>
              <a:t>        </a:t>
            </a:r>
            <a:r>
              <a:rPr lang="tr-TR" sz="2200" dirty="0" smtClean="0">
                <a:solidFill>
                  <a:schemeClr val="tx1"/>
                </a:solidFill>
                <a:latin typeface="+mn-lt"/>
                <a:ea typeface="+mn-ea"/>
                <a:cs typeface="+mn-cs"/>
              </a:rPr>
              <a:t> </a:t>
            </a:r>
            <a:r>
              <a:rPr lang="tr-TR" sz="2200" b="1" dirty="0">
                <a:solidFill>
                  <a:schemeClr val="tx1"/>
                </a:solidFill>
                <a:latin typeface="+mn-lt"/>
                <a:ea typeface="+mn-ea"/>
                <a:cs typeface="+mn-cs"/>
              </a:rPr>
              <a:t>1 </a:t>
            </a:r>
            <a:endParaRPr lang="tr-TR" sz="2200" dirty="0">
              <a:solidFill>
                <a:schemeClr val="tx1"/>
              </a:solidFill>
              <a:latin typeface="+mn-lt"/>
              <a:ea typeface="+mn-ea"/>
              <a:cs typeface="+mn-cs"/>
            </a:endParaRPr>
          </a:p>
          <a:p>
            <a:pPr marL="0" indent="0" algn="just">
              <a:buNone/>
            </a:pPr>
            <a:endParaRPr lang="tr-TR" sz="2200" dirty="0">
              <a:solidFill>
                <a:schemeClr val="tx1"/>
              </a:solidFill>
              <a:latin typeface="+mn-lt"/>
              <a:ea typeface="+mn-ea"/>
              <a:cs typeface="+mn-cs"/>
            </a:endParaRPr>
          </a:p>
          <a:p>
            <a:pPr>
              <a:buNone/>
            </a:pPr>
            <a:endParaRPr lang="tr-TR" dirty="0"/>
          </a:p>
        </p:txBody>
      </p:sp>
      <p:sp>
        <p:nvSpPr>
          <p:cNvPr id="4" name="3 Altbilgi Yer Tutucusu"/>
          <p:cNvSpPr>
            <a:spLocks noGrp="1"/>
          </p:cNvSpPr>
          <p:nvPr>
            <p:ph type="ftr" sz="quarter" idx="10"/>
          </p:nvPr>
        </p:nvSpPr>
        <p:spPr/>
        <p:txBody>
          <a:bodyPr/>
          <a:lstStyle/>
          <a:p>
            <a:r>
              <a:rPr lang="tr-TR" dirty="0" smtClean="0"/>
              <a:t>Mantık Devreleri </a:t>
            </a:r>
            <a:endParaRPr lang="en-US" dirty="0"/>
          </a:p>
        </p:txBody>
      </p:sp>
      <p:cxnSp>
        <p:nvCxnSpPr>
          <p:cNvPr id="6" name="5 Düz Bağlayıcı"/>
          <p:cNvCxnSpPr/>
          <p:nvPr/>
        </p:nvCxnSpPr>
        <p:spPr bwMode="auto">
          <a:xfrm rot="5400000">
            <a:off x="893299" y="3172265"/>
            <a:ext cx="63304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 name="7 Düz Bağlayıcı"/>
          <p:cNvCxnSpPr/>
          <p:nvPr/>
        </p:nvCxnSpPr>
        <p:spPr bwMode="auto">
          <a:xfrm>
            <a:off x="1209822" y="3151163"/>
            <a:ext cx="47830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9 Düz Bağlayıcı"/>
          <p:cNvCxnSpPr/>
          <p:nvPr/>
        </p:nvCxnSpPr>
        <p:spPr bwMode="auto">
          <a:xfrm rot="5400000">
            <a:off x="1357533" y="3580227"/>
            <a:ext cx="60491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11 Düz Bağlayıcı"/>
          <p:cNvCxnSpPr/>
          <p:nvPr/>
        </p:nvCxnSpPr>
        <p:spPr bwMode="auto">
          <a:xfrm>
            <a:off x="1659988" y="3573194"/>
            <a:ext cx="43609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12 Düz Bağlayıcı"/>
          <p:cNvCxnSpPr/>
          <p:nvPr/>
        </p:nvCxnSpPr>
        <p:spPr bwMode="auto">
          <a:xfrm>
            <a:off x="534573" y="3516923"/>
            <a:ext cx="43609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13 Düz Bağlayıcı"/>
          <p:cNvCxnSpPr/>
          <p:nvPr/>
        </p:nvCxnSpPr>
        <p:spPr bwMode="auto">
          <a:xfrm>
            <a:off x="618979" y="4318782"/>
            <a:ext cx="43609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14 Düz Bağlayıcı"/>
          <p:cNvCxnSpPr/>
          <p:nvPr/>
        </p:nvCxnSpPr>
        <p:spPr bwMode="auto">
          <a:xfrm>
            <a:off x="1139484" y="3938954"/>
            <a:ext cx="43609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15 Düz Bağlayıcı"/>
          <p:cNvCxnSpPr/>
          <p:nvPr/>
        </p:nvCxnSpPr>
        <p:spPr bwMode="auto">
          <a:xfrm>
            <a:off x="773724" y="5134708"/>
            <a:ext cx="43609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19 Düz Ok Bağlayıcısı"/>
          <p:cNvCxnSpPr/>
          <p:nvPr/>
        </p:nvCxnSpPr>
        <p:spPr bwMode="auto">
          <a:xfrm>
            <a:off x="2138289" y="3713869"/>
            <a:ext cx="323557"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59061" y="160608"/>
            <a:ext cx="7772400" cy="790575"/>
          </a:xfrm>
        </p:spPr>
        <p:txBody>
          <a:bodyPr/>
          <a:lstStyle/>
          <a:p>
            <a:pPr algn="l"/>
            <a:r>
              <a:rPr lang="tr-TR" sz="2400" b="1" dirty="0" smtClean="0"/>
              <a:t>Örnek:</a:t>
            </a:r>
            <a:endParaRPr lang="tr-TR" sz="2400" b="1" dirty="0"/>
          </a:p>
        </p:txBody>
      </p:sp>
      <p:sp>
        <p:nvSpPr>
          <p:cNvPr id="3" name="2 İçerik Yer Tutucusu"/>
          <p:cNvSpPr>
            <a:spLocks noGrp="1"/>
          </p:cNvSpPr>
          <p:nvPr>
            <p:ph idx="1"/>
          </p:nvPr>
        </p:nvSpPr>
        <p:spPr/>
        <p:txBody>
          <a:bodyPr/>
          <a:lstStyle/>
          <a:p>
            <a:pPr marL="0" indent="0" algn="just">
              <a:buNone/>
            </a:pPr>
            <a:r>
              <a:rPr lang="tr-TR" sz="2200" b="1" dirty="0">
                <a:solidFill>
                  <a:schemeClr val="tx1"/>
                </a:solidFill>
                <a:latin typeface="+mn-lt"/>
                <a:ea typeface="+mn-ea"/>
                <a:cs typeface="+mn-cs"/>
              </a:rPr>
              <a:t>Örnek: </a:t>
            </a:r>
            <a:r>
              <a:rPr lang="tr-TR" sz="2200" dirty="0">
                <a:solidFill>
                  <a:schemeClr val="tx1"/>
                </a:solidFill>
                <a:latin typeface="+mn-lt"/>
                <a:ea typeface="+mn-ea"/>
                <a:cs typeface="+mn-cs"/>
              </a:rPr>
              <a:t>123.256 sayısının 16’lık sistemdeki karşılığını bulalım.</a:t>
            </a:r>
          </a:p>
          <a:p>
            <a:pPr marL="0" indent="0" algn="just">
              <a:buNone/>
            </a:pPr>
            <a:endParaRPr lang="tr-TR" sz="1000" dirty="0">
              <a:solidFill>
                <a:schemeClr val="tx1"/>
              </a:solidFill>
              <a:latin typeface="+mn-lt"/>
              <a:ea typeface="+mn-ea"/>
              <a:cs typeface="+mn-cs"/>
            </a:endParaRPr>
          </a:p>
          <a:p>
            <a:pPr marL="0" indent="0" algn="just">
              <a:buNone/>
            </a:pPr>
            <a:r>
              <a:rPr lang="tr-TR" sz="2200" dirty="0">
                <a:solidFill>
                  <a:schemeClr val="tx1"/>
                </a:solidFill>
                <a:latin typeface="+mn-lt"/>
                <a:ea typeface="+mn-ea"/>
                <a:cs typeface="+mn-cs"/>
              </a:rPr>
              <a:t>Tamsayı kısmını ve ondalıklı kısmı ayrı ayrı düşünmek gerekir. </a:t>
            </a:r>
            <a:endParaRPr lang="tr-TR" sz="2200" dirty="0" smtClean="0">
              <a:solidFill>
                <a:schemeClr val="tx1"/>
              </a:solidFill>
              <a:latin typeface="+mn-lt"/>
              <a:ea typeface="+mn-ea"/>
              <a:cs typeface="+mn-cs"/>
            </a:endParaRPr>
          </a:p>
          <a:p>
            <a:pPr marL="0" indent="0" algn="just">
              <a:buNone/>
            </a:pPr>
            <a:endParaRPr lang="tr-TR" sz="2200" dirty="0"/>
          </a:p>
          <a:p>
            <a:pPr marL="0" indent="0" algn="just">
              <a:buNone/>
            </a:pPr>
            <a:endParaRPr lang="tr-TR" sz="2200" dirty="0" smtClean="0">
              <a:solidFill>
                <a:schemeClr val="tx1"/>
              </a:solidFill>
              <a:latin typeface="+mn-lt"/>
              <a:ea typeface="+mn-ea"/>
              <a:cs typeface="+mn-cs"/>
            </a:endParaRPr>
          </a:p>
          <a:p>
            <a:pPr marL="0" indent="0" algn="just">
              <a:buNone/>
            </a:pPr>
            <a:endParaRPr lang="tr-TR" sz="2200" dirty="0"/>
          </a:p>
          <a:p>
            <a:pPr marL="0" indent="0" algn="just">
              <a:buNone/>
            </a:pPr>
            <a:endParaRPr lang="tr-TR" sz="2200" dirty="0" smtClean="0">
              <a:solidFill>
                <a:schemeClr val="tx1"/>
              </a:solidFill>
              <a:latin typeface="+mn-lt"/>
              <a:ea typeface="+mn-ea"/>
              <a:cs typeface="+mn-cs"/>
            </a:endParaRPr>
          </a:p>
          <a:p>
            <a:pPr marL="0" indent="0" algn="just">
              <a:buNone/>
            </a:pPr>
            <a:endParaRPr lang="tr-TR" sz="2200" dirty="0"/>
          </a:p>
          <a:p>
            <a:pPr marL="0" indent="0" algn="just">
              <a:buNone/>
            </a:pPr>
            <a:r>
              <a:rPr lang="tr-TR" sz="2400" dirty="0">
                <a:solidFill>
                  <a:schemeClr val="tx1"/>
                </a:solidFill>
                <a:latin typeface="+mn-lt"/>
                <a:ea typeface="+mn-ea"/>
                <a:cs typeface="+mn-cs"/>
              </a:rPr>
              <a:t>123.536 </a:t>
            </a:r>
            <a:r>
              <a:rPr lang="tr-TR" sz="2400" dirty="0">
                <a:solidFill>
                  <a:schemeClr val="tx1"/>
                </a:solidFill>
                <a:latin typeface="+mn-lt"/>
                <a:ea typeface="+mn-ea"/>
                <a:cs typeface="+mn-cs"/>
                <a:sym typeface="Symbol"/>
              </a:rPr>
              <a:t></a:t>
            </a:r>
            <a:r>
              <a:rPr lang="tr-TR" sz="2400" dirty="0">
                <a:solidFill>
                  <a:schemeClr val="tx1"/>
                </a:solidFill>
                <a:latin typeface="+mn-lt"/>
                <a:ea typeface="+mn-ea"/>
                <a:cs typeface="+mn-cs"/>
              </a:rPr>
              <a:t> 7B.418</a:t>
            </a:r>
            <a:r>
              <a:rPr lang="tr-TR" sz="2400" baseline="-25000" dirty="0">
                <a:solidFill>
                  <a:schemeClr val="tx1"/>
                </a:solidFill>
                <a:latin typeface="+mn-lt"/>
                <a:ea typeface="+mn-ea"/>
                <a:cs typeface="+mn-cs"/>
              </a:rPr>
              <a:t>16</a:t>
            </a:r>
            <a:endParaRPr lang="tr-TR" sz="2400" dirty="0">
              <a:solidFill>
                <a:schemeClr val="tx1"/>
              </a:solidFill>
              <a:latin typeface="+mn-lt"/>
              <a:ea typeface="+mn-ea"/>
              <a:cs typeface="+mn-cs"/>
            </a:endParaRPr>
          </a:p>
          <a:p>
            <a:pPr marL="0" indent="0" algn="just">
              <a:buNone/>
            </a:pPr>
            <a:endParaRPr lang="tr-TR" sz="2200" dirty="0">
              <a:solidFill>
                <a:schemeClr val="tx1"/>
              </a:solidFill>
              <a:latin typeface="+mn-lt"/>
              <a:ea typeface="+mn-ea"/>
              <a:cs typeface="+mn-cs"/>
            </a:endParaRPr>
          </a:p>
          <a:p>
            <a:pPr>
              <a:buNone/>
            </a:pPr>
            <a:endParaRPr lang="tr-TR" dirty="0"/>
          </a:p>
        </p:txBody>
      </p:sp>
      <p:sp>
        <p:nvSpPr>
          <p:cNvPr id="4" name="3 Altbilgi Yer Tutucusu"/>
          <p:cNvSpPr>
            <a:spLocks noGrp="1"/>
          </p:cNvSpPr>
          <p:nvPr>
            <p:ph type="ftr" sz="quarter" idx="10"/>
          </p:nvPr>
        </p:nvSpPr>
        <p:spPr/>
        <p:txBody>
          <a:bodyPr/>
          <a:lstStyle/>
          <a:p>
            <a:r>
              <a:rPr lang="tr-TR" dirty="0" smtClean="0"/>
              <a:t>Mantık Devreleri </a:t>
            </a:r>
            <a:endParaRPr lang="en-US" dirty="0"/>
          </a:p>
        </p:txBody>
      </p:sp>
      <p:graphicFrame>
        <p:nvGraphicFramePr>
          <p:cNvPr id="5" name="4 Tablo"/>
          <p:cNvGraphicFramePr>
            <a:graphicFrameLocks noGrp="1"/>
          </p:cNvGraphicFramePr>
          <p:nvPr/>
        </p:nvGraphicFramePr>
        <p:xfrm>
          <a:off x="1034485" y="2410850"/>
          <a:ext cx="2862265" cy="1219200"/>
        </p:xfrm>
        <a:graphic>
          <a:graphicData uri="http://schemas.openxmlformats.org/drawingml/2006/table">
            <a:tbl>
              <a:tblPr/>
              <a:tblGrid>
                <a:gridCol w="884642"/>
                <a:gridCol w="1014987"/>
                <a:gridCol w="962636"/>
              </a:tblGrid>
              <a:tr h="0">
                <a:tc gridSpan="3">
                  <a:txBody>
                    <a:bodyPr/>
                    <a:lstStyle/>
                    <a:p>
                      <a:pPr algn="ctr">
                        <a:spcAft>
                          <a:spcPts val="0"/>
                        </a:spcAft>
                      </a:pPr>
                      <a:r>
                        <a:rPr lang="tr-TR" sz="2000" b="1">
                          <a:latin typeface="Times New Roman"/>
                          <a:ea typeface="Times New Roman"/>
                        </a:rPr>
                        <a:t>Tamsayı Kısmı</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r>
              <a:tr h="0">
                <a:tc>
                  <a:txBody>
                    <a:bodyPr/>
                    <a:lstStyle/>
                    <a:p>
                      <a:pPr algn="l">
                        <a:spcAft>
                          <a:spcPts val="0"/>
                        </a:spcAft>
                      </a:pP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tr-TR" sz="2000" b="1">
                          <a:latin typeface="Times New Roman"/>
                          <a:ea typeface="Times New Roman"/>
                        </a:rPr>
                        <a:t>Bölüm</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tr-TR" sz="2000" b="1">
                          <a:latin typeface="Times New Roman"/>
                          <a:ea typeface="Times New Roman"/>
                        </a:rPr>
                        <a:t>Kalan</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tr-TR" sz="2000">
                          <a:latin typeface="Times New Roman"/>
                          <a:ea typeface="Times New Roman"/>
                        </a:rPr>
                        <a:t>123/16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2000">
                          <a:latin typeface="Times New Roman"/>
                          <a:ea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2000" b="1">
                          <a:latin typeface="Times New Roman"/>
                          <a:ea typeface="Times New Roman"/>
                        </a:rPr>
                        <a:t>11 (B)</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tr-TR" sz="2000">
                          <a:latin typeface="Times New Roman"/>
                          <a:ea typeface="Times New Roman"/>
                        </a:rPr>
                        <a:t>7/16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20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2000" b="1" dirty="0">
                          <a:latin typeface="Times New Roman"/>
                          <a:ea typeface="Times New Roman"/>
                        </a:rPr>
                        <a:t>7</a:t>
                      </a:r>
                      <a:endParaRPr lang="tr-TR"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6 Tablo"/>
          <p:cNvGraphicFramePr>
            <a:graphicFrameLocks noGrp="1"/>
          </p:cNvGraphicFramePr>
          <p:nvPr/>
        </p:nvGraphicFramePr>
        <p:xfrm>
          <a:off x="4793223" y="2418471"/>
          <a:ext cx="2282825" cy="1219200"/>
        </p:xfrm>
        <a:graphic>
          <a:graphicData uri="http://schemas.openxmlformats.org/drawingml/2006/table">
            <a:tbl>
              <a:tblPr/>
              <a:tblGrid>
                <a:gridCol w="1201726"/>
                <a:gridCol w="1081099"/>
              </a:tblGrid>
              <a:tr h="0">
                <a:tc gridSpan="2">
                  <a:txBody>
                    <a:bodyPr/>
                    <a:lstStyle/>
                    <a:p>
                      <a:pPr algn="ctr">
                        <a:spcAft>
                          <a:spcPts val="0"/>
                        </a:spcAft>
                      </a:pPr>
                      <a:r>
                        <a:rPr lang="tr-TR" sz="2000" b="1">
                          <a:latin typeface="Times New Roman"/>
                          <a:ea typeface="Times New Roman"/>
                        </a:rPr>
                        <a:t>Ondalıklı Kısım</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r>
              <a:tr h="0">
                <a:tc>
                  <a:txBody>
                    <a:bodyPr/>
                    <a:lstStyle/>
                    <a:p>
                      <a:pPr algn="ctr">
                        <a:spcAft>
                          <a:spcPts val="0"/>
                        </a:spcAft>
                      </a:pPr>
                      <a:r>
                        <a:rPr lang="tr-TR" sz="2000">
                          <a:latin typeface="Times New Roman"/>
                          <a:ea typeface="Times New Roman"/>
                        </a:rPr>
                        <a:t>0.256×16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2000" b="1">
                          <a:latin typeface="Times New Roman"/>
                          <a:ea typeface="Times New Roman"/>
                        </a:rPr>
                        <a:t>4</a:t>
                      </a:r>
                      <a:r>
                        <a:rPr lang="tr-TR" sz="2000">
                          <a:latin typeface="Times New Roman"/>
                          <a:ea typeface="Times New Roman"/>
                        </a:rPr>
                        <a:t>.096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tr-TR" sz="2000">
                          <a:latin typeface="Times New Roman"/>
                          <a:ea typeface="Times New Roman"/>
                        </a:rPr>
                        <a:t>0.096×16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2000" b="1">
                          <a:latin typeface="Times New Roman"/>
                          <a:ea typeface="Times New Roman"/>
                        </a:rPr>
                        <a:t>1</a:t>
                      </a:r>
                      <a:r>
                        <a:rPr lang="tr-TR" sz="2000">
                          <a:latin typeface="Times New Roman"/>
                          <a:ea typeface="Times New Roman"/>
                        </a:rPr>
                        <a:t>.536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tr-TR" sz="2000">
                          <a:latin typeface="Times New Roman"/>
                          <a:ea typeface="Times New Roman"/>
                        </a:rPr>
                        <a:t>0.536×16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2000" b="1" dirty="0">
                          <a:latin typeface="Times New Roman"/>
                          <a:ea typeface="Times New Roman"/>
                        </a:rPr>
                        <a:t>8</a:t>
                      </a:r>
                      <a:r>
                        <a:rPr lang="tr-TR" sz="2000" dirty="0">
                          <a:latin typeface="Times New Roman"/>
                          <a:ea typeface="Times New Roman"/>
                        </a:rPr>
                        <a:t>.576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a:t>Onaltılık </a:t>
            </a:r>
            <a:r>
              <a:rPr lang="tr-TR" sz="2400" b="1" dirty="0" smtClean="0"/>
              <a:t>Sistemde Toplama</a:t>
            </a:r>
            <a:endParaRPr lang="tr-TR" sz="2400" dirty="0"/>
          </a:p>
        </p:txBody>
      </p:sp>
      <p:sp>
        <p:nvSpPr>
          <p:cNvPr id="3" name="2 İçerik Yer Tutucusu"/>
          <p:cNvSpPr>
            <a:spLocks noGrp="1"/>
          </p:cNvSpPr>
          <p:nvPr>
            <p:ph idx="1"/>
          </p:nvPr>
        </p:nvSpPr>
        <p:spPr>
          <a:xfrm>
            <a:off x="360582" y="902257"/>
            <a:ext cx="8375650" cy="5343798"/>
          </a:xfrm>
        </p:spPr>
        <p:txBody>
          <a:bodyPr/>
          <a:lstStyle/>
          <a:p>
            <a:pPr marL="0" indent="0" algn="just">
              <a:buNone/>
            </a:pPr>
            <a:r>
              <a:rPr lang="tr-TR" sz="2200" dirty="0">
                <a:solidFill>
                  <a:schemeClr val="tx1"/>
                </a:solidFill>
                <a:latin typeface="+mn-lt"/>
                <a:ea typeface="+mn-ea"/>
                <a:cs typeface="+mn-cs"/>
              </a:rPr>
              <a:t>İki </a:t>
            </a:r>
            <a:r>
              <a:rPr lang="tr-TR" sz="2200" dirty="0" err="1">
                <a:solidFill>
                  <a:schemeClr val="tx1"/>
                </a:solidFill>
                <a:latin typeface="+mn-lt"/>
                <a:ea typeface="+mn-ea"/>
                <a:cs typeface="+mn-cs"/>
              </a:rPr>
              <a:t>hexadecimal</a:t>
            </a:r>
            <a:r>
              <a:rPr lang="tr-TR" sz="2200" dirty="0">
                <a:solidFill>
                  <a:schemeClr val="tx1"/>
                </a:solidFill>
                <a:latin typeface="+mn-lt"/>
                <a:ea typeface="+mn-ea"/>
                <a:cs typeface="+mn-cs"/>
              </a:rPr>
              <a:t> sayının toplama işleminde, her basamağın onluk sistemdeki karşılıkları toplanır. Şayet toplam 15 ve altındaysa karşılık gelen </a:t>
            </a:r>
            <a:r>
              <a:rPr lang="tr-TR" sz="2200" dirty="0" err="1">
                <a:solidFill>
                  <a:schemeClr val="tx1"/>
                </a:solidFill>
                <a:latin typeface="+mn-lt"/>
                <a:ea typeface="+mn-ea"/>
                <a:cs typeface="+mn-cs"/>
              </a:rPr>
              <a:t>hexadecimal</a:t>
            </a:r>
            <a:r>
              <a:rPr lang="tr-TR" sz="2200" dirty="0">
                <a:solidFill>
                  <a:schemeClr val="tx1"/>
                </a:solidFill>
                <a:latin typeface="+mn-lt"/>
                <a:ea typeface="+mn-ea"/>
                <a:cs typeface="+mn-cs"/>
              </a:rPr>
              <a:t> değeri yazılır. Toplam 15’ten büyükse bu değerin 16’yı geçen kısmı, elde olarak bir sonraki basamağa kaydırılır, 16’yı geçmeyen kısmı ise sonuca yazılır. </a:t>
            </a:r>
            <a:endParaRPr lang="tr-TR" sz="2200" dirty="0" smtClean="0">
              <a:solidFill>
                <a:schemeClr val="tx1"/>
              </a:solidFill>
              <a:latin typeface="+mn-lt"/>
              <a:ea typeface="+mn-ea"/>
              <a:cs typeface="+mn-cs"/>
            </a:endParaRPr>
          </a:p>
          <a:p>
            <a:pPr marL="0" indent="0" algn="just">
              <a:buNone/>
            </a:pPr>
            <a:endParaRPr lang="tr-TR" sz="1000" dirty="0"/>
          </a:p>
          <a:p>
            <a:pPr>
              <a:buNone/>
            </a:pPr>
            <a:r>
              <a:rPr lang="tr-TR" sz="2000" b="1" dirty="0">
                <a:solidFill>
                  <a:schemeClr val="tx1"/>
                </a:solidFill>
                <a:latin typeface="+mn-lt"/>
                <a:ea typeface="+mn-ea"/>
                <a:cs typeface="+mn-cs"/>
              </a:rPr>
              <a:t>Örnek:   </a:t>
            </a:r>
            <a:r>
              <a:rPr lang="tr-TR" sz="2000" dirty="0">
                <a:solidFill>
                  <a:schemeClr val="tx1"/>
                </a:solidFill>
                <a:latin typeface="+mn-lt"/>
                <a:ea typeface="+mn-ea"/>
                <a:cs typeface="+mn-cs"/>
              </a:rPr>
              <a:t>29</a:t>
            </a:r>
            <a:r>
              <a:rPr lang="tr-TR" sz="2000" baseline="-25000" dirty="0">
                <a:solidFill>
                  <a:schemeClr val="tx1"/>
                </a:solidFill>
                <a:latin typeface="+mn-lt"/>
                <a:ea typeface="+mn-ea"/>
                <a:cs typeface="+mn-cs"/>
              </a:rPr>
              <a:t>16     </a:t>
            </a:r>
            <a:r>
              <a:rPr lang="tr-TR" sz="2000" dirty="0">
                <a:solidFill>
                  <a:schemeClr val="tx1"/>
                </a:solidFill>
                <a:latin typeface="+mn-lt"/>
                <a:ea typeface="+mn-ea"/>
                <a:cs typeface="+mn-cs"/>
              </a:rPr>
              <a:t>    	</a:t>
            </a:r>
            <a:r>
              <a:rPr lang="tr-TR" sz="2000" dirty="0" smtClean="0">
                <a:solidFill>
                  <a:schemeClr val="tx1"/>
                </a:solidFill>
                <a:latin typeface="+mn-lt"/>
                <a:ea typeface="+mn-ea"/>
                <a:cs typeface="+mn-cs"/>
              </a:rPr>
              <a:t>9</a:t>
            </a:r>
            <a:r>
              <a:rPr lang="tr-TR" sz="2000" baseline="-25000" dirty="0" smtClean="0">
                <a:solidFill>
                  <a:schemeClr val="tx1"/>
                </a:solidFill>
                <a:latin typeface="+mn-lt"/>
                <a:ea typeface="+mn-ea"/>
                <a:cs typeface="+mn-cs"/>
              </a:rPr>
              <a:t>16</a:t>
            </a:r>
            <a:r>
              <a:rPr lang="tr-TR" sz="2000" dirty="0" smtClean="0">
                <a:solidFill>
                  <a:schemeClr val="tx1"/>
                </a:solidFill>
                <a:latin typeface="+mn-lt"/>
                <a:ea typeface="+mn-ea"/>
                <a:cs typeface="+mn-cs"/>
              </a:rPr>
              <a:t>+A</a:t>
            </a:r>
            <a:r>
              <a:rPr lang="tr-TR" sz="2000" baseline="-25000" dirty="0" smtClean="0">
                <a:solidFill>
                  <a:schemeClr val="tx1"/>
                </a:solidFill>
                <a:latin typeface="+mn-lt"/>
                <a:ea typeface="+mn-ea"/>
                <a:cs typeface="+mn-cs"/>
              </a:rPr>
              <a:t>16 </a:t>
            </a:r>
            <a:r>
              <a:rPr lang="tr-TR" sz="2000" dirty="0" smtClean="0">
                <a:solidFill>
                  <a:schemeClr val="tx1"/>
                </a:solidFill>
                <a:latin typeface="+mn-lt"/>
                <a:ea typeface="+mn-ea"/>
                <a:cs typeface="+mn-cs"/>
              </a:rPr>
              <a:t>= 9</a:t>
            </a:r>
            <a:r>
              <a:rPr lang="tr-TR" sz="2000" baseline="-25000" dirty="0" smtClean="0">
                <a:solidFill>
                  <a:schemeClr val="tx1"/>
                </a:solidFill>
                <a:latin typeface="+mn-lt"/>
                <a:ea typeface="+mn-ea"/>
                <a:cs typeface="+mn-cs"/>
              </a:rPr>
              <a:t>10</a:t>
            </a:r>
            <a:r>
              <a:rPr lang="tr-TR" sz="2000" dirty="0" smtClean="0">
                <a:solidFill>
                  <a:schemeClr val="tx1"/>
                </a:solidFill>
                <a:latin typeface="+mn-lt"/>
                <a:ea typeface="+mn-ea"/>
                <a:cs typeface="+mn-cs"/>
              </a:rPr>
              <a:t>+10</a:t>
            </a:r>
            <a:r>
              <a:rPr lang="tr-TR" sz="2000" baseline="-25000" dirty="0" smtClean="0">
                <a:solidFill>
                  <a:schemeClr val="tx1"/>
                </a:solidFill>
                <a:latin typeface="+mn-lt"/>
                <a:ea typeface="+mn-ea"/>
                <a:cs typeface="+mn-cs"/>
              </a:rPr>
              <a:t>10 </a:t>
            </a:r>
            <a:r>
              <a:rPr lang="tr-TR" sz="2000" dirty="0" smtClean="0">
                <a:solidFill>
                  <a:schemeClr val="tx1"/>
                </a:solidFill>
                <a:latin typeface="+mn-lt"/>
                <a:ea typeface="+mn-ea"/>
                <a:cs typeface="+mn-cs"/>
              </a:rPr>
              <a:t>= 19</a:t>
            </a:r>
            <a:r>
              <a:rPr lang="tr-TR" sz="2000" baseline="-25000" dirty="0" smtClean="0">
                <a:solidFill>
                  <a:schemeClr val="tx1"/>
                </a:solidFill>
                <a:latin typeface="+mn-lt"/>
                <a:ea typeface="+mn-ea"/>
                <a:cs typeface="+mn-cs"/>
              </a:rPr>
              <a:t>10</a:t>
            </a:r>
            <a:endParaRPr lang="tr-TR" sz="2000" dirty="0">
              <a:solidFill>
                <a:schemeClr val="tx1"/>
              </a:solidFill>
              <a:latin typeface="+mn-lt"/>
              <a:ea typeface="+mn-ea"/>
              <a:cs typeface="+mn-cs"/>
            </a:endParaRPr>
          </a:p>
          <a:p>
            <a:pPr>
              <a:buNone/>
            </a:pPr>
            <a:r>
              <a:rPr lang="tr-TR" sz="2000" dirty="0">
                <a:solidFill>
                  <a:schemeClr val="tx1"/>
                </a:solidFill>
                <a:latin typeface="+mn-lt"/>
                <a:ea typeface="+mn-ea"/>
                <a:cs typeface="+mn-cs"/>
              </a:rPr>
              <a:t>            + 1A</a:t>
            </a:r>
            <a:r>
              <a:rPr lang="tr-TR" sz="2000" baseline="-25000" dirty="0">
                <a:solidFill>
                  <a:schemeClr val="tx1"/>
                </a:solidFill>
                <a:latin typeface="+mn-lt"/>
                <a:ea typeface="+mn-ea"/>
                <a:cs typeface="+mn-cs"/>
              </a:rPr>
              <a:t>16		</a:t>
            </a:r>
            <a:r>
              <a:rPr lang="tr-TR" sz="2000" dirty="0">
                <a:solidFill>
                  <a:schemeClr val="tx1"/>
                </a:solidFill>
                <a:latin typeface="+mn-lt"/>
                <a:ea typeface="+mn-ea"/>
                <a:cs typeface="+mn-cs"/>
              </a:rPr>
              <a:t>19-16 = 3 elde 1</a:t>
            </a:r>
          </a:p>
          <a:p>
            <a:pPr>
              <a:buNone/>
            </a:pPr>
            <a:r>
              <a:rPr lang="tr-TR" sz="2000" b="1" dirty="0">
                <a:solidFill>
                  <a:schemeClr val="tx1"/>
                </a:solidFill>
                <a:latin typeface="+mn-lt"/>
                <a:ea typeface="+mn-ea"/>
                <a:cs typeface="+mn-cs"/>
              </a:rPr>
              <a:t>               </a:t>
            </a:r>
            <a:r>
              <a:rPr lang="tr-TR" sz="2000" dirty="0">
                <a:solidFill>
                  <a:schemeClr val="tx1"/>
                </a:solidFill>
                <a:latin typeface="+mn-lt"/>
                <a:ea typeface="+mn-ea"/>
                <a:cs typeface="+mn-cs"/>
              </a:rPr>
              <a:t>43</a:t>
            </a:r>
            <a:r>
              <a:rPr lang="tr-TR" sz="2000" baseline="-25000" dirty="0">
                <a:solidFill>
                  <a:schemeClr val="tx1"/>
                </a:solidFill>
                <a:latin typeface="+mn-lt"/>
                <a:ea typeface="+mn-ea"/>
                <a:cs typeface="+mn-cs"/>
              </a:rPr>
              <a:t>16</a:t>
            </a:r>
            <a:r>
              <a:rPr lang="tr-TR" sz="2000" dirty="0">
                <a:solidFill>
                  <a:schemeClr val="tx1"/>
                </a:solidFill>
                <a:latin typeface="+mn-lt"/>
                <a:ea typeface="+mn-ea"/>
                <a:cs typeface="+mn-cs"/>
              </a:rPr>
              <a:t>		2+1+1(elde) = 4</a:t>
            </a:r>
          </a:p>
          <a:p>
            <a:pPr>
              <a:buNone/>
            </a:pPr>
            <a:r>
              <a:rPr lang="tr-TR" sz="2000" dirty="0">
                <a:solidFill>
                  <a:schemeClr val="tx1"/>
                </a:solidFill>
                <a:latin typeface="+mn-lt"/>
                <a:ea typeface="+mn-ea"/>
                <a:cs typeface="+mn-cs"/>
              </a:rPr>
              <a:t> </a:t>
            </a:r>
          </a:p>
          <a:p>
            <a:pPr>
              <a:buNone/>
            </a:pPr>
            <a:r>
              <a:rPr lang="tr-TR" sz="2000" b="1" dirty="0">
                <a:solidFill>
                  <a:schemeClr val="tx1"/>
                </a:solidFill>
                <a:latin typeface="+mn-lt"/>
                <a:ea typeface="+mn-ea"/>
                <a:cs typeface="+mn-cs"/>
              </a:rPr>
              <a:t>Örnek:   </a:t>
            </a:r>
            <a:r>
              <a:rPr lang="tr-TR" sz="2000" dirty="0">
                <a:solidFill>
                  <a:schemeClr val="tx1"/>
                </a:solidFill>
                <a:latin typeface="+mn-lt"/>
                <a:ea typeface="+mn-ea"/>
                <a:cs typeface="+mn-cs"/>
              </a:rPr>
              <a:t>EF</a:t>
            </a:r>
            <a:r>
              <a:rPr lang="tr-TR" sz="2000" baseline="-25000" dirty="0">
                <a:solidFill>
                  <a:schemeClr val="tx1"/>
                </a:solidFill>
                <a:latin typeface="+mn-lt"/>
                <a:ea typeface="+mn-ea"/>
                <a:cs typeface="+mn-cs"/>
              </a:rPr>
              <a:t>16     </a:t>
            </a:r>
            <a:r>
              <a:rPr lang="tr-TR" sz="2000" dirty="0">
                <a:solidFill>
                  <a:schemeClr val="tx1"/>
                </a:solidFill>
                <a:latin typeface="+mn-lt"/>
                <a:ea typeface="+mn-ea"/>
                <a:cs typeface="+mn-cs"/>
              </a:rPr>
              <a:t>    	</a:t>
            </a:r>
            <a:r>
              <a:rPr lang="tr-TR" sz="2000" dirty="0" smtClean="0">
                <a:solidFill>
                  <a:schemeClr val="tx1"/>
                </a:solidFill>
                <a:latin typeface="+mn-lt"/>
                <a:ea typeface="+mn-ea"/>
                <a:cs typeface="+mn-cs"/>
              </a:rPr>
              <a:t>F</a:t>
            </a:r>
            <a:r>
              <a:rPr lang="tr-TR" sz="2000" baseline="-25000" dirty="0" smtClean="0">
                <a:solidFill>
                  <a:schemeClr val="tx1"/>
                </a:solidFill>
                <a:latin typeface="+mn-lt"/>
                <a:ea typeface="+mn-ea"/>
                <a:cs typeface="+mn-cs"/>
              </a:rPr>
              <a:t>16</a:t>
            </a:r>
            <a:r>
              <a:rPr lang="tr-TR" sz="2000" dirty="0" smtClean="0">
                <a:solidFill>
                  <a:schemeClr val="tx1"/>
                </a:solidFill>
                <a:latin typeface="+mn-lt"/>
                <a:ea typeface="+mn-ea"/>
                <a:cs typeface="+mn-cs"/>
              </a:rPr>
              <a:t>+B</a:t>
            </a:r>
            <a:r>
              <a:rPr lang="tr-TR" sz="2000" baseline="-25000" dirty="0" smtClean="0">
                <a:solidFill>
                  <a:schemeClr val="tx1"/>
                </a:solidFill>
                <a:latin typeface="+mn-lt"/>
                <a:ea typeface="+mn-ea"/>
                <a:cs typeface="+mn-cs"/>
              </a:rPr>
              <a:t>16 </a:t>
            </a:r>
            <a:r>
              <a:rPr lang="tr-TR" sz="2000" dirty="0" smtClean="0">
                <a:solidFill>
                  <a:schemeClr val="tx1"/>
                </a:solidFill>
                <a:latin typeface="+mn-lt"/>
                <a:ea typeface="+mn-ea"/>
                <a:cs typeface="+mn-cs"/>
              </a:rPr>
              <a:t>= 15</a:t>
            </a:r>
            <a:r>
              <a:rPr lang="tr-TR" sz="2000" baseline="-25000" dirty="0" smtClean="0">
                <a:solidFill>
                  <a:schemeClr val="tx1"/>
                </a:solidFill>
                <a:latin typeface="+mn-lt"/>
                <a:ea typeface="+mn-ea"/>
                <a:cs typeface="+mn-cs"/>
              </a:rPr>
              <a:t>10</a:t>
            </a:r>
            <a:r>
              <a:rPr lang="tr-TR" sz="2000" dirty="0" smtClean="0">
                <a:solidFill>
                  <a:schemeClr val="tx1"/>
                </a:solidFill>
                <a:latin typeface="+mn-lt"/>
                <a:ea typeface="+mn-ea"/>
                <a:cs typeface="+mn-cs"/>
              </a:rPr>
              <a:t>+11</a:t>
            </a:r>
            <a:r>
              <a:rPr lang="tr-TR" sz="2000" baseline="-25000" dirty="0" smtClean="0">
                <a:solidFill>
                  <a:schemeClr val="tx1"/>
                </a:solidFill>
                <a:latin typeface="+mn-lt"/>
                <a:ea typeface="+mn-ea"/>
                <a:cs typeface="+mn-cs"/>
              </a:rPr>
              <a:t>10 </a:t>
            </a:r>
            <a:r>
              <a:rPr lang="tr-TR" sz="2000" dirty="0" smtClean="0">
                <a:solidFill>
                  <a:schemeClr val="tx1"/>
                </a:solidFill>
                <a:latin typeface="+mn-lt"/>
                <a:ea typeface="+mn-ea"/>
                <a:cs typeface="+mn-cs"/>
              </a:rPr>
              <a:t>= 26</a:t>
            </a:r>
            <a:r>
              <a:rPr lang="tr-TR" sz="2000" baseline="-25000" dirty="0" smtClean="0">
                <a:solidFill>
                  <a:schemeClr val="tx1"/>
                </a:solidFill>
                <a:latin typeface="+mn-lt"/>
                <a:ea typeface="+mn-ea"/>
                <a:cs typeface="+mn-cs"/>
              </a:rPr>
              <a:t>10</a:t>
            </a:r>
            <a:endParaRPr lang="tr-TR" sz="2000" dirty="0">
              <a:solidFill>
                <a:schemeClr val="tx1"/>
              </a:solidFill>
              <a:latin typeface="+mn-lt"/>
              <a:ea typeface="+mn-ea"/>
              <a:cs typeface="+mn-cs"/>
            </a:endParaRPr>
          </a:p>
          <a:p>
            <a:pPr>
              <a:buNone/>
            </a:pPr>
            <a:r>
              <a:rPr lang="tr-TR" sz="2000" dirty="0">
                <a:solidFill>
                  <a:schemeClr val="tx1"/>
                </a:solidFill>
                <a:latin typeface="+mn-lt"/>
                <a:ea typeface="+mn-ea"/>
                <a:cs typeface="+mn-cs"/>
              </a:rPr>
              <a:t>            + 9B</a:t>
            </a:r>
            <a:r>
              <a:rPr lang="tr-TR" sz="2000" baseline="-25000" dirty="0">
                <a:solidFill>
                  <a:schemeClr val="tx1"/>
                </a:solidFill>
                <a:latin typeface="+mn-lt"/>
                <a:ea typeface="+mn-ea"/>
                <a:cs typeface="+mn-cs"/>
              </a:rPr>
              <a:t>16		</a:t>
            </a:r>
            <a:r>
              <a:rPr lang="tr-TR" sz="2000" dirty="0">
                <a:solidFill>
                  <a:schemeClr val="tx1"/>
                </a:solidFill>
                <a:latin typeface="+mn-lt"/>
                <a:ea typeface="+mn-ea"/>
                <a:cs typeface="+mn-cs"/>
              </a:rPr>
              <a:t>26-16 = 10 = A</a:t>
            </a:r>
            <a:r>
              <a:rPr lang="tr-TR" sz="2000" baseline="-25000" dirty="0">
                <a:solidFill>
                  <a:schemeClr val="tx1"/>
                </a:solidFill>
                <a:latin typeface="+mn-lt"/>
                <a:ea typeface="+mn-ea"/>
                <a:cs typeface="+mn-cs"/>
              </a:rPr>
              <a:t>16</a:t>
            </a:r>
            <a:r>
              <a:rPr lang="tr-TR" sz="2000" dirty="0">
                <a:solidFill>
                  <a:schemeClr val="tx1"/>
                </a:solidFill>
                <a:latin typeface="+mn-lt"/>
                <a:ea typeface="+mn-ea"/>
                <a:cs typeface="+mn-cs"/>
              </a:rPr>
              <a:t> elde 1</a:t>
            </a:r>
          </a:p>
          <a:p>
            <a:pPr>
              <a:buNone/>
            </a:pPr>
            <a:r>
              <a:rPr lang="tr-TR" sz="2000" b="1" dirty="0">
                <a:solidFill>
                  <a:schemeClr val="tx1"/>
                </a:solidFill>
                <a:latin typeface="+mn-lt"/>
                <a:ea typeface="+mn-ea"/>
                <a:cs typeface="+mn-cs"/>
              </a:rPr>
              <a:t>              </a:t>
            </a:r>
            <a:r>
              <a:rPr lang="tr-TR" sz="2000" dirty="0">
                <a:solidFill>
                  <a:schemeClr val="tx1"/>
                </a:solidFill>
                <a:latin typeface="+mn-lt"/>
                <a:ea typeface="+mn-ea"/>
                <a:cs typeface="+mn-cs"/>
              </a:rPr>
              <a:t>18A</a:t>
            </a:r>
            <a:r>
              <a:rPr lang="tr-TR" sz="2000" baseline="-25000" dirty="0">
                <a:solidFill>
                  <a:schemeClr val="tx1"/>
                </a:solidFill>
                <a:latin typeface="+mn-lt"/>
                <a:ea typeface="+mn-ea"/>
                <a:cs typeface="+mn-cs"/>
              </a:rPr>
              <a:t>16</a:t>
            </a:r>
            <a:r>
              <a:rPr lang="tr-TR" sz="2000" dirty="0">
                <a:solidFill>
                  <a:schemeClr val="tx1"/>
                </a:solidFill>
                <a:latin typeface="+mn-lt"/>
                <a:ea typeface="+mn-ea"/>
                <a:cs typeface="+mn-cs"/>
              </a:rPr>
              <a:t>		</a:t>
            </a:r>
          </a:p>
          <a:p>
            <a:pPr>
              <a:buNone/>
            </a:pPr>
            <a:r>
              <a:rPr lang="tr-TR" sz="2000" dirty="0">
                <a:solidFill>
                  <a:schemeClr val="tx1"/>
                </a:solidFill>
                <a:latin typeface="+mn-lt"/>
                <a:ea typeface="+mn-ea"/>
                <a:cs typeface="+mn-cs"/>
              </a:rPr>
              <a:t>			</a:t>
            </a:r>
            <a:r>
              <a:rPr lang="tr-TR" sz="2000" dirty="0" smtClean="0">
                <a:solidFill>
                  <a:schemeClr val="tx1"/>
                </a:solidFill>
                <a:latin typeface="+mn-lt"/>
                <a:ea typeface="+mn-ea"/>
                <a:cs typeface="+mn-cs"/>
              </a:rPr>
              <a:t>	E</a:t>
            </a:r>
            <a:r>
              <a:rPr lang="tr-TR" sz="2000" baseline="-25000" dirty="0" smtClean="0">
                <a:solidFill>
                  <a:schemeClr val="tx1"/>
                </a:solidFill>
                <a:latin typeface="+mn-lt"/>
                <a:ea typeface="+mn-ea"/>
                <a:cs typeface="+mn-cs"/>
              </a:rPr>
              <a:t>16</a:t>
            </a:r>
            <a:r>
              <a:rPr lang="tr-TR" sz="2000" dirty="0" smtClean="0">
                <a:solidFill>
                  <a:schemeClr val="tx1"/>
                </a:solidFill>
                <a:latin typeface="+mn-lt"/>
                <a:ea typeface="+mn-ea"/>
                <a:cs typeface="+mn-cs"/>
              </a:rPr>
              <a:t>+9</a:t>
            </a:r>
            <a:r>
              <a:rPr lang="tr-TR" sz="2000" baseline="-25000" dirty="0" smtClean="0">
                <a:solidFill>
                  <a:schemeClr val="tx1"/>
                </a:solidFill>
                <a:latin typeface="+mn-lt"/>
                <a:ea typeface="+mn-ea"/>
                <a:cs typeface="+mn-cs"/>
              </a:rPr>
              <a:t>16</a:t>
            </a:r>
            <a:r>
              <a:rPr lang="tr-TR" sz="2000" dirty="0" smtClean="0">
                <a:solidFill>
                  <a:schemeClr val="tx1"/>
                </a:solidFill>
                <a:latin typeface="+mn-lt"/>
                <a:ea typeface="+mn-ea"/>
                <a:cs typeface="+mn-cs"/>
              </a:rPr>
              <a:t>+1(elde</a:t>
            </a:r>
            <a:r>
              <a:rPr lang="tr-TR" sz="2000" dirty="0">
                <a:solidFill>
                  <a:schemeClr val="tx1"/>
                </a:solidFill>
                <a:latin typeface="+mn-lt"/>
                <a:ea typeface="+mn-ea"/>
                <a:cs typeface="+mn-cs"/>
              </a:rPr>
              <a:t>) = 14</a:t>
            </a:r>
            <a:r>
              <a:rPr lang="tr-TR" sz="2000" baseline="-25000" dirty="0">
                <a:solidFill>
                  <a:schemeClr val="tx1"/>
                </a:solidFill>
                <a:latin typeface="+mn-lt"/>
                <a:ea typeface="+mn-ea"/>
                <a:cs typeface="+mn-cs"/>
              </a:rPr>
              <a:t>10</a:t>
            </a:r>
            <a:r>
              <a:rPr lang="tr-TR" sz="2000" dirty="0">
                <a:solidFill>
                  <a:schemeClr val="tx1"/>
                </a:solidFill>
                <a:latin typeface="+mn-lt"/>
                <a:ea typeface="+mn-ea"/>
                <a:cs typeface="+mn-cs"/>
              </a:rPr>
              <a:t>+9</a:t>
            </a:r>
            <a:r>
              <a:rPr lang="tr-TR" sz="2000" baseline="-25000" dirty="0">
                <a:solidFill>
                  <a:schemeClr val="tx1"/>
                </a:solidFill>
                <a:latin typeface="+mn-lt"/>
                <a:ea typeface="+mn-ea"/>
                <a:cs typeface="+mn-cs"/>
              </a:rPr>
              <a:t>10</a:t>
            </a:r>
            <a:r>
              <a:rPr lang="tr-TR" sz="2000" dirty="0">
                <a:solidFill>
                  <a:schemeClr val="tx1"/>
                </a:solidFill>
                <a:latin typeface="+mn-lt"/>
                <a:ea typeface="+mn-ea"/>
                <a:cs typeface="+mn-cs"/>
              </a:rPr>
              <a:t>+1=24</a:t>
            </a:r>
            <a:r>
              <a:rPr lang="tr-TR" sz="2000" baseline="-25000" dirty="0">
                <a:solidFill>
                  <a:schemeClr val="tx1"/>
                </a:solidFill>
                <a:latin typeface="+mn-lt"/>
                <a:ea typeface="+mn-ea"/>
                <a:cs typeface="+mn-cs"/>
              </a:rPr>
              <a:t>10</a:t>
            </a:r>
            <a:endParaRPr lang="tr-TR" sz="2000" dirty="0">
              <a:solidFill>
                <a:schemeClr val="tx1"/>
              </a:solidFill>
              <a:latin typeface="+mn-lt"/>
              <a:ea typeface="+mn-ea"/>
              <a:cs typeface="+mn-cs"/>
            </a:endParaRPr>
          </a:p>
          <a:p>
            <a:pPr>
              <a:buNone/>
            </a:pPr>
            <a:r>
              <a:rPr lang="tr-TR" sz="2000" dirty="0">
                <a:solidFill>
                  <a:schemeClr val="tx1"/>
                </a:solidFill>
                <a:latin typeface="+mn-lt"/>
                <a:ea typeface="+mn-ea"/>
                <a:cs typeface="+mn-cs"/>
              </a:rPr>
              <a:t>			</a:t>
            </a:r>
            <a:r>
              <a:rPr lang="tr-TR" sz="2000" dirty="0" smtClean="0">
                <a:solidFill>
                  <a:schemeClr val="tx1"/>
                </a:solidFill>
                <a:latin typeface="+mn-lt"/>
                <a:ea typeface="+mn-ea"/>
                <a:cs typeface="+mn-cs"/>
              </a:rPr>
              <a:t>	24-16 </a:t>
            </a:r>
            <a:r>
              <a:rPr lang="tr-TR" sz="2000" dirty="0">
                <a:solidFill>
                  <a:schemeClr val="tx1"/>
                </a:solidFill>
                <a:latin typeface="+mn-lt"/>
                <a:ea typeface="+mn-ea"/>
                <a:cs typeface="+mn-cs"/>
              </a:rPr>
              <a:t>= 8 elde 1</a:t>
            </a:r>
          </a:p>
          <a:p>
            <a:pPr marL="0" indent="0" algn="just">
              <a:buNone/>
            </a:pPr>
            <a:endParaRPr lang="tr-TR" sz="2000" dirty="0">
              <a:solidFill>
                <a:schemeClr val="tx1"/>
              </a:solidFill>
              <a:latin typeface="+mn-lt"/>
              <a:ea typeface="+mn-ea"/>
              <a:cs typeface="+mn-cs"/>
            </a:endParaRPr>
          </a:p>
          <a:p>
            <a:pPr>
              <a:buNone/>
            </a:pPr>
            <a:endParaRPr lang="tr-TR" dirty="0"/>
          </a:p>
        </p:txBody>
      </p:sp>
      <p:sp>
        <p:nvSpPr>
          <p:cNvPr id="4" name="3 Altbilgi Yer Tutucusu"/>
          <p:cNvSpPr>
            <a:spLocks noGrp="1"/>
          </p:cNvSpPr>
          <p:nvPr>
            <p:ph type="ftr" sz="quarter" idx="10"/>
          </p:nvPr>
        </p:nvSpPr>
        <p:spPr/>
        <p:txBody>
          <a:bodyPr/>
          <a:lstStyle/>
          <a:p>
            <a:r>
              <a:rPr lang="tr-TR" smtClean="0"/>
              <a:t>Mantık Devreleri </a:t>
            </a:r>
            <a:endParaRPr lang="en-US"/>
          </a:p>
        </p:txBody>
      </p:sp>
      <p:cxnSp>
        <p:nvCxnSpPr>
          <p:cNvPr id="5" name="4 Düz Bağlayıcı"/>
          <p:cNvCxnSpPr/>
          <p:nvPr/>
        </p:nvCxnSpPr>
        <p:spPr bwMode="auto">
          <a:xfrm>
            <a:off x="1266109" y="3573195"/>
            <a:ext cx="43609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5 Düz Bağlayıcı"/>
          <p:cNvCxnSpPr/>
          <p:nvPr/>
        </p:nvCxnSpPr>
        <p:spPr bwMode="auto">
          <a:xfrm>
            <a:off x="1237958" y="5064376"/>
            <a:ext cx="43609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theme/theme1.xml><?xml version="1.0" encoding="utf-8"?>
<a:theme xmlns:a="http://schemas.openxmlformats.org/drawingml/2006/main" name="overview">
  <a:themeElements>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verview">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vervi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ver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vervi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class_new</Template>
  <TotalTime>6178</TotalTime>
  <Words>1134</Words>
  <Application>Microsoft Office PowerPoint</Application>
  <PresentationFormat>Ekran Gösterisi (4:3)</PresentationFormat>
  <Paragraphs>261</Paragraphs>
  <Slides>15</Slides>
  <Notes>0</Notes>
  <HiddenSlides>0</HiddenSlides>
  <MMClips>0</MMClips>
  <ScaleCrop>false</ScaleCrop>
  <HeadingPairs>
    <vt:vector size="4" baseType="variant">
      <vt:variant>
        <vt:lpstr>Tema</vt:lpstr>
      </vt:variant>
      <vt:variant>
        <vt:i4>1</vt:i4>
      </vt:variant>
      <vt:variant>
        <vt:lpstr>Slayt Başlıkları</vt:lpstr>
      </vt:variant>
      <vt:variant>
        <vt:i4>15</vt:i4>
      </vt:variant>
    </vt:vector>
  </HeadingPairs>
  <TitlesOfParts>
    <vt:vector size="16" baseType="lpstr">
      <vt:lpstr>overview</vt:lpstr>
      <vt:lpstr>Sayı Sistemleri</vt:lpstr>
      <vt:lpstr>Onaltılık (Hexadecimal) Sayı Sistemi</vt:lpstr>
      <vt:lpstr>Onaltılık (Hexadecimal) Sayı Sistemi</vt:lpstr>
      <vt:lpstr>Örnek: Dönüşüm İşlemleri</vt:lpstr>
      <vt:lpstr>Dönüşüm İşlemleri</vt:lpstr>
      <vt:lpstr>Dönüşüm İşlemleri</vt:lpstr>
      <vt:lpstr>Dönüşüm İşlemleri</vt:lpstr>
      <vt:lpstr>Örnek:</vt:lpstr>
      <vt:lpstr>Onaltılık Sistemde Toplama</vt:lpstr>
      <vt:lpstr>Onaltılık Sistemde Çıkartma</vt:lpstr>
      <vt:lpstr>Sekizlik (Octal) Sayı Sistemi</vt:lpstr>
      <vt:lpstr>Dönüşüm İşlemleri</vt:lpstr>
      <vt:lpstr>Dönüşüm İşlemleri</vt:lpstr>
      <vt:lpstr>Dönüşüm İşlemleri</vt:lpstr>
      <vt:lpstr>Dönüşüm İşlemleri</vt:lpstr>
    </vt:vector>
  </TitlesOfParts>
  <Company>Washington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dc:title>
  <dc:creator>Fred Kuhns</dc:creator>
  <cp:lastModifiedBy>Administrator</cp:lastModifiedBy>
  <cp:revision>177</cp:revision>
  <cp:lastPrinted>2001-01-30T20:22:47Z</cp:lastPrinted>
  <dcterms:created xsi:type="dcterms:W3CDTF">1999-07-07T12:46:17Z</dcterms:created>
  <dcterms:modified xsi:type="dcterms:W3CDTF">2010-09-27T10:39:33Z</dcterms:modified>
</cp:coreProperties>
</file>