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349" r:id="rId2"/>
    <p:sldId id="363" r:id="rId3"/>
    <p:sldId id="350" r:id="rId4"/>
    <p:sldId id="351" r:id="rId5"/>
    <p:sldId id="357" r:id="rId6"/>
    <p:sldId id="356" r:id="rId7"/>
    <p:sldId id="352" r:id="rId8"/>
    <p:sldId id="354" r:id="rId9"/>
    <p:sldId id="358" r:id="rId10"/>
    <p:sldId id="359" r:id="rId11"/>
    <p:sldId id="360" r:id="rId12"/>
    <p:sldId id="361" r:id="rId13"/>
    <p:sldId id="355" r:id="rId14"/>
    <p:sldId id="36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0021"/>
    <a:srgbClr val="99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58" autoAdjust="0"/>
  </p:normalViewPr>
  <p:slideViewPr>
    <p:cSldViewPr snapToGrid="0">
      <p:cViewPr varScale="1">
        <p:scale>
          <a:sx n="106" d="100"/>
          <a:sy n="106" d="100"/>
        </p:scale>
        <p:origin x="34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fld id="{17933F38-B269-407A-BCC1-F96DD0696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fld id="{87B6579C-8C59-419E-87A4-8903E51F2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B6579C-8C59-419E-87A4-8903E51F26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>
              <a:defRPr/>
            </a:pPr>
            <a:fld id="{4BCEB765-DEFD-4396-A4A3-01E93B2B62D7}" type="slidenum">
              <a:rPr lang="en-US" sz="1200" b="0">
                <a:latin typeface="Comic Sans MS" pitchFamily="66" charset="0"/>
              </a:rPr>
              <a:pPr>
                <a:defRPr/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200"/>
            <a:ext cx="8151813" cy="790575"/>
          </a:xfrm>
        </p:spPr>
        <p:txBody>
          <a:bodyPr/>
          <a:lstStyle/>
          <a:p>
            <a:r>
              <a:rPr lang="tr-TR" sz="3200" b="1" dirty="0" smtClean="0"/>
              <a:t>BOOLE CEBRİ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12813"/>
            <a:ext cx="8375650" cy="50784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</a:t>
            </a:r>
            <a:r>
              <a:rPr lang="tr-TR" sz="2400" b="1" dirty="0" err="1" smtClean="0"/>
              <a:t>Boole</a:t>
            </a:r>
            <a:r>
              <a:rPr lang="tr-TR" sz="2400" b="1" dirty="0" smtClean="0"/>
              <a:t> Cebrinin Temel Kanunları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</a:t>
            </a:r>
            <a:r>
              <a:rPr lang="tr-TR" sz="2400" b="1" dirty="0" err="1" smtClean="0"/>
              <a:t>Boole</a:t>
            </a:r>
            <a:r>
              <a:rPr lang="tr-TR" sz="2400" b="1" dirty="0" smtClean="0"/>
              <a:t> Cebrinin Kuralları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De</a:t>
            </a:r>
            <a:r>
              <a:rPr lang="en-US" sz="2400" b="1" dirty="0" smtClean="0"/>
              <a:t> </a:t>
            </a:r>
            <a:r>
              <a:rPr lang="tr-TR" sz="2400" b="1" dirty="0" smtClean="0"/>
              <a:t>Morgan Teoremleri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Doğruluk Tablosu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</a:t>
            </a:r>
            <a:r>
              <a:rPr lang="tr-TR" sz="2400" b="1" dirty="0" err="1" smtClean="0"/>
              <a:t>Venn</a:t>
            </a:r>
            <a:r>
              <a:rPr lang="tr-TR" sz="2400" b="1" dirty="0" smtClean="0"/>
              <a:t> Diyagramı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tr-TR" sz="2400" b="1" dirty="0" smtClean="0"/>
              <a:t> Lojik İfadelerin Sadeleştirilmesi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Doğruluk Tablosu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91281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200" b="1" dirty="0" smtClean="0"/>
              <a:t>Örnek:</a:t>
            </a:r>
            <a:r>
              <a:rPr lang="tr-TR" sz="2200" dirty="0" smtClean="0"/>
              <a:t> (A</a:t>
            </a:r>
            <a:r>
              <a:rPr lang="tr-TR" sz="2200" i="1" dirty="0" smtClean="0"/>
              <a:t>+B)’ = A' </a:t>
            </a:r>
            <a:r>
              <a:rPr lang="tr-TR" sz="2200" b="1" i="1" dirty="0" smtClean="0"/>
              <a:t>.</a:t>
            </a:r>
            <a:r>
              <a:rPr lang="tr-TR" sz="2200" i="1" dirty="0" smtClean="0"/>
              <a:t> B'</a:t>
            </a:r>
            <a:r>
              <a:rPr lang="tr-TR" sz="2200" dirty="0" smtClean="0"/>
              <a:t>  </a:t>
            </a:r>
            <a:r>
              <a:rPr lang="tr-TR" sz="2200" dirty="0" err="1" smtClean="0"/>
              <a:t>DeMorgan</a:t>
            </a:r>
            <a:r>
              <a:rPr lang="tr-TR" sz="2200" dirty="0" smtClean="0"/>
              <a:t> teoreminin ispatını doğruluk tablosu ile gösterelim.</a:t>
            </a:r>
          </a:p>
          <a:p>
            <a:pPr>
              <a:buNone/>
            </a:pPr>
            <a:r>
              <a:rPr lang="tr-TR" sz="2200" dirty="0" smtClean="0"/>
              <a:t> </a:t>
            </a:r>
          </a:p>
          <a:p>
            <a:pPr marL="0" indent="0" algn="just">
              <a:buNone/>
            </a:pPr>
            <a:r>
              <a:rPr lang="tr-TR" sz="2200" dirty="0" smtClean="0"/>
              <a:t>Eşitliğin sağ ve sol tarafındaki ifadelerden doğruluk tablosu oluşturulduğunda, ilgili sütunların aynı değerlere sahip olması,  bu eşitliğin doğruluğunu ispatlayacaktır.</a:t>
            </a:r>
          </a:p>
          <a:p>
            <a:pPr>
              <a:buNone/>
            </a:pPr>
            <a:endParaRPr lang="tr-TR" sz="22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Mantık Devreleri </a:t>
            </a:r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2323782" y="3433889"/>
          <a:ext cx="3607118" cy="1800225"/>
        </p:xfrm>
        <a:graphic>
          <a:graphicData uri="http://schemas.openxmlformats.org/drawingml/2006/table">
            <a:tbl>
              <a:tblPr/>
              <a:tblGrid>
                <a:gridCol w="393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 dirty="0">
                          <a:latin typeface="Calibri"/>
                          <a:ea typeface="Times New Roman"/>
                        </a:rPr>
                        <a:t>A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B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A'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B'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A+B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(A+B)’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i="1">
                          <a:latin typeface="Calibri"/>
                          <a:ea typeface="Times New Roman"/>
                        </a:rPr>
                        <a:t>A'.B'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Calibri"/>
                          <a:ea typeface="Times New Roman"/>
                        </a:rPr>
                        <a:t>0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Calibri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0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Venn</a:t>
            </a:r>
            <a:r>
              <a:rPr lang="tr-TR" sz="2400" b="1" dirty="0" smtClean="0"/>
              <a:t> Diyagramı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25513"/>
            <a:ext cx="579076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200" dirty="0" err="1" smtClean="0"/>
              <a:t>Venn</a:t>
            </a:r>
            <a:r>
              <a:rPr lang="tr-TR" sz="2200" dirty="0" smtClean="0"/>
              <a:t> diyagramı, lojik ifadeleri görsel olarak ifade etmeye yarayan bir araçtır. Bu yöntemde her bir küme, bir değişkeni temsil eder. Küme içerisindeki tüm noktalar değişkenin kendisini gösterirken, kümenin dışındakiler ise ‘değişkenin </a:t>
            </a:r>
            <a:r>
              <a:rPr lang="tr-TR" sz="2200" dirty="0" err="1" smtClean="0"/>
              <a:t>değili</a:t>
            </a:r>
            <a:r>
              <a:rPr lang="tr-TR" sz="2200" dirty="0" smtClean="0"/>
              <a:t>’ olarak ifade edilir. </a:t>
            </a:r>
          </a:p>
          <a:p>
            <a:pPr marL="0" indent="0" algn="just">
              <a:buNone/>
            </a:pPr>
            <a:endParaRPr lang="tr-TR" sz="2200" dirty="0" smtClean="0"/>
          </a:p>
          <a:p>
            <a:pPr marL="0" indent="0" algn="just">
              <a:buNone/>
            </a:pPr>
            <a:endParaRPr lang="tr-TR" sz="2200" dirty="0" smtClean="0"/>
          </a:p>
          <a:p>
            <a:pPr marL="0" indent="0" algn="just">
              <a:buNone/>
            </a:pPr>
            <a:endParaRPr lang="tr-TR" sz="2200" dirty="0" smtClean="0"/>
          </a:p>
          <a:p>
            <a:pPr marL="0" indent="0" algn="just">
              <a:buNone/>
            </a:pPr>
            <a:endParaRPr lang="tr-TR" sz="2200" dirty="0" smtClean="0"/>
          </a:p>
          <a:p>
            <a:pPr marL="0" indent="0" algn="just">
              <a:buNone/>
            </a:pPr>
            <a:endParaRPr lang="tr-TR" sz="2400" dirty="0" smtClean="0"/>
          </a:p>
          <a:p>
            <a:pPr marL="0" indent="0" algn="just">
              <a:buNone/>
            </a:pPr>
            <a:r>
              <a:rPr lang="tr-TR" sz="2200" dirty="0" err="1" smtClean="0"/>
              <a:t>Venn</a:t>
            </a:r>
            <a:r>
              <a:rPr lang="tr-TR" sz="2200" dirty="0" smtClean="0"/>
              <a:t> diyagramı yardımıyla da lojik ifadelerdeki eşitlikleri gösterebiliriz.</a:t>
            </a:r>
          </a:p>
          <a:p>
            <a:pPr marL="0" indent="0" algn="just">
              <a:buNone/>
            </a:pPr>
            <a:endParaRPr lang="tr-TR" sz="2200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Mantık Devreleri </a:t>
            </a:r>
            <a:endParaRPr lang="en-US" dirty="0"/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924" y="3250287"/>
            <a:ext cx="2280286" cy="15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85" y="1023796"/>
            <a:ext cx="2323063" cy="315373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364585" y="4182708"/>
            <a:ext cx="232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John Venn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Venn</a:t>
            </a:r>
            <a:r>
              <a:rPr lang="tr-TR" sz="2400" b="1" dirty="0" smtClean="0"/>
              <a:t> Diyagramı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92551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200" b="1" dirty="0" smtClean="0"/>
              <a:t>Örnek:</a:t>
            </a:r>
            <a:r>
              <a:rPr lang="tr-TR" sz="2200" dirty="0" smtClean="0"/>
              <a:t> </a:t>
            </a:r>
            <a:r>
              <a:rPr lang="tr-TR" sz="2200" i="1" dirty="0" smtClean="0"/>
              <a:t>F(A,B,C) = A.B + A'.C + B.C =  A.B + A'.C</a:t>
            </a:r>
            <a:r>
              <a:rPr lang="tr-TR" sz="2200" dirty="0" smtClean="0"/>
              <a:t> eşitliğinin doğruluğunu </a:t>
            </a:r>
            <a:r>
              <a:rPr lang="tr-TR" sz="2200" dirty="0" err="1" smtClean="0"/>
              <a:t>Venn</a:t>
            </a:r>
            <a:r>
              <a:rPr lang="tr-TR" sz="2200" dirty="0" smtClean="0"/>
              <a:t> diyagramı yardımıyla gösterelim. 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Mantık Devreleri </a:t>
            </a:r>
            <a:endParaRPr lang="en-US"/>
          </a:p>
        </p:txBody>
      </p:sp>
      <p:pic>
        <p:nvPicPr>
          <p:cNvPr id="5" name="4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602" y="1882774"/>
            <a:ext cx="5504498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Lojik İfadelerin Sadeleştirilmesi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6550" y="887413"/>
            <a:ext cx="8375650" cy="520858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Karmaşık yapıdaki lojik ifadeler, </a:t>
            </a:r>
            <a:r>
              <a:rPr lang="tr-TR" sz="2200" dirty="0" err="1" smtClean="0"/>
              <a:t>Boole</a:t>
            </a:r>
            <a:r>
              <a:rPr lang="tr-TR" sz="2200" dirty="0" smtClean="0"/>
              <a:t> cebri kuralları kullanılarak sadeleştirilebilirler. Sadeleşmiş lojik ifadelerden oluşturulacak devreler, hem daha basit hem de daha ucuz olarak elde edilmiş olacaktır. Sadeleştirmede birkaç yol takip edilebilir; ortak paranteze alma, terimleri genişletme ya da terim ilave etme gibi.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 marL="0" indent="0">
              <a:buFontTx/>
              <a:buNone/>
              <a:defRPr/>
            </a:pPr>
            <a:r>
              <a:rPr lang="tr-TR" sz="2200" b="1" dirty="0" smtClean="0"/>
              <a:t>Örnek:</a:t>
            </a:r>
            <a:r>
              <a:rPr lang="tr-TR" sz="2200" i="1" dirty="0" smtClean="0"/>
              <a:t>F(A,B,C)</a:t>
            </a:r>
            <a:r>
              <a:rPr lang="tr-TR" sz="2200" dirty="0" smtClean="0"/>
              <a:t>= </a:t>
            </a:r>
            <a:r>
              <a:rPr lang="tr-TR" sz="2200" i="1" dirty="0" smtClean="0"/>
              <a:t>ABC’+</a:t>
            </a:r>
            <a:r>
              <a:rPr lang="tr-TR" sz="2200" i="1" u="sng" dirty="0" smtClean="0"/>
              <a:t>A’B’C</a:t>
            </a:r>
            <a:r>
              <a:rPr lang="tr-TR" sz="2200" i="1" dirty="0" smtClean="0"/>
              <a:t>+A’BC+</a:t>
            </a:r>
            <a:r>
              <a:rPr lang="tr-TR" sz="2200" i="1" u="sng" dirty="0" smtClean="0"/>
              <a:t>A’B’C</a:t>
            </a:r>
            <a:r>
              <a:rPr lang="tr-TR" sz="2200" i="1" dirty="0" smtClean="0"/>
              <a:t>’</a:t>
            </a:r>
            <a:r>
              <a:rPr lang="tr-TR" sz="2200" b="1" dirty="0" smtClean="0"/>
              <a:t> </a:t>
            </a:r>
            <a:r>
              <a:rPr lang="tr-TR" sz="2200" dirty="0" smtClean="0"/>
              <a:t>ifadesini sadeleştirelim.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İfadedeki 2. ve 4. terimler </a:t>
            </a:r>
            <a:r>
              <a:rPr lang="tr-TR" sz="2200" i="1" dirty="0" smtClean="0"/>
              <a:t>A’B’ </a:t>
            </a:r>
            <a:r>
              <a:rPr lang="tr-TR" sz="2200" dirty="0" smtClean="0"/>
              <a:t>parantezine alınırsa;</a:t>
            </a:r>
          </a:p>
          <a:p>
            <a:pPr marL="0" indent="0">
              <a:buFontTx/>
              <a:buNone/>
              <a:defRPr/>
            </a:pPr>
            <a:endParaRPr lang="tr-TR" sz="1400" i="1" dirty="0" smtClean="0"/>
          </a:p>
          <a:p>
            <a:pPr marL="0" indent="0">
              <a:buFontTx/>
              <a:buNone/>
              <a:defRPr/>
            </a:pPr>
            <a:r>
              <a:rPr lang="tr-TR" sz="2200" i="1" dirty="0" smtClean="0"/>
              <a:t>F(A,B,C) </a:t>
            </a:r>
            <a:r>
              <a:rPr lang="tr-TR" sz="2200" dirty="0" smtClean="0"/>
              <a:t>= </a:t>
            </a:r>
            <a:r>
              <a:rPr lang="tr-TR" sz="2200" i="1" dirty="0" smtClean="0"/>
              <a:t>ABC’+A’B’(</a:t>
            </a:r>
            <a:r>
              <a:rPr lang="tr-TR" sz="2200" i="1" u="sng" dirty="0" smtClean="0"/>
              <a:t>C+C</a:t>
            </a:r>
            <a:r>
              <a:rPr lang="tr-TR" sz="2200" i="1" dirty="0" smtClean="0"/>
              <a:t>’)+A’BC            </a:t>
            </a:r>
            <a:r>
              <a:rPr lang="tr-TR" sz="2400" i="1" dirty="0" smtClean="0">
                <a:solidFill>
                  <a:srgbClr val="FF0000"/>
                </a:solidFill>
              </a:rPr>
              <a:t>A+A’=1 kuralından</a:t>
            </a:r>
            <a:endParaRPr lang="tr-TR" sz="2200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tr-TR" sz="2200" b="1" dirty="0" smtClean="0"/>
              <a:t>    	           = </a:t>
            </a:r>
            <a:r>
              <a:rPr lang="tr-TR" sz="2200" i="1" dirty="0" smtClean="0"/>
              <a:t>ABC’+ </a:t>
            </a:r>
            <a:r>
              <a:rPr lang="tr-TR" sz="2200" i="1" u="sng" dirty="0" smtClean="0"/>
              <a:t>A</a:t>
            </a:r>
            <a:r>
              <a:rPr lang="tr-TR" sz="2200" i="1" dirty="0" smtClean="0"/>
              <a:t>’B’+</a:t>
            </a:r>
            <a:r>
              <a:rPr lang="tr-TR" sz="2200" i="1" u="sng" dirty="0" smtClean="0"/>
              <a:t>A</a:t>
            </a:r>
            <a:r>
              <a:rPr lang="tr-TR" sz="2200" i="1" dirty="0" smtClean="0"/>
              <a:t>’BC		    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		   = </a:t>
            </a:r>
            <a:r>
              <a:rPr lang="tr-TR" sz="2200" i="1" dirty="0" smtClean="0"/>
              <a:t>ABC’+A’(</a:t>
            </a:r>
            <a:r>
              <a:rPr lang="tr-TR" sz="2200" i="1" u="sng" dirty="0" smtClean="0"/>
              <a:t>B’+BC</a:t>
            </a:r>
            <a:r>
              <a:rPr lang="tr-TR" sz="2200" i="1" dirty="0" smtClean="0"/>
              <a:t>)                 </a:t>
            </a:r>
            <a:r>
              <a:rPr lang="tr-TR" sz="2200" i="1" dirty="0" smtClean="0">
                <a:solidFill>
                  <a:srgbClr val="FF0000"/>
                </a:solidFill>
              </a:rPr>
              <a:t>A+A’B = A+B kuralından </a:t>
            </a:r>
            <a:endParaRPr lang="tr-TR" sz="2200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tr-TR" sz="2200" dirty="0" smtClean="0"/>
              <a:t>	           = </a:t>
            </a:r>
            <a:r>
              <a:rPr lang="tr-TR" sz="2200" i="1" dirty="0" smtClean="0"/>
              <a:t>ABC’+A’(B’+C)		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b="1" dirty="0" smtClean="0"/>
              <a:t>		   = </a:t>
            </a:r>
            <a:r>
              <a:rPr lang="tr-TR" sz="2200" i="1" dirty="0" smtClean="0"/>
              <a:t>ABC’+A’B’+A’C</a:t>
            </a: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>
              <a:buFontTx/>
              <a:buNone/>
              <a:defRPr/>
            </a:pPr>
            <a:endParaRPr lang="tr-TR" sz="2200" dirty="0"/>
          </a:p>
        </p:txBody>
      </p:sp>
      <p:sp>
        <p:nvSpPr>
          <p:cNvPr id="1024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Mantık Devreleri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Lojik İfadelerin Sadeleştirilmesi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963613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200" b="1" dirty="0" smtClean="0"/>
              <a:t>Örnek:</a:t>
            </a:r>
            <a:r>
              <a:rPr lang="tr-TR" sz="2200" dirty="0" smtClean="0"/>
              <a:t>  </a:t>
            </a:r>
            <a:r>
              <a:rPr lang="tr-TR" sz="2200" i="1" dirty="0" smtClean="0"/>
              <a:t>F(A,B,C) </a:t>
            </a:r>
            <a:r>
              <a:rPr lang="tr-TR" sz="2200" dirty="0" smtClean="0"/>
              <a:t>= </a:t>
            </a:r>
            <a:r>
              <a:rPr lang="tr-TR" sz="2200" i="1" dirty="0" smtClean="0"/>
              <a:t>A.B + A'.C + B.C</a:t>
            </a:r>
            <a:r>
              <a:rPr lang="tr-TR" sz="2200" dirty="0" smtClean="0"/>
              <a:t>  ifadesini sadeleştirelim</a:t>
            </a:r>
          </a:p>
          <a:p>
            <a:pPr>
              <a:buNone/>
            </a:pPr>
            <a:endParaRPr lang="tr-TR" sz="1000" i="1" dirty="0" smtClean="0"/>
          </a:p>
          <a:p>
            <a:pPr>
              <a:buNone/>
            </a:pPr>
            <a:r>
              <a:rPr lang="tr-TR" sz="2200" i="1" dirty="0" smtClean="0"/>
              <a:t>B.C terimini (A+A’) ile genişletebiliriz;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200" i="1" dirty="0" smtClean="0"/>
              <a:t>F(A,B,C) </a:t>
            </a:r>
            <a:r>
              <a:rPr lang="tr-TR" sz="2200" dirty="0" smtClean="0"/>
              <a:t>= </a:t>
            </a:r>
            <a:r>
              <a:rPr lang="tr-TR" sz="2200" i="1" dirty="0" smtClean="0"/>
              <a:t>A.B + A'.C + B.C.(</a:t>
            </a:r>
            <a:r>
              <a:rPr lang="tr-TR" sz="2200" i="1" u="wavy" dirty="0" smtClean="0"/>
              <a:t>A+A</a:t>
            </a:r>
            <a:r>
              <a:rPr lang="tr-TR" sz="2200" i="1" dirty="0" smtClean="0"/>
              <a:t>') =  </a:t>
            </a:r>
            <a:r>
              <a:rPr lang="tr-TR" sz="2200" i="1" u="sng" dirty="0" smtClean="0"/>
              <a:t>A.B</a:t>
            </a:r>
            <a:r>
              <a:rPr lang="tr-TR" sz="2200" i="1" dirty="0" smtClean="0"/>
              <a:t> + </a:t>
            </a:r>
            <a:r>
              <a:rPr lang="tr-TR" sz="2200" i="1" u="wavy" dirty="0" smtClean="0"/>
              <a:t>A'.C</a:t>
            </a:r>
            <a:r>
              <a:rPr lang="tr-TR" sz="2200" i="1" dirty="0" smtClean="0"/>
              <a:t> + </a:t>
            </a:r>
            <a:r>
              <a:rPr lang="tr-TR" sz="2200" i="1" u="sng" dirty="0" smtClean="0"/>
              <a:t>A.B.C</a:t>
            </a:r>
            <a:r>
              <a:rPr lang="tr-TR" sz="2200" i="1" dirty="0" smtClean="0"/>
              <a:t> + </a:t>
            </a:r>
            <a:r>
              <a:rPr lang="tr-TR" sz="2200" i="1" u="wavy" dirty="0" smtClean="0"/>
              <a:t>A'</a:t>
            </a:r>
            <a:r>
              <a:rPr lang="tr-TR" sz="2200" i="1" dirty="0" smtClean="0"/>
              <a:t>.B.</a:t>
            </a:r>
            <a:r>
              <a:rPr lang="tr-TR" sz="2200" i="1" u="wavy" dirty="0" smtClean="0"/>
              <a:t>C</a:t>
            </a:r>
            <a:r>
              <a:rPr lang="tr-TR" sz="2200" i="1" dirty="0" smtClean="0"/>
              <a:t> </a:t>
            </a:r>
          </a:p>
          <a:p>
            <a:pPr>
              <a:buNone/>
            </a:pPr>
            <a:r>
              <a:rPr lang="tr-TR" sz="2200" i="1" dirty="0" smtClean="0"/>
              <a:t>               =  A.B.(1+C) + A'.C.(1+B) =  A.B +A'.C</a:t>
            </a:r>
          </a:p>
          <a:p>
            <a:pPr>
              <a:buNone/>
            </a:pPr>
            <a:endParaRPr lang="tr-TR" sz="2200" i="1" dirty="0" smtClean="0"/>
          </a:p>
          <a:p>
            <a:pPr>
              <a:buNone/>
            </a:pPr>
            <a:r>
              <a:rPr lang="tr-TR" sz="2200" b="1" dirty="0" smtClean="0"/>
              <a:t>Örnek:</a:t>
            </a:r>
            <a:r>
              <a:rPr lang="tr-TR" sz="2200" dirty="0" smtClean="0"/>
              <a:t> </a:t>
            </a:r>
            <a:r>
              <a:rPr lang="tr-TR" sz="2200" i="1" dirty="0" smtClean="0"/>
              <a:t>F(A,B,C) </a:t>
            </a:r>
            <a:r>
              <a:rPr lang="tr-TR" sz="2200" dirty="0" smtClean="0"/>
              <a:t>= </a:t>
            </a:r>
            <a:r>
              <a:rPr lang="tr-TR" sz="2200" i="1" dirty="0" smtClean="0"/>
              <a:t>AB ’+ A(B+C)’ + B(B+C)’</a:t>
            </a:r>
            <a:r>
              <a:rPr lang="tr-TR" sz="2200" dirty="0" smtClean="0"/>
              <a:t> ifadesini sadeleştirelim.</a:t>
            </a:r>
            <a:r>
              <a:rPr lang="tr-TR" sz="2200" b="1" dirty="0" smtClean="0"/>
              <a:t> </a:t>
            </a:r>
            <a:endParaRPr lang="tr-TR" sz="2200" dirty="0" smtClean="0"/>
          </a:p>
          <a:p>
            <a:pPr>
              <a:buNone/>
            </a:pPr>
            <a:r>
              <a:rPr lang="tr-TR" sz="1000" dirty="0" smtClean="0"/>
              <a:t> </a:t>
            </a:r>
          </a:p>
          <a:p>
            <a:pPr>
              <a:buNone/>
            </a:pPr>
            <a:r>
              <a:rPr lang="tr-TR" sz="2200" dirty="0" smtClean="0"/>
              <a:t>İfadedeki 2. ve 3. terim için </a:t>
            </a:r>
            <a:r>
              <a:rPr lang="tr-TR" sz="2200" dirty="0" err="1" smtClean="0"/>
              <a:t>DeMorgan</a:t>
            </a:r>
            <a:r>
              <a:rPr lang="tr-TR" sz="2200" dirty="0" smtClean="0"/>
              <a:t> kuralını uygularsak;</a:t>
            </a:r>
          </a:p>
          <a:p>
            <a:pPr>
              <a:buNone/>
            </a:pPr>
            <a:endParaRPr lang="tr-TR" sz="1600" i="1" dirty="0" smtClean="0"/>
          </a:p>
          <a:p>
            <a:pPr>
              <a:buNone/>
            </a:pPr>
            <a:r>
              <a:rPr lang="tr-TR" sz="2200" i="1" dirty="0" smtClean="0"/>
              <a:t>F(A,B,C) = AB’+A(B’C’)+</a:t>
            </a:r>
            <a:r>
              <a:rPr lang="tr-TR" sz="2200" i="1" u="sng" dirty="0" smtClean="0"/>
              <a:t>B(B</a:t>
            </a:r>
            <a:r>
              <a:rPr lang="tr-TR" sz="2200" i="1" dirty="0" smtClean="0"/>
              <a:t>’C’)            B.B’= 0’dır.</a:t>
            </a:r>
            <a:r>
              <a:rPr lang="tr-TR" sz="2200" dirty="0" smtClean="0"/>
              <a:t> </a:t>
            </a:r>
          </a:p>
          <a:p>
            <a:pPr>
              <a:buNone/>
            </a:pPr>
            <a:r>
              <a:rPr lang="tr-TR" sz="2200" i="1" dirty="0" smtClean="0"/>
              <a:t>     	  = </a:t>
            </a:r>
            <a:r>
              <a:rPr lang="tr-TR" sz="2200" i="1" u="sng" dirty="0" smtClean="0"/>
              <a:t>AB</a:t>
            </a:r>
            <a:r>
              <a:rPr lang="tr-TR" sz="2200" i="1" dirty="0" smtClean="0"/>
              <a:t>’+</a:t>
            </a:r>
            <a:r>
              <a:rPr lang="tr-TR" sz="2200" i="1" u="sng" dirty="0" smtClean="0"/>
              <a:t>AB</a:t>
            </a:r>
            <a:r>
              <a:rPr lang="tr-TR" sz="2200" i="1" dirty="0" smtClean="0"/>
              <a:t>’C’</a:t>
            </a:r>
            <a:r>
              <a:rPr lang="tr-TR" sz="2200" dirty="0" smtClean="0"/>
              <a:t> 	                      </a:t>
            </a:r>
            <a:r>
              <a:rPr lang="tr-TR" sz="2200" i="1" dirty="0" smtClean="0"/>
              <a:t>AB’</a:t>
            </a:r>
            <a:r>
              <a:rPr lang="tr-TR" sz="2200" dirty="0" smtClean="0"/>
              <a:t> parantezine alınırsa;</a:t>
            </a:r>
          </a:p>
          <a:p>
            <a:pPr>
              <a:buNone/>
            </a:pPr>
            <a:r>
              <a:rPr lang="tr-TR" sz="2200" i="1" dirty="0" smtClean="0"/>
              <a:t>  	          = AB’(1+C’)                             1+C’=1</a:t>
            </a:r>
            <a:r>
              <a:rPr lang="tr-TR" sz="2200" dirty="0" smtClean="0"/>
              <a:t> olduğundan;</a:t>
            </a:r>
          </a:p>
          <a:p>
            <a:pPr>
              <a:buNone/>
            </a:pPr>
            <a:r>
              <a:rPr lang="tr-TR" sz="2200" i="1" dirty="0" smtClean="0"/>
              <a:t>               = AB’</a:t>
            </a: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endParaRPr lang="tr-TR" sz="22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Mantık Devreleri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Logic Circuits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BOOLE</a:t>
            </a:r>
            <a:r>
              <a:rPr lang="en-US" sz="2400" b="1" dirty="0" smtClean="0"/>
              <a:t> CEBRİ</a:t>
            </a:r>
            <a:endParaRPr lang="tr-TR" sz="2400" b="1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79475"/>
            <a:ext cx="6521859" cy="4588818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tr-TR" sz="2200" dirty="0" smtClean="0"/>
              <a:t>1854 yılında George </a:t>
            </a:r>
            <a:r>
              <a:rPr lang="tr-TR" sz="2200" dirty="0" err="1" smtClean="0"/>
              <a:t>Boole</a:t>
            </a:r>
            <a:r>
              <a:rPr lang="tr-TR" sz="2200" dirty="0" smtClean="0"/>
              <a:t> tarafından özellikle lojik devrelerde kullanılmak üzere ortaya konulmuş bir matematiksel sistemdir. 1938’li yıllarda da ilk defa </a:t>
            </a:r>
            <a:r>
              <a:rPr lang="tr-TR" sz="2200" dirty="0" err="1" smtClean="0"/>
              <a:t>Claude</a:t>
            </a:r>
            <a:r>
              <a:rPr lang="tr-TR" sz="2200" dirty="0" smtClean="0"/>
              <a:t> </a:t>
            </a:r>
            <a:r>
              <a:rPr lang="tr-TR" sz="2200" dirty="0" err="1" smtClean="0"/>
              <a:t>Shannon</a:t>
            </a:r>
            <a:r>
              <a:rPr lang="tr-TR" sz="2200" dirty="0" smtClean="0"/>
              <a:t> tarafından </a:t>
            </a:r>
            <a:r>
              <a:rPr lang="tr-TR" sz="2200" dirty="0" err="1" smtClean="0"/>
              <a:t>Boole’un</a:t>
            </a:r>
            <a:r>
              <a:rPr lang="tr-TR" sz="2200" dirty="0" smtClean="0"/>
              <a:t> çalışması, lojik devrelerin tasarımı ve analizinde kullanılmıştır. </a:t>
            </a:r>
            <a:r>
              <a:rPr lang="tr-TR" sz="2200" dirty="0" err="1" smtClean="0"/>
              <a:t>Boole</a:t>
            </a:r>
            <a:r>
              <a:rPr lang="tr-TR" sz="2200" dirty="0" smtClean="0"/>
              <a:t> cebri AND, OR ve NOT temel mantıksal işlemlerinden oluşan sembolik bir sistem olarak düşünülebilir</a:t>
            </a:r>
            <a:r>
              <a:rPr lang="tr-TR" sz="2200" dirty="0" smtClean="0"/>
              <a:t>.</a:t>
            </a:r>
            <a:endParaRPr lang="en-US" sz="2200" dirty="0" smtClean="0"/>
          </a:p>
          <a:p>
            <a:pPr marL="0" indent="0" algn="just">
              <a:buNone/>
            </a:pPr>
            <a:r>
              <a:rPr lang="tr-TR" sz="2200" dirty="0"/>
              <a:t>AND işlemi ikilik sistemdeki çarpma işlemine denk düşerken, OR işlemi de </a:t>
            </a:r>
            <a:r>
              <a:rPr lang="tr-TR" sz="2200" dirty="0" err="1"/>
              <a:t>ikillik</a:t>
            </a:r>
            <a:r>
              <a:rPr lang="tr-TR" sz="2200" dirty="0"/>
              <a:t> sistemdeki toplama işlemine karşılık gelmektedir. Mantıksal büyüklükleri göstermek için kullanılan lojik değişkenlerin iki değeri olabileceğinden, NOT işlemi değişkenin </a:t>
            </a:r>
            <a:r>
              <a:rPr lang="tr-TR" sz="2200" dirty="0" err="1"/>
              <a:t>tümleyenini</a:t>
            </a:r>
            <a:r>
              <a:rPr lang="tr-TR" sz="2200" dirty="0"/>
              <a:t> göstermektedir</a:t>
            </a:r>
            <a:r>
              <a:rPr lang="tr-TR" sz="2200" dirty="0" smtClean="0"/>
              <a:t>.</a:t>
            </a:r>
            <a:endParaRPr lang="tr-TR" sz="2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96" y="1012192"/>
            <a:ext cx="1618401" cy="216865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043596" y="3187384"/>
            <a:ext cx="161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George Bool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30013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Boole</a:t>
            </a:r>
            <a:r>
              <a:rPr lang="tr-TR" sz="2400" b="1" dirty="0" smtClean="0"/>
              <a:t> Cebrinin Temel Kanunları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882650"/>
            <a:ext cx="8375650" cy="531971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Toplama ve çarpma işlemlerindeki kullanılan yer değiştirme (</a:t>
            </a:r>
            <a:r>
              <a:rPr lang="tr-TR" sz="2200" dirty="0" err="1" smtClean="0"/>
              <a:t>commutativity</a:t>
            </a:r>
            <a:r>
              <a:rPr lang="tr-TR" sz="2200" dirty="0" smtClean="0"/>
              <a:t>), birleşme (</a:t>
            </a:r>
            <a:r>
              <a:rPr lang="tr-TR" sz="2200" dirty="0" err="1" smtClean="0"/>
              <a:t>associativity</a:t>
            </a:r>
            <a:r>
              <a:rPr lang="tr-TR" sz="2200" dirty="0" smtClean="0"/>
              <a:t>) ve dağılma (</a:t>
            </a:r>
            <a:r>
              <a:rPr lang="tr-TR" sz="2200" dirty="0" err="1" smtClean="0"/>
              <a:t>distributivity</a:t>
            </a:r>
            <a:r>
              <a:rPr lang="tr-TR" sz="2200" dirty="0" smtClean="0"/>
              <a:t>) özellikleri </a:t>
            </a:r>
            <a:r>
              <a:rPr lang="tr-TR" sz="2200" dirty="0" err="1" smtClean="0"/>
              <a:t>Boole</a:t>
            </a:r>
            <a:r>
              <a:rPr lang="tr-TR" sz="2200" dirty="0" smtClean="0"/>
              <a:t> cebrinin temel kanunlarını oluşturur. 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OR ve AND işlemleri için yer değiştirme kanunları; </a:t>
            </a:r>
          </a:p>
          <a:p>
            <a:pPr>
              <a:defRPr/>
            </a:pPr>
            <a:r>
              <a:rPr lang="tr-TR" sz="2200" i="1" dirty="0" smtClean="0"/>
              <a:t>A + B = B + A		 </a:t>
            </a:r>
          </a:p>
          <a:p>
            <a:pPr>
              <a:defRPr/>
            </a:pPr>
            <a:r>
              <a:rPr lang="tr-TR" sz="2200" i="1" dirty="0" smtClean="0"/>
              <a:t>A . B  = B . A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OR ve AND işlemleri için birleşme kanunları; </a:t>
            </a:r>
          </a:p>
          <a:p>
            <a:pPr>
              <a:defRPr/>
            </a:pPr>
            <a:r>
              <a:rPr lang="tr-TR" sz="2200" i="1" dirty="0" smtClean="0"/>
              <a:t>(A + B) + C = A + (B + C) = A+B+C         </a:t>
            </a:r>
          </a:p>
          <a:p>
            <a:pPr>
              <a:defRPr/>
            </a:pPr>
            <a:r>
              <a:rPr lang="tr-TR" sz="2200" i="1" dirty="0" smtClean="0"/>
              <a:t>A.B.C = A . (B . C) = (A . </a:t>
            </a:r>
            <a:r>
              <a:rPr lang="tr-TR" sz="2200" i="1" smtClean="0"/>
              <a:t>B) </a:t>
            </a:r>
            <a:r>
              <a:rPr lang="tr-TR" sz="2200" i="1" dirty="0" smtClean="0"/>
              <a:t>. C</a:t>
            </a:r>
            <a:endParaRPr lang="tr-TR" sz="2200" dirty="0" smtClean="0"/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Dağılma kanunu; </a:t>
            </a:r>
          </a:p>
          <a:p>
            <a:pPr>
              <a:defRPr/>
            </a:pPr>
            <a:r>
              <a:rPr lang="tr-TR" sz="2200" dirty="0" smtClean="0"/>
              <a:t> </a:t>
            </a:r>
            <a:r>
              <a:rPr lang="tr-TR" sz="2200" i="1" dirty="0" smtClean="0"/>
              <a:t>A . (B+C) = A . B + A . C  </a:t>
            </a:r>
          </a:p>
        </p:txBody>
      </p:sp>
      <p:sp>
        <p:nvSpPr>
          <p:cNvPr id="512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Boole</a:t>
            </a:r>
            <a:r>
              <a:rPr lang="tr-TR" sz="2400" b="1" dirty="0" smtClean="0"/>
              <a:t> Cebrinin Kuralları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8138" y="942975"/>
            <a:ext cx="8375650" cy="5078413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tr-TR" sz="2200" dirty="0" smtClean="0"/>
              <a:t>Bu kurallar özellikle lojik ifadelerin sadeleştirilmesi için kullanılırlar.</a:t>
            </a:r>
          </a:p>
          <a:p>
            <a:pPr marL="0" indent="0">
              <a:buFontTx/>
              <a:buNone/>
              <a:defRPr/>
            </a:pPr>
            <a:endParaRPr lang="tr-TR" sz="1000" dirty="0" smtClean="0"/>
          </a:p>
          <a:p>
            <a:pPr lvl="0">
              <a:spcBef>
                <a:spcPts val="0"/>
              </a:spcBef>
            </a:pPr>
            <a:r>
              <a:rPr lang="tr-TR" sz="2000" b="1" i="1" dirty="0" smtClean="0"/>
              <a:t>A + 0  = A		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1 + 0 = 1		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0 + 0 = 0</a:t>
            </a:r>
          </a:p>
          <a:p>
            <a:pPr>
              <a:spcBef>
                <a:spcPts val="0"/>
              </a:spcBef>
              <a:buNone/>
            </a:pPr>
            <a:endParaRPr lang="tr-TR" sz="2000" dirty="0" smtClean="0"/>
          </a:p>
          <a:p>
            <a:pPr lvl="0">
              <a:spcBef>
                <a:spcPts val="0"/>
              </a:spcBef>
            </a:pPr>
            <a:r>
              <a:rPr lang="tr-TR" sz="2000" b="1" i="1" dirty="0" smtClean="0"/>
              <a:t>A + 1 = 1</a:t>
            </a:r>
            <a:r>
              <a:rPr lang="tr-TR" sz="20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1 + 1 = 1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0 + 1 = 1</a:t>
            </a:r>
          </a:p>
          <a:p>
            <a:pPr>
              <a:spcBef>
                <a:spcPts val="0"/>
              </a:spcBef>
              <a:buNone/>
            </a:pPr>
            <a:endParaRPr lang="tr-TR" sz="2000" i="1" dirty="0" smtClean="0"/>
          </a:p>
          <a:p>
            <a:pPr lvl="0">
              <a:spcBef>
                <a:spcPts val="0"/>
              </a:spcBef>
            </a:pPr>
            <a:r>
              <a:rPr lang="tr-TR" sz="2000" b="1" i="1" dirty="0" smtClean="0"/>
              <a:t>A . 0 = 0		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1 . 0 = 0		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0 . 0 = 0</a:t>
            </a:r>
          </a:p>
          <a:p>
            <a:pPr>
              <a:spcBef>
                <a:spcPts val="0"/>
              </a:spcBef>
              <a:buNone/>
            </a:pPr>
            <a:endParaRPr lang="tr-TR" sz="2000" i="1" dirty="0" smtClean="0"/>
          </a:p>
          <a:p>
            <a:pPr lvl="0">
              <a:spcBef>
                <a:spcPts val="0"/>
              </a:spcBef>
            </a:pPr>
            <a:r>
              <a:rPr lang="tr-TR" sz="2000" b="1" i="1" dirty="0" smtClean="0"/>
              <a:t>A . 1 = A</a:t>
            </a:r>
            <a:r>
              <a:rPr lang="tr-TR" sz="20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1 . 1 = 1</a:t>
            </a:r>
            <a:endParaRPr lang="tr-TR" sz="2000" dirty="0" smtClean="0"/>
          </a:p>
          <a:p>
            <a:pPr>
              <a:spcBef>
                <a:spcPts val="0"/>
              </a:spcBef>
              <a:buNone/>
            </a:pPr>
            <a:r>
              <a:rPr lang="tr-TR" sz="2000" i="1" dirty="0" smtClean="0"/>
              <a:t>	0 . 1= 0</a:t>
            </a:r>
            <a:endParaRPr lang="tr-TR" sz="2000" dirty="0" smtClean="0"/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614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Mantık Devreleri </a:t>
            </a:r>
            <a:endParaRPr lang="en-US" dirty="0" smtClean="0"/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625" y="1433554"/>
            <a:ext cx="3435875" cy="95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6966" y="2545521"/>
            <a:ext cx="3521434" cy="112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5298" y="3985812"/>
            <a:ext cx="3249102" cy="5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0808" y="5324834"/>
            <a:ext cx="3160092" cy="58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Boole</a:t>
            </a:r>
            <a:r>
              <a:rPr lang="tr-TR" sz="2400" b="1" dirty="0" smtClean="0"/>
              <a:t> Cebrinin Kuralları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849313"/>
            <a:ext cx="8375650" cy="5078412"/>
          </a:xfrm>
        </p:spPr>
        <p:txBody>
          <a:bodyPr/>
          <a:lstStyle/>
          <a:p>
            <a:pPr lvl="0"/>
            <a:r>
              <a:rPr lang="tr-TR" sz="2000" b="1" i="1" dirty="0" smtClean="0"/>
              <a:t>A + A = A		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1 + 1 = 1		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0 + 0 = 0</a:t>
            </a:r>
          </a:p>
          <a:p>
            <a:pPr>
              <a:buNone/>
            </a:pPr>
            <a:endParaRPr lang="tr-TR" sz="1000" dirty="0" smtClean="0"/>
          </a:p>
          <a:p>
            <a:pPr lvl="0"/>
            <a:r>
              <a:rPr lang="tr-TR" sz="2000" b="1" i="1" dirty="0" smtClean="0"/>
              <a:t>A . A = A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1 . 1 = 1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0 . 0 = 0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 lvl="0"/>
            <a:r>
              <a:rPr lang="tr-TR" sz="2000" b="1" i="1" dirty="0" smtClean="0"/>
              <a:t>A + A’ = 1		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1 + 0 = 1		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0 + 1 =1		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pPr lvl="0"/>
            <a:r>
              <a:rPr lang="tr-TR" sz="2000" b="1" i="1" dirty="0" smtClean="0"/>
              <a:t>A . A’= 0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1 . 0 = 0</a:t>
            </a:r>
            <a:endParaRPr lang="tr-TR" sz="2000" dirty="0" smtClean="0"/>
          </a:p>
          <a:p>
            <a:pPr>
              <a:buNone/>
            </a:pPr>
            <a:r>
              <a:rPr lang="tr-TR" sz="2000" i="1" dirty="0" smtClean="0"/>
              <a:t>	0 . 1 = 0</a:t>
            </a:r>
            <a:endParaRPr lang="tr-TR" sz="2000" dirty="0" smtClean="0"/>
          </a:p>
          <a:p>
            <a:pPr>
              <a:buNone/>
            </a:pPr>
            <a:endParaRPr lang="tr-TR" sz="1000" dirty="0" smtClean="0"/>
          </a:p>
          <a:p>
            <a:r>
              <a:rPr lang="tr-TR" sz="2000" b="1" i="1" dirty="0" smtClean="0"/>
              <a:t>(A’)’ = A</a:t>
            </a: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Mantık Devreleri </a:t>
            </a:r>
            <a:endParaRPr lang="en-US"/>
          </a:p>
        </p:txBody>
      </p:sp>
      <p:pic>
        <p:nvPicPr>
          <p:cNvPr id="9" name="8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766" y="889000"/>
            <a:ext cx="35468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028" y="2391134"/>
            <a:ext cx="4135672" cy="60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766" y="3454400"/>
            <a:ext cx="34198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3956" y="4880334"/>
            <a:ext cx="3833744" cy="59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Boole</a:t>
            </a:r>
            <a:r>
              <a:rPr lang="tr-TR" sz="2400" b="1" dirty="0" smtClean="0"/>
              <a:t> Cebrinin Kuralları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8747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Bu kurallardan faydalanılarak çok sık kullanılan sadeleştirme kuralları da şunlardır;</a:t>
            </a:r>
          </a:p>
          <a:p>
            <a:pPr marL="0" indent="0" algn="just">
              <a:buFontTx/>
              <a:buNone/>
              <a:defRPr/>
            </a:pPr>
            <a:endParaRPr lang="tr-TR" sz="1100" dirty="0" smtClean="0"/>
          </a:p>
          <a:p>
            <a:pPr>
              <a:defRPr/>
            </a:pPr>
            <a:r>
              <a:rPr lang="tr-TR" sz="2200" b="1" i="1" dirty="0" smtClean="0"/>
              <a:t>A + A.B = A</a:t>
            </a:r>
          </a:p>
          <a:p>
            <a:pPr>
              <a:buNone/>
              <a:defRPr/>
            </a:pPr>
            <a:r>
              <a:rPr lang="tr-TR" sz="2200" i="1" dirty="0" smtClean="0"/>
              <a:t> 	</a:t>
            </a:r>
            <a:r>
              <a:rPr lang="tr-TR" sz="2400" i="1" dirty="0" smtClean="0"/>
              <a:t>A.(1+B) = A</a:t>
            </a:r>
          </a:p>
          <a:p>
            <a:pPr>
              <a:buNone/>
              <a:defRPr/>
            </a:pPr>
            <a:endParaRPr lang="tr-TR" sz="2200" dirty="0" smtClean="0"/>
          </a:p>
          <a:p>
            <a:pPr>
              <a:defRPr/>
            </a:pPr>
            <a:r>
              <a:rPr lang="tr-TR" sz="2200" b="1" i="1" dirty="0" smtClean="0"/>
              <a:t>A+ B.C = (A+B).(A+C)</a:t>
            </a:r>
          </a:p>
          <a:p>
            <a:pPr>
              <a:buNone/>
              <a:defRPr/>
            </a:pPr>
            <a:r>
              <a:rPr lang="tr-TR" sz="2400" i="1" dirty="0" smtClean="0"/>
              <a:t>	(A+B).(A+C)=A.A+A.C+A.B+B.C = </a:t>
            </a:r>
            <a:r>
              <a:rPr lang="tr-TR" sz="2400" i="1" u="sng" dirty="0" smtClean="0"/>
              <a:t>A+A.C</a:t>
            </a:r>
            <a:r>
              <a:rPr lang="tr-TR" sz="2400" i="1" dirty="0" smtClean="0"/>
              <a:t>+A.B+B.C </a:t>
            </a:r>
          </a:p>
          <a:p>
            <a:pPr>
              <a:buNone/>
              <a:defRPr/>
            </a:pPr>
            <a:r>
              <a:rPr lang="tr-TR" sz="2400" i="1" dirty="0" smtClean="0"/>
              <a:t>					              = </a:t>
            </a:r>
            <a:r>
              <a:rPr lang="tr-TR" sz="2400" i="1" u="sng" dirty="0" smtClean="0"/>
              <a:t>A+A.B</a:t>
            </a:r>
            <a:r>
              <a:rPr lang="tr-TR" sz="2400" i="1" dirty="0" smtClean="0"/>
              <a:t>+B.C=A+B.C </a:t>
            </a:r>
            <a:endParaRPr lang="tr-TR" sz="2400" dirty="0" smtClean="0"/>
          </a:p>
          <a:p>
            <a:pPr>
              <a:buNone/>
              <a:defRPr/>
            </a:pPr>
            <a:endParaRPr lang="tr-TR" sz="1100" dirty="0" smtClean="0"/>
          </a:p>
          <a:p>
            <a:pPr>
              <a:defRPr/>
            </a:pPr>
            <a:r>
              <a:rPr lang="tr-TR" sz="2200" b="1" i="1" dirty="0" smtClean="0"/>
              <a:t>A + A’.B = A+ B</a:t>
            </a:r>
            <a:r>
              <a:rPr lang="tr-TR" sz="2200" b="1" dirty="0" smtClean="0"/>
              <a:t> </a:t>
            </a:r>
          </a:p>
          <a:p>
            <a:pPr>
              <a:buNone/>
              <a:defRPr/>
            </a:pPr>
            <a:r>
              <a:rPr lang="tr-TR" sz="2400" i="1" dirty="0" smtClean="0"/>
              <a:t>   (A+A’)(A+B) = A+B</a:t>
            </a:r>
            <a:endParaRPr lang="tr-TR" sz="22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Mantık Devreleri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De</a:t>
            </a:r>
            <a:r>
              <a:rPr lang="en-US" sz="2400" b="1" dirty="0" smtClean="0"/>
              <a:t> </a:t>
            </a:r>
            <a:r>
              <a:rPr lang="tr-TR" sz="2400" b="1" dirty="0" smtClean="0"/>
              <a:t>Morgan Teoremleri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19162"/>
            <a:ext cx="6234380" cy="530383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Birinci teoremi; değişkenlerin çarpımlarının tümleyeni, tümleyenlerinin toplamına eşittir.</a:t>
            </a:r>
          </a:p>
          <a:p>
            <a:pPr algn="just">
              <a:buFontTx/>
              <a:buNone/>
              <a:defRPr/>
            </a:pPr>
            <a:r>
              <a:rPr lang="tr-TR" sz="2200" dirty="0" smtClean="0"/>
              <a:t> </a:t>
            </a:r>
            <a:r>
              <a:rPr lang="tr-TR" sz="2200" i="1" dirty="0" smtClean="0"/>
              <a:t>(A . B)’ = A’ + B’</a:t>
            </a:r>
            <a:endParaRPr lang="tr-TR" sz="2200" dirty="0" smtClean="0"/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İkinci teoremi; değişkenlerin toplamlarının tümleyeni, tümleyenlerinin çarpımına eşittir.</a:t>
            </a:r>
          </a:p>
          <a:p>
            <a:pPr algn="just">
              <a:buFontTx/>
              <a:buNone/>
              <a:defRPr/>
            </a:pPr>
            <a:r>
              <a:rPr lang="tr-TR" sz="2200" dirty="0" smtClean="0"/>
              <a:t> </a:t>
            </a:r>
            <a:r>
              <a:rPr lang="tr-TR" sz="2200" i="1" dirty="0" smtClean="0"/>
              <a:t>(A + B)’ = A’ . B’</a:t>
            </a:r>
            <a:endParaRPr lang="tr-TR" sz="2200" dirty="0" smtClean="0"/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De</a:t>
            </a:r>
            <a:r>
              <a:rPr lang="en-US" sz="2200" dirty="0" smtClean="0"/>
              <a:t> </a:t>
            </a:r>
            <a:r>
              <a:rPr lang="tr-TR" sz="2200" dirty="0" smtClean="0"/>
              <a:t>Morgan teoremleri ikiden fazla değişken için ve lojik ifadeler için genişletilebilir:</a:t>
            </a:r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algn="just">
              <a:defRPr/>
            </a:pPr>
            <a:r>
              <a:rPr lang="tr-TR" sz="2200" i="1" dirty="0" smtClean="0"/>
              <a:t>(A.B.C)’ = A’+ B’+ C’</a:t>
            </a:r>
            <a:r>
              <a:rPr lang="tr-TR" sz="2200" b="1" dirty="0" smtClean="0"/>
              <a:t>  </a:t>
            </a:r>
            <a:endParaRPr lang="tr-TR" sz="2200" dirty="0" smtClean="0"/>
          </a:p>
          <a:p>
            <a:pPr algn="just">
              <a:defRPr/>
            </a:pPr>
            <a:r>
              <a:rPr lang="tr-TR" sz="2200" i="1" dirty="0" smtClean="0"/>
              <a:t>(A+B+C)’ = A’. B’. C’</a:t>
            </a:r>
          </a:p>
          <a:p>
            <a:pPr algn="just">
              <a:buNone/>
              <a:defRPr/>
            </a:pPr>
            <a:endParaRPr lang="tr-TR" sz="1000" i="1" dirty="0" smtClean="0"/>
          </a:p>
          <a:p>
            <a:pPr>
              <a:buNone/>
            </a:pPr>
            <a:r>
              <a:rPr lang="tr-TR" sz="2000" i="1" dirty="0" smtClean="0"/>
              <a:t>	(A+B+C)’ = A'.B'.C'</a:t>
            </a:r>
            <a:r>
              <a:rPr lang="tr-TR" sz="2000" dirty="0" smtClean="0"/>
              <a:t> olduğunu gösterelim,</a:t>
            </a:r>
          </a:p>
          <a:p>
            <a:pPr>
              <a:buNone/>
            </a:pPr>
            <a:r>
              <a:rPr lang="tr-TR" sz="2000" dirty="0" smtClean="0"/>
              <a:t>	[</a:t>
            </a:r>
            <a:r>
              <a:rPr lang="tr-TR" sz="2000" i="1" dirty="0" smtClean="0"/>
              <a:t>A+ (</a:t>
            </a:r>
            <a:r>
              <a:rPr lang="tr-TR" sz="2000" i="1" u="wavy" dirty="0" smtClean="0"/>
              <a:t>B+C)</a:t>
            </a:r>
            <a:r>
              <a:rPr lang="tr-TR" sz="2000" dirty="0" smtClean="0"/>
              <a:t>]’ = </a:t>
            </a:r>
            <a:r>
              <a:rPr lang="tr-TR" sz="2000" i="1" dirty="0" smtClean="0"/>
              <a:t>A’.(B+C)’ = A’.B’.C’</a:t>
            </a:r>
            <a:r>
              <a:rPr lang="tr-TR" sz="2000" dirty="0" smtClean="0"/>
              <a:t> </a:t>
            </a:r>
          </a:p>
          <a:p>
            <a:pPr algn="just">
              <a:buFontTx/>
              <a:buNone/>
              <a:defRPr/>
            </a:pPr>
            <a:endParaRPr lang="tr-TR" sz="2200" dirty="0" smtClean="0"/>
          </a:p>
          <a:p>
            <a:pPr algn="just">
              <a:buFontTx/>
              <a:buNone/>
              <a:defRPr/>
            </a:pPr>
            <a:r>
              <a:rPr lang="tr-TR" sz="2200" b="1" dirty="0" smtClean="0"/>
              <a:t> </a:t>
            </a: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7172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Mantık Devreleri </a:t>
            </a:r>
            <a:endParaRPr lang="en-US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5777" y="1044576"/>
            <a:ext cx="1959321" cy="241649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35776" y="3468194"/>
            <a:ext cx="195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dirty="0" err="1"/>
              <a:t>Augustus</a:t>
            </a:r>
            <a:r>
              <a:rPr lang="tr-TR" b="0" dirty="0"/>
              <a:t> De 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Doğruluk Tablosu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869950"/>
            <a:ext cx="8375650" cy="5078413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tr-TR" sz="2000" dirty="0" smtClean="0"/>
              <a:t>Doğruluk tablosu, bir lojik devredeki giriş değişkenlerinin alabilecekleri tüm değerlere karşılık gelen çıkışları gösterir. Doğruluk tablosundaki durum sayısı, n giriş değişkeni için 2</a:t>
            </a:r>
            <a:r>
              <a:rPr lang="tr-TR" sz="2000" baseline="30000" dirty="0" smtClean="0"/>
              <a:t>n</a:t>
            </a:r>
            <a:r>
              <a:rPr lang="tr-TR" sz="2000" dirty="0" smtClean="0"/>
              <a:t> </a:t>
            </a:r>
            <a:r>
              <a:rPr lang="tr-TR" sz="2000" dirty="0" err="1" smtClean="0"/>
              <a:t>dir</a:t>
            </a:r>
            <a:r>
              <a:rPr lang="tr-TR" sz="2000" dirty="0" smtClean="0"/>
              <a:t>. </a:t>
            </a:r>
          </a:p>
          <a:p>
            <a:pPr marL="0" indent="0" algn="just">
              <a:buNone/>
              <a:defRPr/>
            </a:pPr>
            <a:endParaRPr lang="tr-TR" sz="1000" dirty="0" smtClean="0"/>
          </a:p>
          <a:p>
            <a:pPr marL="0" indent="0" algn="just">
              <a:buNone/>
              <a:defRPr/>
            </a:pPr>
            <a:r>
              <a:rPr lang="tr-TR" sz="2000" dirty="0" smtClean="0"/>
              <a:t>Giriş değişkenlerinin kombinasyonlarını elde etmek için sistematik bir yaklaşım vardır; en düşük anlamlı değişken için bir 0 bir 1 yazılarak, ikinci değişken için iki 0 iki 1 yazılarak, üçüncü değişken için de dört 0 dört 1 yazılarak sütunlar oluşturulur. Değişken sayısı arttıkça yazılacak 1 ve 0’ların sayısı ikinin kuvveti olarak artacaktır. 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endParaRPr lang="tr-TR" sz="1000" b="1" dirty="0" smtClean="0"/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922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4927600" y="3505200"/>
          <a:ext cx="1790700" cy="2743200"/>
        </p:xfrm>
        <a:graphic>
          <a:graphicData uri="http://schemas.openxmlformats.org/drawingml/2006/table">
            <a:tbl>
              <a:tblPr/>
              <a:tblGrid>
                <a:gridCol w="37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 smtClean="0">
                          <a:latin typeface="Times New Roman"/>
                          <a:ea typeface="Times New Roman"/>
                        </a:rPr>
                        <a:t>Çıkış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2133600" y="4013200"/>
          <a:ext cx="1420177" cy="1524000"/>
        </p:xfrm>
        <a:graphic>
          <a:graphicData uri="http://schemas.openxmlformats.org/drawingml/2006/table">
            <a:tbl>
              <a:tblPr/>
              <a:tblGrid>
                <a:gridCol w="37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 smtClean="0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 smtClean="0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 smtClean="0">
                          <a:latin typeface="Times New Roman"/>
                          <a:ea typeface="Times New Roman"/>
                        </a:rPr>
                        <a:t>Çıkış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tr-TR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Doğruluk Tablosu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6550" y="912813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200" b="1" dirty="0" smtClean="0"/>
              <a:t>Örnek: </a:t>
            </a:r>
            <a:r>
              <a:rPr lang="tr-TR" sz="2200" i="1" dirty="0" smtClean="0"/>
              <a:t>F(A,B,C) = A+B’C</a:t>
            </a:r>
            <a:r>
              <a:rPr lang="tr-TR" sz="2200" dirty="0" smtClean="0"/>
              <a:t>  ifadesinin doğruluk tablosunu oluşturalım.</a:t>
            </a:r>
          </a:p>
          <a:p>
            <a:pPr marL="0" indent="0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200" dirty="0" smtClean="0"/>
              <a:t>Giriş değişkenlerinin tüm kombinasyonları, lojik ifadede yerine konularak tablo oluşturulur. Diğer bir yöntem de şöyle olabilir; bu lojik ifadenin 1 olabilmesi için ya </a:t>
            </a:r>
            <a:r>
              <a:rPr lang="tr-TR" sz="2200" i="1" dirty="0" smtClean="0"/>
              <a:t>A</a:t>
            </a:r>
            <a:r>
              <a:rPr lang="tr-TR" sz="2200" dirty="0" smtClean="0"/>
              <a:t> </a:t>
            </a:r>
            <a:r>
              <a:rPr lang="tr-TR" sz="2200" dirty="0" err="1" smtClean="0"/>
              <a:t>nın</a:t>
            </a:r>
            <a:r>
              <a:rPr lang="tr-TR" sz="2200" dirty="0" smtClean="0"/>
              <a:t> 1 olması ya da </a:t>
            </a:r>
            <a:r>
              <a:rPr lang="tr-TR" sz="2200" i="1" dirty="0" smtClean="0"/>
              <a:t>B’C</a:t>
            </a:r>
            <a:r>
              <a:rPr lang="tr-TR" sz="2200" dirty="0" smtClean="0"/>
              <a:t> </a:t>
            </a:r>
            <a:r>
              <a:rPr lang="tr-TR" sz="2200" dirty="0" err="1" smtClean="0"/>
              <a:t>nin</a:t>
            </a:r>
            <a:r>
              <a:rPr lang="tr-TR" sz="2200" dirty="0" smtClean="0"/>
              <a:t> 1 olması gereklidir. </a:t>
            </a:r>
            <a:r>
              <a:rPr lang="tr-TR" sz="2200" i="1" dirty="0" smtClean="0"/>
              <a:t>B’C</a:t>
            </a:r>
            <a:r>
              <a:rPr lang="tr-TR" sz="2200" dirty="0" smtClean="0"/>
              <a:t> </a:t>
            </a:r>
            <a:r>
              <a:rPr lang="tr-TR" sz="2200" dirty="0" err="1" smtClean="0"/>
              <a:t>nin</a:t>
            </a:r>
            <a:r>
              <a:rPr lang="tr-TR" sz="2200" dirty="0" smtClean="0"/>
              <a:t> de 1 olabilmesi için </a:t>
            </a:r>
            <a:r>
              <a:rPr lang="tr-TR" sz="2200" i="1" dirty="0" smtClean="0"/>
              <a:t>B </a:t>
            </a:r>
            <a:r>
              <a:rPr lang="tr-TR" sz="2200" dirty="0" smtClean="0"/>
              <a:t>= 0 ve </a:t>
            </a:r>
            <a:r>
              <a:rPr lang="tr-TR" sz="2200" i="1" dirty="0" smtClean="0"/>
              <a:t>C </a:t>
            </a:r>
            <a:r>
              <a:rPr lang="tr-TR" sz="2200" dirty="0" smtClean="0"/>
              <a:t>= 1 olmalıdır. </a:t>
            </a:r>
            <a:r>
              <a:rPr lang="tr-TR" sz="2200" b="1" dirty="0" smtClean="0"/>
              <a:t> </a:t>
            </a:r>
            <a:endParaRPr lang="tr-TR" sz="2200" dirty="0" smtClean="0"/>
          </a:p>
          <a:p>
            <a:pPr>
              <a:buNone/>
            </a:pPr>
            <a:endParaRPr lang="tr-TR" sz="22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Mantık Devreleri </a:t>
            </a:r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22300" y="3225800"/>
          <a:ext cx="1714340" cy="2743200"/>
        </p:xfrm>
        <a:graphic>
          <a:graphicData uri="http://schemas.openxmlformats.org/drawingml/2006/table">
            <a:tbl>
              <a:tblPr/>
              <a:tblGrid>
                <a:gridCol w="42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 dirty="0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i="1">
                          <a:latin typeface="Times New Roman"/>
                          <a:ea typeface="Times New Roman"/>
                        </a:rPr>
                        <a:t>F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9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2706688" y="3800475"/>
            <a:ext cx="4062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b="0" i="1" dirty="0" smtClean="0"/>
              <a:t>B</a:t>
            </a:r>
            <a:r>
              <a:rPr lang="tr-TR" sz="2000" b="0" dirty="0"/>
              <a:t> </a:t>
            </a:r>
            <a:r>
              <a:rPr lang="tr-TR" sz="2000" b="0" dirty="0" err="1" smtClean="0"/>
              <a:t>nin</a:t>
            </a:r>
            <a:r>
              <a:rPr lang="tr-TR" sz="2000" b="0" dirty="0" smtClean="0"/>
              <a:t> </a:t>
            </a:r>
            <a:r>
              <a:rPr lang="tr-TR" sz="2000" b="0" i="1" dirty="0" smtClean="0"/>
              <a:t> </a:t>
            </a:r>
            <a:r>
              <a:rPr lang="tr-TR" sz="2000" b="0" dirty="0"/>
              <a:t>0</a:t>
            </a:r>
            <a:r>
              <a:rPr lang="tr-TR" sz="2000" b="0" i="1" dirty="0"/>
              <a:t>  </a:t>
            </a:r>
            <a:r>
              <a:rPr lang="tr-TR" sz="2000" b="0" dirty="0"/>
              <a:t>ve </a:t>
            </a:r>
            <a:r>
              <a:rPr lang="tr-TR" sz="2000" b="0" i="1" dirty="0"/>
              <a:t> </a:t>
            </a:r>
            <a:r>
              <a:rPr lang="tr-TR" sz="2000" b="0" i="1" dirty="0" smtClean="0"/>
              <a:t>C</a:t>
            </a:r>
            <a:r>
              <a:rPr lang="tr-TR" sz="2000" b="0" dirty="0"/>
              <a:t> </a:t>
            </a:r>
            <a:r>
              <a:rPr lang="tr-TR" sz="2000" b="0" dirty="0" err="1" smtClean="0"/>
              <a:t>nin</a:t>
            </a:r>
            <a:r>
              <a:rPr lang="tr-TR" sz="2000" b="0" i="1" dirty="0" smtClean="0"/>
              <a:t> </a:t>
            </a:r>
            <a:r>
              <a:rPr lang="tr-TR" sz="2000" b="0" dirty="0"/>
              <a:t>1 olduğu durum</a:t>
            </a:r>
          </a:p>
        </p:txBody>
      </p:sp>
      <p:sp>
        <p:nvSpPr>
          <p:cNvPr id="7" name="6 Dikdörtgen"/>
          <p:cNvSpPr>
            <a:spLocks noChangeArrowheads="1"/>
          </p:cNvSpPr>
          <p:nvPr/>
        </p:nvSpPr>
        <p:spPr bwMode="auto">
          <a:xfrm>
            <a:off x="2754313" y="5100638"/>
            <a:ext cx="2757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0" i="1" dirty="0" smtClean="0"/>
              <a:t>A</a:t>
            </a:r>
            <a:r>
              <a:rPr lang="tr-TR" sz="2000" b="0" dirty="0" smtClean="0"/>
              <a:t> </a:t>
            </a:r>
            <a:r>
              <a:rPr lang="tr-TR" sz="2000" b="0" dirty="0" err="1"/>
              <a:t>nın</a:t>
            </a:r>
            <a:r>
              <a:rPr lang="tr-TR" sz="2000" b="0" dirty="0"/>
              <a:t> 1 olduğu durumlar</a:t>
            </a: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2565400" y="4738688"/>
            <a:ext cx="92075" cy="1217612"/>
          </a:xfrm>
          <a:prstGeom prst="rightBrace">
            <a:avLst>
              <a:gd name="adj1" fmla="val 749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6380</TotalTime>
  <Words>811</Words>
  <Application>Microsoft Office PowerPoint</Application>
  <PresentationFormat>Ekran Gösterisi (4:3)</PresentationFormat>
  <Paragraphs>273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Calibri</vt:lpstr>
      <vt:lpstr>Comic Sans MS</vt:lpstr>
      <vt:lpstr>Helvetica</vt:lpstr>
      <vt:lpstr>Times New Roman</vt:lpstr>
      <vt:lpstr>Wingdings</vt:lpstr>
      <vt:lpstr>overview</vt:lpstr>
      <vt:lpstr>BOOLE CEBRİ</vt:lpstr>
      <vt:lpstr>BOOLE CEBRİ</vt:lpstr>
      <vt:lpstr>Boole Cebrinin Temel Kanunları</vt:lpstr>
      <vt:lpstr>Boole Cebrinin Kuralları</vt:lpstr>
      <vt:lpstr>Boole Cebrinin Kuralları</vt:lpstr>
      <vt:lpstr>Boole Cebrinin Kuralları</vt:lpstr>
      <vt:lpstr>De Morgan Teoremleri</vt:lpstr>
      <vt:lpstr>Doğruluk Tablosu</vt:lpstr>
      <vt:lpstr>Doğruluk Tablosu</vt:lpstr>
      <vt:lpstr>Doğruluk Tablosu</vt:lpstr>
      <vt:lpstr>Venn Diyagramı</vt:lpstr>
      <vt:lpstr>Venn Diyagramı</vt:lpstr>
      <vt:lpstr>Lojik İfadelerin Sadeleştirilmesi</vt:lpstr>
      <vt:lpstr>Lojik İfadelerin Sadeleştirilmesi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Windows User</cp:lastModifiedBy>
  <cp:revision>200</cp:revision>
  <cp:lastPrinted>2001-01-30T20:22:47Z</cp:lastPrinted>
  <dcterms:created xsi:type="dcterms:W3CDTF">1999-07-07T12:46:17Z</dcterms:created>
  <dcterms:modified xsi:type="dcterms:W3CDTF">2018-11-01T09:05:06Z</dcterms:modified>
</cp:coreProperties>
</file>