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349" r:id="rId2"/>
    <p:sldId id="356" r:id="rId3"/>
    <p:sldId id="357" r:id="rId4"/>
    <p:sldId id="364" r:id="rId5"/>
    <p:sldId id="358" r:id="rId6"/>
    <p:sldId id="359" r:id="rId7"/>
    <p:sldId id="360" r:id="rId8"/>
    <p:sldId id="361" r:id="rId9"/>
    <p:sldId id="362" r:id="rId10"/>
    <p:sldId id="363" r:id="rId11"/>
    <p:sldId id="365" r:id="rId12"/>
    <p:sldId id="366" r:id="rId13"/>
    <p:sldId id="367"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265" autoAdjust="0"/>
    <p:restoredTop sz="94660" autoAdjust="0"/>
  </p:normalViewPr>
  <p:slideViewPr>
    <p:cSldViewPr snapToGrid="0">
      <p:cViewPr>
        <p:scale>
          <a:sx n="75" d="100"/>
          <a:sy n="75" d="100"/>
        </p:scale>
        <p:origin x="-782" y="82"/>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759E3982-A226-4E68-BF9A-60232C1BE99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9972D3BF-D65E-4D7E-A7E0-1517F7F1934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B773A4BC-89EC-4089-AEC2-CDB8A992A9A8}"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3075" name="Rectangle 2"/>
          <p:cNvSpPr>
            <a:spLocks noGrp="1" noChangeArrowheads="1"/>
          </p:cNvSpPr>
          <p:nvPr>
            <p:ph type="title"/>
          </p:nvPr>
        </p:nvSpPr>
        <p:spPr>
          <a:xfrm>
            <a:off x="539750" y="76200"/>
            <a:ext cx="8151813" cy="790575"/>
          </a:xfrm>
        </p:spPr>
        <p:txBody>
          <a:bodyPr/>
          <a:lstStyle/>
          <a:p>
            <a:r>
              <a:rPr lang="tr-TR" sz="3200" b="1" dirty="0" smtClean="0"/>
              <a:t>BOOL CEBRİ </a:t>
            </a:r>
            <a:r>
              <a:rPr lang="tr-TR" sz="2000" b="1" dirty="0" smtClean="0"/>
              <a:t>(Devamı)</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 typeface="Wingdings" pitchFamily="2" charset="2"/>
              <a:buChar char="v"/>
            </a:pPr>
            <a:r>
              <a:rPr lang="tr-TR" sz="2400" b="1" dirty="0" smtClean="0"/>
              <a:t> Standart Formlar (</a:t>
            </a:r>
            <a:r>
              <a:rPr lang="tr-TR" sz="2400" b="1" dirty="0" err="1" smtClean="0"/>
              <a:t>Canonical</a:t>
            </a:r>
            <a:r>
              <a:rPr lang="tr-TR" sz="2400" b="1" dirty="0" smtClean="0"/>
              <a:t> </a:t>
            </a:r>
            <a:r>
              <a:rPr lang="tr-TR" sz="2400" b="1" dirty="0" err="1" smtClean="0"/>
              <a:t>Forms</a:t>
            </a:r>
            <a:r>
              <a:rPr lang="tr-TR" sz="2400" b="1" dirty="0" smtClean="0"/>
              <a:t>) </a:t>
            </a:r>
          </a:p>
          <a:p>
            <a:pPr marL="0" indent="990600" algn="just">
              <a:lnSpc>
                <a:spcPct val="90000"/>
              </a:lnSpc>
              <a:buNone/>
            </a:pPr>
            <a:r>
              <a:rPr lang="tr-TR" sz="2400" b="1" dirty="0" smtClean="0"/>
              <a:t>- Çarpımlar Toplamı Formu</a:t>
            </a:r>
          </a:p>
          <a:p>
            <a:pPr marL="0" indent="0" algn="just">
              <a:lnSpc>
                <a:spcPct val="90000"/>
              </a:lnSpc>
              <a:buFontTx/>
              <a:buNone/>
            </a:pPr>
            <a:r>
              <a:rPr lang="tr-TR" sz="2400" b="1" dirty="0" smtClean="0"/>
              <a:t>	    </a:t>
            </a:r>
            <a:r>
              <a:rPr lang="tr-TR" sz="2400" dirty="0" smtClean="0"/>
              <a:t>Standart Çarpımlar Toplamı</a:t>
            </a:r>
          </a:p>
          <a:p>
            <a:pPr marL="0" indent="0" algn="just">
              <a:lnSpc>
                <a:spcPct val="90000"/>
              </a:lnSpc>
              <a:buFontTx/>
              <a:buNone/>
            </a:pPr>
            <a:r>
              <a:rPr lang="tr-TR" sz="2400" dirty="0" smtClean="0"/>
              <a:t>	    </a:t>
            </a:r>
            <a:r>
              <a:rPr lang="tr-TR" sz="2400" dirty="0" err="1" smtClean="0"/>
              <a:t>Minterm</a:t>
            </a:r>
            <a:r>
              <a:rPr lang="tr-TR" sz="2400" dirty="0" smtClean="0"/>
              <a:t> Kavramı</a:t>
            </a:r>
          </a:p>
          <a:p>
            <a:pPr marL="0" indent="0" algn="just">
              <a:lnSpc>
                <a:spcPct val="90000"/>
              </a:lnSpc>
              <a:buFontTx/>
              <a:buNone/>
            </a:pPr>
            <a:endParaRPr lang="tr-TR" sz="1600" b="1" dirty="0" smtClean="0"/>
          </a:p>
          <a:p>
            <a:pPr marL="0" indent="0" algn="just">
              <a:lnSpc>
                <a:spcPct val="90000"/>
              </a:lnSpc>
              <a:buFontTx/>
              <a:buNone/>
            </a:pPr>
            <a:r>
              <a:rPr lang="tr-TR" sz="2400" b="1" dirty="0" smtClean="0"/>
              <a:t>	  - Toplamlar Çarpımı Formu</a:t>
            </a:r>
          </a:p>
          <a:p>
            <a:pPr marL="0" indent="0" algn="just">
              <a:lnSpc>
                <a:spcPct val="90000"/>
              </a:lnSpc>
              <a:buFontTx/>
              <a:buNone/>
            </a:pPr>
            <a:r>
              <a:rPr lang="tr-TR" sz="2400" b="1" dirty="0" smtClean="0"/>
              <a:t>	     </a:t>
            </a:r>
            <a:r>
              <a:rPr lang="tr-TR" sz="2400" dirty="0" smtClean="0"/>
              <a:t>Standart Toplamlar Çarpımı</a:t>
            </a:r>
          </a:p>
          <a:p>
            <a:pPr marL="0" indent="0" algn="just">
              <a:lnSpc>
                <a:spcPct val="90000"/>
              </a:lnSpc>
              <a:buFontTx/>
              <a:buNone/>
            </a:pPr>
            <a:r>
              <a:rPr lang="tr-TR" sz="2400" dirty="0" smtClean="0"/>
              <a:t>	     Maxterm Kavramı</a:t>
            </a:r>
          </a:p>
          <a:p>
            <a:pPr marL="0" indent="0" algn="just">
              <a:lnSpc>
                <a:spcPct val="90000"/>
              </a:lnSpc>
              <a:buFontTx/>
              <a:buNone/>
            </a:pPr>
            <a:endParaRPr lang="tr-TR" sz="1600" b="1" dirty="0" smtClean="0"/>
          </a:p>
          <a:p>
            <a:pPr marL="0" indent="0" algn="just">
              <a:lnSpc>
                <a:spcPct val="90000"/>
              </a:lnSpc>
              <a:buNone/>
            </a:pPr>
            <a:r>
              <a:rPr lang="tr-TR" sz="2400" b="1" dirty="0" smtClean="0"/>
              <a:t>	  - Çarpımlar Toplamı Formu ile Toplamlar Çarpımı  	    Formu Arasındaki Dönüşüm İşlemleri</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r>
              <a:rPr lang="tr-TR" sz="2400" b="1" dirty="0" smtClean="0"/>
              <a:t>Çarpımlar Toplamı Formu ile Toplamlar Çarpımı Formu Arasındaki Dönüşüm İşlemleri</a:t>
            </a:r>
            <a:endParaRPr lang="tr-TR" sz="2400" dirty="0" smtClean="0"/>
          </a:p>
        </p:txBody>
      </p:sp>
      <p:sp>
        <p:nvSpPr>
          <p:cNvPr id="3" name="2 İçerik Yer Tutucusu"/>
          <p:cNvSpPr>
            <a:spLocks noGrp="1"/>
          </p:cNvSpPr>
          <p:nvPr>
            <p:ph idx="1"/>
          </p:nvPr>
        </p:nvSpPr>
        <p:spPr>
          <a:xfrm>
            <a:off x="342900" y="874713"/>
            <a:ext cx="8445500" cy="5526087"/>
          </a:xfrm>
        </p:spPr>
        <p:txBody>
          <a:bodyPr/>
          <a:lstStyle/>
          <a:p>
            <a:pPr marL="0" indent="0" algn="just">
              <a:buNone/>
            </a:pPr>
            <a:r>
              <a:rPr lang="tr-TR" sz="2000" dirty="0" smtClean="0"/>
              <a:t>Çarpım terimlerinin değerlerini 1 yapan kombinasyonlar bulunur, daha sonra bu kombinasyonların dışındaki kombinasyonlar tespit edilir ve elde edilen kombinasyonların değerini 0 yapan toplam terimleri bulunur.</a:t>
            </a:r>
          </a:p>
          <a:p>
            <a:pPr marL="0" indent="0" algn="just">
              <a:buNone/>
            </a:pPr>
            <a:endParaRPr lang="tr-TR" sz="1000" dirty="0" smtClean="0"/>
          </a:p>
          <a:p>
            <a:pPr marL="0" indent="0" algn="just">
              <a:buNone/>
            </a:pPr>
            <a:r>
              <a:rPr lang="tr-TR" sz="2000" b="1" dirty="0" smtClean="0"/>
              <a:t>Örnek:</a:t>
            </a:r>
            <a:r>
              <a:rPr lang="tr-TR" sz="2000" dirty="0" smtClean="0"/>
              <a:t> </a:t>
            </a:r>
            <a:r>
              <a:rPr lang="tr-TR" sz="2000" i="1" dirty="0" smtClean="0"/>
              <a:t>F</a:t>
            </a:r>
            <a:r>
              <a:rPr lang="tr-TR" sz="2000" dirty="0" smtClean="0"/>
              <a:t>(</a:t>
            </a:r>
            <a:r>
              <a:rPr lang="tr-TR" sz="2000" i="1" dirty="0" smtClean="0"/>
              <a:t>A,B,C</a:t>
            </a:r>
            <a:r>
              <a:rPr lang="tr-TR" sz="2000" dirty="0" smtClean="0"/>
              <a:t>) = </a:t>
            </a:r>
            <a:r>
              <a:rPr lang="tr-TR" sz="2000" dirty="0" smtClean="0">
                <a:sym typeface="Symbol"/>
              </a:rPr>
              <a:t></a:t>
            </a:r>
            <a:r>
              <a:rPr lang="tr-TR" sz="2000" dirty="0" smtClean="0"/>
              <a:t>(4,5,6,7)  lojik ifadesini </a:t>
            </a:r>
            <a:r>
              <a:rPr lang="tr-TR" sz="2000" dirty="0" err="1" smtClean="0"/>
              <a:t>maxtermler</a:t>
            </a:r>
            <a:r>
              <a:rPr lang="tr-TR" sz="2000" dirty="0" smtClean="0"/>
              <a:t> cinsinden bulalım.</a:t>
            </a:r>
          </a:p>
          <a:p>
            <a:pPr marL="0" indent="0" algn="just">
              <a:buNone/>
            </a:pPr>
            <a:endParaRPr lang="tr-TR" sz="2000" dirty="0" smtClean="0"/>
          </a:p>
          <a:p>
            <a:pPr marL="0" indent="0" algn="just">
              <a:buFontTx/>
              <a:buNone/>
              <a:defRPr/>
            </a:pPr>
            <a:endParaRPr lang="tr-TR" sz="1000" dirty="0" smtClean="0"/>
          </a:p>
          <a:p>
            <a:pPr marL="0" indent="0" algn="just">
              <a:buFontTx/>
              <a:buNone/>
              <a:defRPr/>
            </a:pPr>
            <a:endParaRPr lang="tr-TR" sz="2000" dirty="0" smtClean="0"/>
          </a:p>
          <a:p>
            <a:pPr>
              <a:buFontTx/>
              <a:buNone/>
              <a:defRPr/>
            </a:pPr>
            <a:endParaRPr lang="tr-TR" sz="2000" dirty="0" smtClean="0"/>
          </a:p>
          <a:p>
            <a:pPr>
              <a:buFontTx/>
              <a:buNone/>
              <a:defRPr/>
            </a:pPr>
            <a:endParaRPr lang="tr-TR" sz="2000" dirty="0" smtClean="0"/>
          </a:p>
          <a:p>
            <a:pPr>
              <a:buFontTx/>
              <a:buNone/>
              <a:defRPr/>
            </a:pPr>
            <a:endParaRPr lang="tr-TR" sz="2000" dirty="0" smtClean="0"/>
          </a:p>
          <a:p>
            <a:pPr>
              <a:buFontTx/>
              <a:buNone/>
              <a:defRPr/>
            </a:pPr>
            <a:endParaRPr lang="tr-TR" sz="2000" dirty="0" smtClean="0"/>
          </a:p>
          <a:p>
            <a:pPr>
              <a:buFontTx/>
              <a:buNone/>
              <a:defRPr/>
            </a:pPr>
            <a:endParaRPr lang="tr-TR" sz="2000" dirty="0" smtClean="0"/>
          </a:p>
          <a:p>
            <a:pPr>
              <a:buFontTx/>
              <a:buNone/>
              <a:defRPr/>
            </a:pPr>
            <a:endParaRPr lang="tr-TR" sz="2000" dirty="0" smtClean="0"/>
          </a:p>
          <a:p>
            <a:pPr>
              <a:buFontTx/>
              <a:buNone/>
              <a:defRPr/>
            </a:pPr>
            <a:endParaRPr lang="tr-TR" sz="1000" dirty="0" smtClean="0"/>
          </a:p>
          <a:p>
            <a:pPr marL="0" indent="0" algn="just">
              <a:buNone/>
              <a:defRPr/>
            </a:pPr>
            <a:r>
              <a:rPr lang="tr-TR" sz="1800" dirty="0" smtClean="0"/>
              <a:t>Özetle, çarpımlar toplamı formunun içerdiği terimlerin dışında kalan kombinasyonlardan, toplamlar çarpımı formu elde edilir. Bu ifadenin tersi de geçerlidir. </a:t>
            </a:r>
          </a:p>
          <a:p>
            <a:pPr>
              <a:buFontTx/>
              <a:buNone/>
              <a:defRPr/>
            </a:pPr>
            <a:endParaRPr lang="tr-TR" sz="2000" dirty="0"/>
          </a:p>
        </p:txBody>
      </p:sp>
      <p:sp>
        <p:nvSpPr>
          <p:cNvPr id="18436" name="3 Altbilgi Yer Tutucusu"/>
          <p:cNvSpPr>
            <a:spLocks noGrp="1"/>
          </p:cNvSpPr>
          <p:nvPr>
            <p:ph type="ftr" sz="quarter" idx="10"/>
          </p:nvPr>
        </p:nvSpPr>
        <p:spPr>
          <a:noFill/>
        </p:spPr>
        <p:txBody>
          <a:bodyPr/>
          <a:lstStyle/>
          <a:p>
            <a:r>
              <a:rPr lang="tr-TR" dirty="0" smtClean="0"/>
              <a:t>Mantık Devreleri </a:t>
            </a:r>
            <a:endParaRPr lang="en-US" dirty="0" smtClean="0"/>
          </a:p>
        </p:txBody>
      </p:sp>
      <p:graphicFrame>
        <p:nvGraphicFramePr>
          <p:cNvPr id="5" name="4 Tablo"/>
          <p:cNvGraphicFramePr>
            <a:graphicFrameLocks noGrp="1"/>
          </p:cNvGraphicFramePr>
          <p:nvPr/>
        </p:nvGraphicFramePr>
        <p:xfrm>
          <a:off x="501015" y="2578100"/>
          <a:ext cx="1537970" cy="3154680"/>
        </p:xfrm>
        <a:graphic>
          <a:graphicData uri="http://schemas.openxmlformats.org/drawingml/2006/table">
            <a:tbl>
              <a:tblPr/>
              <a:tblGrid>
                <a:gridCol w="269875"/>
                <a:gridCol w="270510"/>
                <a:gridCol w="270510"/>
                <a:gridCol w="371475"/>
                <a:gridCol w="355600"/>
              </a:tblGrid>
              <a:tr h="228600">
                <a:tc gridSpan="3">
                  <a:txBody>
                    <a:bodyPr/>
                    <a:lstStyle/>
                    <a:p>
                      <a:pPr algn="ctr">
                        <a:lnSpc>
                          <a:spcPct val="115000"/>
                        </a:lnSpc>
                        <a:spcAft>
                          <a:spcPts val="0"/>
                        </a:spcAft>
                      </a:pPr>
                      <a:r>
                        <a:rPr lang="tr-TR" sz="1800" dirty="0">
                          <a:latin typeface="Calibri"/>
                          <a:ea typeface="Times New Roman"/>
                        </a:rPr>
                        <a:t>Girişler</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rowSpan="2">
                  <a:txBody>
                    <a:bodyPr/>
                    <a:lstStyle/>
                    <a:p>
                      <a:pPr algn="ctr">
                        <a:lnSpc>
                          <a:spcPct val="115000"/>
                        </a:lnSpc>
                        <a:spcAft>
                          <a:spcPts val="0"/>
                        </a:spcAft>
                      </a:pPr>
                      <a:r>
                        <a:rPr lang="tr-TR" sz="1800" i="1">
                          <a:latin typeface="Calibri"/>
                          <a:ea typeface="Times New Roman"/>
                        </a:rPr>
                        <a:t>F</a:t>
                      </a:r>
                      <a:endParaRPr lang="tr-TR" sz="18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800" i="1">
                          <a:latin typeface="Calibri"/>
                          <a:ea typeface="Times New Roman"/>
                        </a:rPr>
                        <a:t>F’</a:t>
                      </a:r>
                      <a:endParaRPr lang="tr-TR" sz="18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i="1">
                          <a:latin typeface="Calibri"/>
                          <a:ea typeface="Times New Roman"/>
                        </a:rPr>
                        <a:t>A</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B</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C</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tc vMerge="1">
                  <a:txBody>
                    <a:bodyPr/>
                    <a:lstStyle/>
                    <a:p>
                      <a:endParaRPr lang="tr-TR"/>
                    </a:p>
                  </a:txBody>
                  <a:tcPr/>
                </a:tc>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a:latin typeface="Calibri"/>
                          <a:ea typeface="Times New Roman"/>
                        </a:rPr>
                        <a:t>0</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FF0000"/>
                          </a:solidFill>
                          <a:latin typeface="Calibri"/>
                          <a:ea typeface="Times New Roman"/>
                        </a:rPr>
                        <a:t>1</a:t>
                      </a:r>
                      <a:endParaRPr lang="tr-TR" sz="18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i="1" dirty="0">
                          <a:latin typeface="Calibri"/>
                          <a:ea typeface="Times New Roman"/>
                        </a:rPr>
                        <a:t>0</a:t>
                      </a:r>
                      <a:endParaRPr lang="tr-TR" sz="18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Metin kutusu"/>
          <p:cNvSpPr txBox="1"/>
          <p:nvPr/>
        </p:nvSpPr>
        <p:spPr>
          <a:xfrm>
            <a:off x="2578100" y="3225800"/>
            <a:ext cx="6540500" cy="2031325"/>
          </a:xfrm>
          <a:prstGeom prst="rect">
            <a:avLst/>
          </a:prstGeom>
          <a:noFill/>
        </p:spPr>
        <p:txBody>
          <a:bodyPr wrap="square" rtlCol="0">
            <a:spAutoFit/>
          </a:bodyPr>
          <a:lstStyle/>
          <a:p>
            <a:r>
              <a:rPr lang="tr-TR" sz="1800" b="0" i="1" dirty="0" smtClean="0"/>
              <a:t>F</a:t>
            </a:r>
            <a:r>
              <a:rPr lang="tr-TR" sz="1800" b="0" dirty="0" smtClean="0"/>
              <a:t> fonksiyonunun tümleyeni ,</a:t>
            </a:r>
          </a:p>
          <a:p>
            <a:r>
              <a:rPr lang="tr-TR" sz="1800" b="0" i="1" dirty="0" smtClean="0"/>
              <a:t>F’</a:t>
            </a:r>
            <a:r>
              <a:rPr lang="tr-TR" sz="1800" b="0" dirty="0" smtClean="0"/>
              <a:t>(</a:t>
            </a:r>
            <a:r>
              <a:rPr lang="tr-TR" sz="1800" b="0" i="1" dirty="0" smtClean="0"/>
              <a:t>A,B,C</a:t>
            </a:r>
            <a:r>
              <a:rPr lang="tr-TR" sz="1800" b="0" dirty="0" smtClean="0"/>
              <a:t>) = </a:t>
            </a:r>
            <a:r>
              <a:rPr lang="tr-TR" sz="1800" b="0" dirty="0" smtClean="0">
                <a:sym typeface="Symbol"/>
              </a:rPr>
              <a:t></a:t>
            </a:r>
            <a:r>
              <a:rPr lang="tr-TR" sz="1800" b="0" dirty="0" smtClean="0"/>
              <a:t> (0,1,2,3)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a:t>
            </a:r>
          </a:p>
          <a:p>
            <a:endParaRPr lang="tr-TR" sz="1800" b="0" i="1" dirty="0" smtClean="0"/>
          </a:p>
          <a:p>
            <a:r>
              <a:rPr lang="tr-TR" sz="1800" b="0" i="1" dirty="0" smtClean="0"/>
              <a:t>F’</a:t>
            </a:r>
            <a:r>
              <a:rPr lang="tr-TR" sz="1800" b="0" dirty="0" smtClean="0"/>
              <a:t> fonksiyonunun bir daha tümleyeni alınırsa,</a:t>
            </a:r>
          </a:p>
          <a:p>
            <a:r>
              <a:rPr lang="tr-TR" sz="1800" b="0" i="1" dirty="0" smtClean="0"/>
              <a:t>F</a:t>
            </a:r>
            <a:r>
              <a:rPr lang="tr-TR" sz="1800" b="0" dirty="0" smtClean="0"/>
              <a:t>(</a:t>
            </a:r>
            <a:r>
              <a:rPr lang="tr-TR" sz="1800" b="0" i="1" dirty="0" smtClean="0"/>
              <a:t>A,B,C</a:t>
            </a:r>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a:t>
            </a:r>
          </a:p>
          <a:p>
            <a:r>
              <a:rPr lang="tr-TR" sz="1800" b="0" dirty="0" smtClean="0"/>
              <a:t>		                 = M</a:t>
            </a:r>
            <a:r>
              <a:rPr lang="tr-TR" sz="1800" b="0" baseline="-25000" dirty="0" smtClean="0"/>
              <a:t>0</a:t>
            </a:r>
            <a:r>
              <a:rPr lang="tr-TR" sz="1800" b="0" dirty="0" smtClean="0"/>
              <a:t>. M</a:t>
            </a:r>
            <a:r>
              <a:rPr lang="tr-TR" sz="1800" b="0" baseline="-25000" dirty="0" smtClean="0"/>
              <a:t>1</a:t>
            </a:r>
            <a:r>
              <a:rPr lang="tr-TR" sz="1800" b="0" dirty="0" smtClean="0"/>
              <a:t>.M</a:t>
            </a:r>
            <a:r>
              <a:rPr lang="tr-TR" sz="1800" b="0" baseline="-25000" dirty="0" smtClean="0"/>
              <a:t>2</a:t>
            </a:r>
            <a:r>
              <a:rPr lang="tr-TR" sz="1800" b="0" dirty="0" smtClean="0"/>
              <a:t>.M</a:t>
            </a:r>
            <a:r>
              <a:rPr lang="tr-TR" sz="1800" b="0" baseline="-25000" dirty="0" smtClean="0"/>
              <a:t>3</a:t>
            </a:r>
            <a:r>
              <a:rPr lang="tr-TR" sz="1800" b="0" dirty="0" smtClean="0"/>
              <a:t>  </a:t>
            </a:r>
          </a:p>
          <a:p>
            <a:r>
              <a:rPr lang="tr-TR" sz="1800" b="0" dirty="0" smtClean="0"/>
              <a:t>                                                 = </a:t>
            </a:r>
            <a:r>
              <a:rPr lang="tr-TR" sz="1800" b="0" dirty="0" smtClean="0">
                <a:sym typeface="Symbol"/>
              </a:rPr>
              <a:t></a:t>
            </a:r>
            <a:r>
              <a:rPr lang="tr-TR" sz="1800" b="0" dirty="0" smtClean="0"/>
              <a:t> (0,1,2,3)  olarak bulunur. </a:t>
            </a:r>
            <a:endParaRPr lang="tr-TR" sz="18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Dönüşüm İşlemleri</a:t>
            </a:r>
            <a:endParaRPr lang="tr-TR" sz="2400" dirty="0"/>
          </a:p>
        </p:txBody>
      </p:sp>
      <p:sp>
        <p:nvSpPr>
          <p:cNvPr id="3" name="2 İçerik Yer Tutucusu"/>
          <p:cNvSpPr>
            <a:spLocks noGrp="1"/>
          </p:cNvSpPr>
          <p:nvPr>
            <p:ph idx="1"/>
          </p:nvPr>
        </p:nvSpPr>
        <p:spPr>
          <a:xfrm>
            <a:off x="336550" y="900113"/>
            <a:ext cx="8375650" cy="5078412"/>
          </a:xfrm>
        </p:spPr>
        <p:txBody>
          <a:bodyPr/>
          <a:lstStyle/>
          <a:p>
            <a:pPr marL="0" indent="0" algn="just">
              <a:buNone/>
            </a:pPr>
            <a:r>
              <a:rPr lang="tr-TR" sz="2000" b="1" dirty="0" smtClean="0"/>
              <a:t>Örnek: </a:t>
            </a:r>
            <a:r>
              <a:rPr lang="tr-TR" sz="2000" i="1" dirty="0" smtClean="0"/>
              <a:t>F(A,B,C) = AB’C+A’BC+AB’C’+ABC+A’B’C</a:t>
            </a:r>
            <a:r>
              <a:rPr lang="tr-TR" sz="2000" dirty="0" smtClean="0"/>
              <a:t> standart çarpımlar toplamı biçiminde verilmiş lojik ifadeyi standart toplamlar çarpımı formuna dönüştürelim.</a:t>
            </a:r>
          </a:p>
          <a:p>
            <a:pPr>
              <a:buNone/>
            </a:pPr>
            <a:endParaRPr lang="tr-TR" sz="1000" dirty="0" smtClean="0"/>
          </a:p>
          <a:p>
            <a:pPr marL="0" indent="0" algn="just">
              <a:buNone/>
            </a:pPr>
            <a:r>
              <a:rPr lang="tr-TR" sz="2000" dirty="0" smtClean="0"/>
              <a:t>Çarpım terimlerini 1 yapan kombinasyonlar; 101, 011, 100, 111, 001 </a:t>
            </a:r>
            <a:r>
              <a:rPr lang="tr-TR" sz="2000" dirty="0" err="1" smtClean="0"/>
              <a:t>dir</a:t>
            </a:r>
            <a:r>
              <a:rPr lang="tr-TR" sz="2000" dirty="0" smtClean="0"/>
              <a:t>. Bu kombinasyonların dışındakiler; 000, 010, 110 </a:t>
            </a:r>
            <a:r>
              <a:rPr lang="tr-TR" sz="2000" dirty="0" err="1" smtClean="0"/>
              <a:t>dir</a:t>
            </a:r>
            <a:r>
              <a:rPr lang="tr-TR" sz="2000" dirty="0" smtClean="0"/>
              <a:t>. O halde toplamları 0 yapan terimler </a:t>
            </a:r>
            <a:r>
              <a:rPr lang="tr-TR" sz="2000" i="1" dirty="0" smtClean="0"/>
              <a:t>(A+B+C), (A+B’+C)</a:t>
            </a:r>
            <a:r>
              <a:rPr lang="tr-TR" sz="2000" dirty="0" smtClean="0"/>
              <a:t> ve </a:t>
            </a:r>
            <a:r>
              <a:rPr lang="tr-TR" sz="2000" i="1" dirty="0" smtClean="0"/>
              <a:t>(A’+B’+C)</a:t>
            </a:r>
            <a:r>
              <a:rPr lang="tr-TR" sz="2000" dirty="0" smtClean="0"/>
              <a:t> olur. Bu üç terim çarpıldığında toplamların çarpımı formu elde edilmiş olur;</a:t>
            </a:r>
          </a:p>
          <a:p>
            <a:pPr>
              <a:buNone/>
            </a:pPr>
            <a:endParaRPr lang="tr-TR" sz="1000" dirty="0" smtClean="0"/>
          </a:p>
          <a:p>
            <a:pPr>
              <a:buNone/>
            </a:pPr>
            <a:r>
              <a:rPr lang="tr-TR" sz="2000" i="1" dirty="0" smtClean="0"/>
              <a:t>F(A,B,C)= (A+B+C).(A+B’+C).(A’+B’+C)</a:t>
            </a:r>
            <a:endParaRPr lang="tr-TR" sz="2000" dirty="0" smtClean="0"/>
          </a:p>
          <a:p>
            <a:pPr>
              <a:buNone/>
            </a:pPr>
            <a:endParaRPr lang="tr-TR" sz="1000" dirty="0" smtClean="0"/>
          </a:p>
          <a:p>
            <a:pPr marL="0" indent="0" algn="just">
              <a:buNone/>
            </a:pPr>
            <a:r>
              <a:rPr lang="tr-TR" sz="2000" dirty="0" smtClean="0"/>
              <a:t>Ayrıca </a:t>
            </a:r>
            <a:r>
              <a:rPr lang="tr-TR" sz="2000" i="1" dirty="0" smtClean="0"/>
              <a:t>F(A,B,C) </a:t>
            </a:r>
            <a:r>
              <a:rPr lang="tr-TR" sz="2000" dirty="0" smtClean="0"/>
              <a:t>fonksiyonu </a:t>
            </a:r>
            <a:r>
              <a:rPr lang="tr-TR" sz="2000" dirty="0" err="1" smtClean="0"/>
              <a:t>mintermler</a:t>
            </a:r>
            <a:r>
              <a:rPr lang="tr-TR" sz="2000" dirty="0" smtClean="0"/>
              <a:t> cinsinden </a:t>
            </a:r>
            <a:r>
              <a:rPr lang="tr-TR" sz="2000" dirty="0" smtClean="0">
                <a:sym typeface="Symbol"/>
              </a:rPr>
              <a:t></a:t>
            </a:r>
            <a:r>
              <a:rPr lang="tr-TR" sz="2000" dirty="0" smtClean="0"/>
              <a:t>(1,3,4,5,7) şeklinde de ifade edilebilir. Bu </a:t>
            </a:r>
            <a:r>
              <a:rPr lang="tr-TR" sz="2000" dirty="0" err="1" smtClean="0"/>
              <a:t>mintermler</a:t>
            </a:r>
            <a:r>
              <a:rPr lang="tr-TR" sz="2000" dirty="0" smtClean="0"/>
              <a:t> dışındaki kombinasyonlar, </a:t>
            </a:r>
            <a:r>
              <a:rPr lang="tr-TR" sz="2000" dirty="0" err="1" smtClean="0"/>
              <a:t>maxtermleri</a:t>
            </a:r>
            <a:r>
              <a:rPr lang="tr-TR" sz="2000" dirty="0" smtClean="0"/>
              <a:t> oluşturur. </a:t>
            </a:r>
          </a:p>
          <a:p>
            <a:pPr>
              <a:buNone/>
            </a:pPr>
            <a:endParaRPr lang="tr-TR" sz="1000" dirty="0" smtClean="0"/>
          </a:p>
          <a:p>
            <a:pPr>
              <a:buNone/>
            </a:pPr>
            <a:r>
              <a:rPr lang="tr-TR" sz="2000" i="1" dirty="0" smtClean="0"/>
              <a:t>F(A,B,C)= </a:t>
            </a:r>
            <a:r>
              <a:rPr lang="tr-TR" sz="2000" dirty="0" smtClean="0">
                <a:sym typeface="Symbol"/>
              </a:rPr>
              <a:t></a:t>
            </a:r>
            <a:r>
              <a:rPr lang="tr-TR" sz="2000" dirty="0" smtClean="0"/>
              <a:t> (1,3,4,5,7) = </a:t>
            </a:r>
            <a:r>
              <a:rPr lang="tr-TR" sz="2000" dirty="0" smtClean="0">
                <a:sym typeface="Symbol"/>
              </a:rPr>
              <a:t></a:t>
            </a:r>
            <a:r>
              <a:rPr lang="tr-TR" sz="2000" dirty="0" smtClean="0"/>
              <a:t> (0,2,6) yazılabilir.</a:t>
            </a:r>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Sadeleştirme İşlemleri</a:t>
            </a:r>
            <a:endParaRPr lang="tr-TR" sz="2400" b="1" dirty="0"/>
          </a:p>
        </p:txBody>
      </p:sp>
      <p:sp>
        <p:nvSpPr>
          <p:cNvPr id="3" name="2 İçerik Yer Tutucusu"/>
          <p:cNvSpPr>
            <a:spLocks noGrp="1"/>
          </p:cNvSpPr>
          <p:nvPr>
            <p:ph idx="1"/>
          </p:nvPr>
        </p:nvSpPr>
        <p:spPr>
          <a:xfrm>
            <a:off x="349250" y="900113"/>
            <a:ext cx="8375650" cy="5078412"/>
          </a:xfrm>
        </p:spPr>
        <p:txBody>
          <a:bodyPr/>
          <a:lstStyle/>
          <a:p>
            <a:pPr marL="0" indent="0" algn="just">
              <a:buNone/>
            </a:pPr>
            <a:r>
              <a:rPr lang="tr-TR" sz="2000" b="1" dirty="0" smtClean="0"/>
              <a:t>Örnek:</a:t>
            </a:r>
            <a:r>
              <a:rPr lang="tr-TR" sz="2000" dirty="0" smtClean="0"/>
              <a:t> Aşağıda verilen doğruluk tablosuna göre </a:t>
            </a:r>
            <a:r>
              <a:rPr lang="tr-TR" sz="2000" i="1" dirty="0" smtClean="0"/>
              <a:t>F</a:t>
            </a:r>
            <a:r>
              <a:rPr lang="tr-TR" sz="2000" dirty="0" smtClean="0"/>
              <a:t> fonksiyonunu </a:t>
            </a:r>
            <a:r>
              <a:rPr lang="tr-TR" sz="2000" dirty="0" err="1" smtClean="0"/>
              <a:t>minterm</a:t>
            </a:r>
            <a:r>
              <a:rPr lang="tr-TR" sz="2000" dirty="0" smtClean="0"/>
              <a:t> ve </a:t>
            </a:r>
            <a:r>
              <a:rPr lang="tr-TR" sz="2000" dirty="0" err="1" smtClean="0"/>
              <a:t>maxterm</a:t>
            </a:r>
            <a:r>
              <a:rPr lang="tr-TR" sz="2000" dirty="0" smtClean="0"/>
              <a:t> yöntemlerini kullanarak sadeleştirelim. </a:t>
            </a:r>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514350" y="1800415"/>
          <a:ext cx="1104900" cy="2913507"/>
        </p:xfrm>
        <a:graphic>
          <a:graphicData uri="http://schemas.openxmlformats.org/drawingml/2006/table">
            <a:tbl>
              <a:tblPr/>
              <a:tblGrid>
                <a:gridCol w="244475"/>
                <a:gridCol w="243840"/>
                <a:gridCol w="243840"/>
                <a:gridCol w="372745"/>
              </a:tblGrid>
              <a:tr h="117475">
                <a:tc>
                  <a:txBody>
                    <a:bodyPr/>
                    <a:lstStyle/>
                    <a:p>
                      <a:pPr algn="ctr">
                        <a:lnSpc>
                          <a:spcPct val="115000"/>
                        </a:lnSpc>
                        <a:spcAft>
                          <a:spcPts val="0"/>
                        </a:spcAft>
                      </a:pPr>
                      <a:r>
                        <a:rPr lang="tr-TR" sz="1800" b="1" i="1">
                          <a:latin typeface="Calibri"/>
                          <a:ea typeface="Times New Roman"/>
                        </a:rPr>
                        <a:t>A</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B</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C</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F</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Metin kutusu"/>
          <p:cNvSpPr txBox="1"/>
          <p:nvPr/>
        </p:nvSpPr>
        <p:spPr>
          <a:xfrm>
            <a:off x="1981200" y="1790700"/>
            <a:ext cx="6705600" cy="3416320"/>
          </a:xfrm>
          <a:prstGeom prst="rect">
            <a:avLst/>
          </a:prstGeom>
          <a:noFill/>
        </p:spPr>
        <p:txBody>
          <a:bodyPr wrap="square" rtlCol="0">
            <a:spAutoFit/>
          </a:bodyPr>
          <a:lstStyle/>
          <a:p>
            <a:pPr algn="just"/>
            <a:r>
              <a:rPr lang="tr-TR" sz="1800" b="0" dirty="0" smtClean="0"/>
              <a:t>İlk olarak </a:t>
            </a:r>
            <a:r>
              <a:rPr lang="tr-TR" sz="1800" b="0" i="1" dirty="0" smtClean="0"/>
              <a:t>F</a:t>
            </a:r>
            <a:r>
              <a:rPr lang="tr-TR" sz="1800" b="0" dirty="0" smtClean="0"/>
              <a:t> fonksiyonunu </a:t>
            </a:r>
            <a:r>
              <a:rPr lang="tr-TR" sz="1800" b="0" dirty="0" err="1" smtClean="0"/>
              <a:t>mintermler</a:t>
            </a:r>
            <a:r>
              <a:rPr lang="tr-TR" sz="1800" b="0" dirty="0" smtClean="0"/>
              <a:t> cinsinden yazarak sadeleştirelim;</a:t>
            </a:r>
          </a:p>
          <a:p>
            <a:r>
              <a:rPr lang="tr-TR" sz="1800" b="0" dirty="0" smtClean="0"/>
              <a:t> </a:t>
            </a:r>
          </a:p>
          <a:p>
            <a:r>
              <a:rPr lang="tr-TR" sz="1800" b="0" i="1" dirty="0" smtClean="0"/>
              <a:t>F(A,B,C) = </a:t>
            </a:r>
            <a:r>
              <a:rPr lang="tr-TR" sz="1800" b="0" i="1" dirty="0" smtClean="0">
                <a:sym typeface="Symbol"/>
              </a:rPr>
              <a:t></a:t>
            </a:r>
            <a:r>
              <a:rPr lang="tr-TR" sz="1800" b="0" i="1" dirty="0" smtClean="0"/>
              <a:t> (0,2,3,5,7) = </a:t>
            </a:r>
            <a:r>
              <a:rPr lang="tr-TR" sz="1800" b="0" i="1" u="sng" dirty="0" smtClean="0"/>
              <a:t>A'B'C'</a:t>
            </a:r>
            <a:r>
              <a:rPr lang="tr-TR" sz="1800" b="0" i="1" dirty="0" smtClean="0"/>
              <a:t> + </a:t>
            </a:r>
            <a:r>
              <a:rPr lang="tr-TR" sz="1800" b="0" i="1" u="sng" dirty="0" smtClean="0"/>
              <a:t>A'BC’</a:t>
            </a:r>
            <a:r>
              <a:rPr lang="tr-TR" sz="1800" b="0" i="1" dirty="0" smtClean="0"/>
              <a:t> + A'BC + </a:t>
            </a:r>
            <a:r>
              <a:rPr lang="tr-TR" sz="1800" b="0" i="1" u="dbl" dirty="0" smtClean="0"/>
              <a:t>AB'C </a:t>
            </a:r>
            <a:r>
              <a:rPr lang="tr-TR" sz="1800" b="0" i="1" dirty="0" smtClean="0"/>
              <a:t>+ </a:t>
            </a:r>
            <a:r>
              <a:rPr lang="tr-TR" sz="1800" b="0" i="1" u="dbl" dirty="0" smtClean="0"/>
              <a:t>ABC</a:t>
            </a:r>
            <a:endParaRPr lang="tr-TR" sz="1800" b="0" dirty="0" smtClean="0"/>
          </a:p>
          <a:p>
            <a:r>
              <a:rPr lang="tr-TR" sz="1800" b="0" dirty="0" smtClean="0"/>
              <a:t>	 = </a:t>
            </a:r>
            <a:r>
              <a:rPr lang="tr-TR" sz="1800" b="0" i="1" dirty="0" smtClean="0"/>
              <a:t> A'C'(B'+B) + A’BC + AC(B’+B) = A’C’+</a:t>
            </a:r>
            <a:r>
              <a:rPr lang="tr-TR" sz="1800" b="0" i="1" u="sng" dirty="0" smtClean="0"/>
              <a:t>A’BC</a:t>
            </a:r>
            <a:r>
              <a:rPr lang="tr-TR" sz="1800" b="0" i="1" dirty="0" smtClean="0"/>
              <a:t>+</a:t>
            </a:r>
            <a:r>
              <a:rPr lang="tr-TR" sz="1800" b="0" i="1" u="sng" dirty="0" smtClean="0"/>
              <a:t>AC</a:t>
            </a:r>
            <a:r>
              <a:rPr lang="tr-TR" sz="1800" b="0" i="1" dirty="0" smtClean="0"/>
              <a:t> </a:t>
            </a:r>
          </a:p>
          <a:p>
            <a:r>
              <a:rPr lang="tr-TR" sz="1800" b="0" i="1" dirty="0" smtClean="0"/>
              <a:t>                = A’C’ + C(A’B+A) = A’C’+C(A+B) = A’C’+AC+BC </a:t>
            </a:r>
            <a:endParaRPr lang="tr-TR" sz="1800" b="0" dirty="0" smtClean="0"/>
          </a:p>
          <a:p>
            <a:r>
              <a:rPr lang="tr-TR" sz="1800" b="0" dirty="0" smtClean="0"/>
              <a:t>           </a:t>
            </a:r>
            <a:r>
              <a:rPr lang="tr-TR" sz="1800" b="0" baseline="-25000" dirty="0" smtClean="0"/>
              <a:t> </a:t>
            </a:r>
            <a:endParaRPr lang="tr-TR" sz="1800" b="0" dirty="0" smtClean="0"/>
          </a:p>
          <a:p>
            <a:r>
              <a:rPr lang="tr-TR" sz="1800" b="0" dirty="0" smtClean="0"/>
              <a:t>Ya da  </a:t>
            </a:r>
            <a:r>
              <a:rPr lang="tr-TR" sz="1800" b="0" i="1" dirty="0" smtClean="0"/>
              <a:t>A’C’+A’BC+AC </a:t>
            </a:r>
            <a:r>
              <a:rPr lang="tr-TR" sz="1800" b="0" dirty="0" smtClean="0"/>
              <a:t>terimini </a:t>
            </a:r>
            <a:r>
              <a:rPr lang="tr-TR" sz="1800" b="0" i="1" dirty="0" smtClean="0"/>
              <a:t>C </a:t>
            </a:r>
            <a:r>
              <a:rPr lang="tr-TR" sz="1800" b="0" dirty="0" smtClean="0"/>
              <a:t>değil de</a:t>
            </a:r>
            <a:r>
              <a:rPr lang="tr-TR" sz="1800" b="0" i="1" dirty="0" smtClean="0"/>
              <a:t> A’ </a:t>
            </a:r>
            <a:r>
              <a:rPr lang="tr-TR" sz="1800" b="0" dirty="0" smtClean="0"/>
              <a:t>parantezine alırsak, </a:t>
            </a:r>
          </a:p>
          <a:p>
            <a:r>
              <a:rPr lang="tr-TR" sz="1800" b="0" i="1" dirty="0" smtClean="0"/>
              <a:t>A’(C’+BC)+AC =  A’(B+C’)+AC = A’C’+AC+A’B </a:t>
            </a:r>
            <a:r>
              <a:rPr lang="tr-TR" sz="1800" b="0" dirty="0" smtClean="0"/>
              <a:t>elde edilir.</a:t>
            </a:r>
            <a:r>
              <a:rPr lang="tr-TR" sz="1800" b="0" i="1" dirty="0" smtClean="0"/>
              <a:t> </a:t>
            </a:r>
            <a:endParaRPr lang="tr-TR" sz="1800" b="0" dirty="0" smtClean="0"/>
          </a:p>
          <a:p>
            <a:endParaRPr lang="tr-TR" sz="1800" b="0" dirty="0" smtClean="0"/>
          </a:p>
          <a:p>
            <a:r>
              <a:rPr lang="tr-TR" sz="1800" b="0" dirty="0" smtClean="0"/>
              <a:t>Her iki ifade de birbirine lojik olarak eşdeğerdir.</a:t>
            </a:r>
            <a:r>
              <a:rPr lang="tr-TR" sz="1800" b="0" i="1" dirty="0" smtClean="0"/>
              <a:t>		</a:t>
            </a:r>
            <a:endParaRPr lang="tr-TR" sz="1800" b="0" dirty="0" smtClean="0"/>
          </a:p>
          <a:p>
            <a:endParaRPr lang="tr-TR" sz="1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65125" y="215900"/>
            <a:ext cx="7772400" cy="790575"/>
          </a:xfrm>
        </p:spPr>
        <p:txBody>
          <a:bodyPr/>
          <a:lstStyle/>
          <a:p>
            <a:pPr algn="l"/>
            <a:r>
              <a:rPr lang="tr-TR" sz="2400" b="1" dirty="0" smtClean="0"/>
              <a:t>Örnek: (Devamı)</a:t>
            </a:r>
            <a:endParaRPr lang="tr-TR" sz="2400" b="1" dirty="0"/>
          </a:p>
        </p:txBody>
      </p:sp>
      <p:graphicFrame>
        <p:nvGraphicFramePr>
          <p:cNvPr id="5" name="4 İçerik Yer Tutucusu"/>
          <p:cNvGraphicFramePr>
            <a:graphicFrameLocks noGrp="1"/>
          </p:cNvGraphicFramePr>
          <p:nvPr>
            <p:ph idx="1"/>
          </p:nvPr>
        </p:nvGraphicFramePr>
        <p:xfrm>
          <a:off x="457200" y="1061434"/>
          <a:ext cx="1104900" cy="2913507"/>
        </p:xfrm>
        <a:graphic>
          <a:graphicData uri="http://schemas.openxmlformats.org/drawingml/2006/table">
            <a:tbl>
              <a:tblPr/>
              <a:tblGrid>
                <a:gridCol w="244475"/>
                <a:gridCol w="243840"/>
                <a:gridCol w="243840"/>
                <a:gridCol w="372745"/>
              </a:tblGrid>
              <a:tr h="117475">
                <a:tc>
                  <a:txBody>
                    <a:bodyPr/>
                    <a:lstStyle/>
                    <a:p>
                      <a:pPr algn="ctr">
                        <a:lnSpc>
                          <a:spcPct val="115000"/>
                        </a:lnSpc>
                        <a:spcAft>
                          <a:spcPts val="0"/>
                        </a:spcAft>
                      </a:pPr>
                      <a:r>
                        <a:rPr lang="tr-TR" sz="1800" b="1" i="1" dirty="0">
                          <a:latin typeface="Calibri"/>
                          <a:ea typeface="Times New Roman"/>
                        </a:rPr>
                        <a:t>A</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dirty="0">
                          <a:latin typeface="Calibri"/>
                          <a:ea typeface="Times New Roman"/>
                        </a:rPr>
                        <a:t>B</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C</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i="1">
                          <a:latin typeface="Calibri"/>
                          <a:ea typeface="Times New Roman"/>
                        </a:rPr>
                        <a:t>F</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0</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Times New Roman"/>
                        </a:rPr>
                        <a:t>1</a:t>
                      </a:r>
                      <a:endParaRPr lang="tr-TR" sz="180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Times New Roman"/>
                        </a:rPr>
                        <a:t>1</a:t>
                      </a:r>
                      <a:endParaRPr lang="tr-TR" sz="1800" dirty="0">
                        <a:latin typeface="Times New Roman"/>
                        <a:ea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3 Altbilgi Yer Tutucusu"/>
          <p:cNvSpPr>
            <a:spLocks noGrp="1"/>
          </p:cNvSpPr>
          <p:nvPr>
            <p:ph type="ftr" sz="quarter" idx="10"/>
          </p:nvPr>
        </p:nvSpPr>
        <p:spPr/>
        <p:txBody>
          <a:bodyPr/>
          <a:lstStyle/>
          <a:p>
            <a:pPr>
              <a:defRPr/>
            </a:pPr>
            <a:r>
              <a:rPr lang="tr-TR" smtClean="0"/>
              <a:t>Mantık Devreleri </a:t>
            </a:r>
            <a:endParaRPr lang="en-US"/>
          </a:p>
        </p:txBody>
      </p:sp>
      <p:sp>
        <p:nvSpPr>
          <p:cNvPr id="6" name="5 Metin kutusu"/>
          <p:cNvSpPr txBox="1"/>
          <p:nvPr/>
        </p:nvSpPr>
        <p:spPr>
          <a:xfrm>
            <a:off x="1752600" y="1028701"/>
            <a:ext cx="6985000" cy="3970318"/>
          </a:xfrm>
          <a:prstGeom prst="rect">
            <a:avLst/>
          </a:prstGeom>
          <a:noFill/>
        </p:spPr>
        <p:txBody>
          <a:bodyPr wrap="square" rtlCol="0">
            <a:spAutoFit/>
          </a:bodyPr>
          <a:lstStyle/>
          <a:p>
            <a:r>
              <a:rPr lang="tr-TR" sz="1800" b="0" dirty="0" smtClean="0"/>
              <a:t>Şimdi de </a:t>
            </a:r>
            <a:r>
              <a:rPr lang="tr-TR" sz="1800" b="0" i="1" dirty="0" smtClean="0"/>
              <a:t>F</a:t>
            </a:r>
            <a:r>
              <a:rPr lang="tr-TR" sz="1800" b="0" dirty="0" smtClean="0"/>
              <a:t> fonksiyonunu </a:t>
            </a:r>
            <a:r>
              <a:rPr lang="tr-TR" sz="1800" b="0" dirty="0" err="1" smtClean="0"/>
              <a:t>maxtermler</a:t>
            </a:r>
            <a:r>
              <a:rPr lang="tr-TR" sz="1800" b="0" dirty="0" smtClean="0"/>
              <a:t> cinsinden yazarak sadeleştirelim;</a:t>
            </a:r>
          </a:p>
          <a:p>
            <a:r>
              <a:rPr lang="tr-TR" sz="1800" b="0" dirty="0" smtClean="0"/>
              <a:t> </a:t>
            </a:r>
          </a:p>
          <a:p>
            <a:r>
              <a:rPr lang="tr-TR" sz="1800" b="0" i="1" dirty="0" smtClean="0"/>
              <a:t>F(A,B,C)</a:t>
            </a:r>
            <a:r>
              <a:rPr lang="tr-TR" sz="1800" b="0" dirty="0" smtClean="0"/>
              <a:t> = </a:t>
            </a:r>
            <a:r>
              <a:rPr lang="tr-TR" sz="1800" b="0" dirty="0" smtClean="0">
                <a:sym typeface="Symbol"/>
              </a:rPr>
              <a:t></a:t>
            </a:r>
            <a:r>
              <a:rPr lang="tr-TR" sz="1800" b="0" dirty="0" smtClean="0"/>
              <a:t> (1,4,6) </a:t>
            </a:r>
            <a:r>
              <a:rPr lang="tr-TR" sz="1800" b="0" i="1" dirty="0" smtClean="0"/>
              <a:t>= (A+B+C').(A’+B+C).(A'+B'+C)</a:t>
            </a:r>
            <a:endParaRPr lang="tr-TR" sz="1800" b="0" dirty="0" smtClean="0"/>
          </a:p>
          <a:p>
            <a:r>
              <a:rPr lang="tr-TR" sz="1800" b="0" i="1" dirty="0" smtClean="0"/>
              <a:t>               = (AA’+AB+AC+A’B+BB+BC+A’C’+BC’+C’C)( A'+B'+C)  </a:t>
            </a:r>
            <a:endParaRPr lang="tr-TR" sz="1800" b="0" dirty="0" smtClean="0"/>
          </a:p>
          <a:p>
            <a:r>
              <a:rPr lang="tr-TR" sz="1800" b="0" i="1" dirty="0" smtClean="0"/>
              <a:t>               = (</a:t>
            </a:r>
            <a:r>
              <a:rPr lang="tr-TR" sz="1800" b="0" i="1" u="sng" dirty="0" smtClean="0"/>
              <a:t>AB</a:t>
            </a:r>
            <a:r>
              <a:rPr lang="tr-TR" sz="1800" b="0" i="1" dirty="0" smtClean="0"/>
              <a:t>+AC+</a:t>
            </a:r>
            <a:r>
              <a:rPr lang="tr-TR" sz="1800" b="0" i="1" u="sng" dirty="0" smtClean="0"/>
              <a:t>A’B</a:t>
            </a:r>
            <a:r>
              <a:rPr lang="tr-TR" sz="1800" b="0" i="1" dirty="0" smtClean="0"/>
              <a:t>+</a:t>
            </a:r>
            <a:r>
              <a:rPr lang="tr-TR" sz="1800" b="0" i="1" u="sng" dirty="0" smtClean="0"/>
              <a:t>B</a:t>
            </a:r>
            <a:r>
              <a:rPr lang="tr-TR" sz="1800" b="0" i="1" dirty="0" smtClean="0"/>
              <a:t>+</a:t>
            </a:r>
            <a:r>
              <a:rPr lang="tr-TR" sz="1800" b="0" i="1" u="sng" dirty="0" smtClean="0"/>
              <a:t>BC</a:t>
            </a:r>
            <a:r>
              <a:rPr lang="tr-TR" sz="1800" b="0" i="1" dirty="0" smtClean="0"/>
              <a:t>+A’C’+</a:t>
            </a:r>
            <a:r>
              <a:rPr lang="tr-TR" sz="1800" b="0" i="1" u="sng" dirty="0" smtClean="0"/>
              <a:t>BC’</a:t>
            </a:r>
            <a:r>
              <a:rPr lang="tr-TR" sz="1800" b="0" i="1" dirty="0" smtClean="0"/>
              <a:t>)( A'+B'+C)</a:t>
            </a:r>
            <a:endParaRPr lang="tr-TR" sz="1800" b="0" dirty="0" smtClean="0"/>
          </a:p>
          <a:p>
            <a:r>
              <a:rPr lang="tr-TR" sz="1800" b="0" i="1" dirty="0" smtClean="0"/>
              <a:t>               =(B+AC+A’C’)(A’+B’+C)</a:t>
            </a:r>
          </a:p>
          <a:p>
            <a:r>
              <a:rPr lang="tr-TR" sz="1800" b="0" i="1" dirty="0" smtClean="0"/>
              <a:t>               = A’B+</a:t>
            </a:r>
            <a:r>
              <a:rPr lang="tr-TR" sz="1800" b="0" i="1" u="sng" dirty="0" smtClean="0"/>
              <a:t>BB’</a:t>
            </a:r>
            <a:r>
              <a:rPr lang="tr-TR" sz="1800" b="0" i="1" dirty="0" smtClean="0"/>
              <a:t>+BC+</a:t>
            </a:r>
            <a:r>
              <a:rPr lang="tr-TR" sz="1800" b="0" i="1" u="sng" dirty="0" smtClean="0"/>
              <a:t>A’AC</a:t>
            </a:r>
            <a:r>
              <a:rPr lang="tr-TR" sz="1800" b="0" i="1" dirty="0" smtClean="0"/>
              <a:t>+AB’C+ACC+A’A’C’+A’B’C’+</a:t>
            </a:r>
            <a:r>
              <a:rPr lang="tr-TR" sz="1800" b="0" i="1" u="sng" dirty="0" smtClean="0"/>
              <a:t>A’C’C</a:t>
            </a:r>
            <a:endParaRPr lang="tr-TR" sz="1800" b="0" dirty="0" smtClean="0"/>
          </a:p>
          <a:p>
            <a:r>
              <a:rPr lang="tr-TR" sz="1800" b="0" i="1" dirty="0" smtClean="0"/>
              <a:t>               = A’B+BC+</a:t>
            </a:r>
            <a:r>
              <a:rPr lang="tr-TR" sz="1800" b="0" i="1" u="sng" dirty="0" smtClean="0"/>
              <a:t>AB’C</a:t>
            </a:r>
            <a:r>
              <a:rPr lang="tr-TR" sz="1800" b="0" i="1" dirty="0" smtClean="0"/>
              <a:t>+AC+A’C</a:t>
            </a:r>
            <a:r>
              <a:rPr lang="tr-TR" sz="1800" b="0" i="1" smtClean="0"/>
              <a:t>’+</a:t>
            </a:r>
            <a:r>
              <a:rPr lang="tr-TR" sz="1800" b="0" i="1" u="sng" smtClean="0"/>
              <a:t>A’B’C’</a:t>
            </a:r>
            <a:r>
              <a:rPr lang="tr-TR" sz="1800" b="0" i="1" smtClean="0"/>
              <a:t> </a:t>
            </a:r>
            <a:endParaRPr lang="tr-TR" sz="1800" b="0" i="1" dirty="0" smtClean="0"/>
          </a:p>
          <a:p>
            <a:r>
              <a:rPr lang="tr-TR" sz="1800" b="0" i="1" dirty="0" smtClean="0"/>
              <a:t>               = A’B+B’(</a:t>
            </a:r>
            <a:r>
              <a:rPr lang="tr-TR" sz="1800" b="0" i="1" u="sng" dirty="0" smtClean="0"/>
              <a:t>AC+A’C’</a:t>
            </a:r>
            <a:r>
              <a:rPr lang="tr-TR" sz="1800" b="0" i="1" dirty="0" smtClean="0"/>
              <a:t>)+ </a:t>
            </a:r>
            <a:r>
              <a:rPr lang="tr-TR" sz="1800" b="0" i="1" u="sng" dirty="0" smtClean="0"/>
              <a:t>AC+A’C’ </a:t>
            </a:r>
          </a:p>
          <a:p>
            <a:r>
              <a:rPr lang="tr-TR" sz="1800" b="0" i="1" dirty="0" smtClean="0"/>
              <a:t>               = A’B+AC+A’C’ </a:t>
            </a:r>
            <a:endParaRPr lang="tr-TR" sz="1800" b="0" dirty="0" smtClean="0"/>
          </a:p>
          <a:p>
            <a:r>
              <a:rPr lang="tr-TR" sz="1800" b="0" i="1" dirty="0" smtClean="0"/>
              <a:t> </a:t>
            </a:r>
            <a:endParaRPr lang="tr-TR" sz="1800" b="0" dirty="0" smtClean="0"/>
          </a:p>
          <a:p>
            <a:pPr algn="just"/>
            <a:r>
              <a:rPr lang="tr-TR" sz="1800" b="0" dirty="0" smtClean="0"/>
              <a:t>Toplamlar çarpımı formunda farklı tip indirgemeler yapılarak diğer çözüm de bulunabilirdi. </a:t>
            </a:r>
          </a:p>
          <a:p>
            <a:endParaRPr lang="tr-TR" sz="1800" b="0" dirty="0"/>
          </a:p>
        </p:txBody>
      </p:sp>
      <p:sp>
        <p:nvSpPr>
          <p:cNvPr id="7" name="6 Metin kutusu"/>
          <p:cNvSpPr txBox="1"/>
          <p:nvPr/>
        </p:nvSpPr>
        <p:spPr>
          <a:xfrm>
            <a:off x="419100" y="4953000"/>
            <a:ext cx="8280400" cy="1631216"/>
          </a:xfrm>
          <a:prstGeom prst="rect">
            <a:avLst/>
          </a:prstGeom>
          <a:noFill/>
        </p:spPr>
        <p:txBody>
          <a:bodyPr wrap="square" rtlCol="0">
            <a:spAutoFit/>
          </a:bodyPr>
          <a:lstStyle/>
          <a:p>
            <a:pPr algn="just"/>
            <a:r>
              <a:rPr lang="tr-TR" sz="2000" b="0" dirty="0" smtClean="0"/>
              <a:t>Sonuç olarak, doğruluk tablosundaki 1’lerden yola çıkarak </a:t>
            </a:r>
            <a:r>
              <a:rPr lang="tr-TR" sz="2000" b="0" dirty="0" err="1" smtClean="0"/>
              <a:t>mintermler</a:t>
            </a:r>
            <a:r>
              <a:rPr lang="tr-TR" sz="2000" b="0" dirty="0" smtClean="0"/>
              <a:t> cinsinden ya da 0’lardan yola çıkarak </a:t>
            </a:r>
            <a:r>
              <a:rPr lang="tr-TR" sz="2000" b="0" dirty="0" err="1" smtClean="0"/>
              <a:t>maxtermler</a:t>
            </a:r>
            <a:r>
              <a:rPr lang="tr-TR" sz="2000" b="0" dirty="0" smtClean="0"/>
              <a:t> cinsinden </a:t>
            </a:r>
            <a:r>
              <a:rPr lang="tr-TR" sz="2000" b="0" i="1" dirty="0" smtClean="0"/>
              <a:t>F</a:t>
            </a:r>
            <a:r>
              <a:rPr lang="tr-TR" sz="2000" b="0" dirty="0" smtClean="0"/>
              <a:t> fonksiyonunu ifade edebilmekteyiz. Her iki form için sadeleştirme yapıldığında ise elde edilen lojik ifadeler birbirine denk olmaktadır. </a:t>
            </a:r>
          </a:p>
          <a:p>
            <a:pPr algn="just"/>
            <a:endParaRPr lang="tr-T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p:txBody>
          <a:bodyPr/>
          <a:lstStyle/>
          <a:p>
            <a:r>
              <a:rPr lang="tr-TR" sz="2400" b="1" dirty="0" smtClean="0"/>
              <a:t>Standart Formlar (</a:t>
            </a:r>
            <a:r>
              <a:rPr lang="tr-TR" sz="2400" b="1" dirty="0" err="1" smtClean="0"/>
              <a:t>Canonical</a:t>
            </a:r>
            <a:r>
              <a:rPr lang="tr-TR" sz="2400" b="1" dirty="0" smtClean="0"/>
              <a:t> </a:t>
            </a:r>
            <a:r>
              <a:rPr lang="tr-TR" sz="2400" b="1" dirty="0" err="1" smtClean="0"/>
              <a:t>Forms</a:t>
            </a:r>
            <a:r>
              <a:rPr lang="tr-TR" sz="2400" b="1" dirty="0" smtClean="0"/>
              <a:t>)</a:t>
            </a:r>
            <a:endParaRPr lang="tr-TR" dirty="0" smtClean="0"/>
          </a:p>
        </p:txBody>
      </p:sp>
      <p:sp>
        <p:nvSpPr>
          <p:cNvPr id="3" name="2 İçerik Yer Tutucusu"/>
          <p:cNvSpPr>
            <a:spLocks noGrp="1"/>
          </p:cNvSpPr>
          <p:nvPr>
            <p:ph idx="1"/>
          </p:nvPr>
        </p:nvSpPr>
        <p:spPr>
          <a:xfrm>
            <a:off x="361950" y="900113"/>
            <a:ext cx="8375650" cy="5078412"/>
          </a:xfrm>
        </p:spPr>
        <p:txBody>
          <a:bodyPr/>
          <a:lstStyle/>
          <a:p>
            <a:pPr marL="0" indent="0" algn="just">
              <a:buNone/>
              <a:tabLst>
                <a:tab pos="0" algn="l"/>
              </a:tabLst>
              <a:defRPr/>
            </a:pPr>
            <a:r>
              <a:rPr lang="tr-TR" sz="2000" dirty="0" smtClean="0"/>
              <a:t>Lojik ifadeler, çarpımlar toplamı ya da toplamlar çarpımı formunda ifade edilebilir ve aralarında dönüşümleri yapılabilir. Bu formlar sayesinde hem lojik ifadeler standardize edilmiş olur hem de lojik ifadelerin değerlendirilmesi, sadeleştirilmesi ve gerçekleştirilmesi daha kolay ve sistematik hale gelir. </a:t>
            </a:r>
          </a:p>
          <a:p>
            <a:pPr marL="0" indent="0" algn="just">
              <a:buFontTx/>
              <a:buNone/>
              <a:tabLst>
                <a:tab pos="0" algn="l"/>
              </a:tabLst>
              <a:defRPr/>
            </a:pPr>
            <a:endParaRPr lang="tr-TR" sz="1000" dirty="0" smtClean="0"/>
          </a:p>
          <a:p>
            <a:pPr marL="0" indent="0" algn="just">
              <a:buNone/>
            </a:pPr>
            <a:r>
              <a:rPr lang="tr-TR" sz="2000" b="1" dirty="0" smtClean="0"/>
              <a:t>Çarpımlar Toplamı Formu: </a:t>
            </a:r>
            <a:r>
              <a:rPr lang="tr-TR" sz="2000" dirty="0" smtClean="0"/>
              <a:t>Çarpımlar toplamı formu, değişkenlerin çarpımlarından ve bu çarpımların toplamlarından oluşur. Değişkenlerin ise ya normal ya da tümleyen formları olur.  Çarpım terimleri, değişkenlerin tamamını içermek zorunda değildir.</a:t>
            </a:r>
          </a:p>
          <a:p>
            <a:pPr>
              <a:buNone/>
            </a:pPr>
            <a:endParaRPr lang="tr-TR" sz="1000" dirty="0" smtClean="0"/>
          </a:p>
          <a:p>
            <a:pPr marL="0" indent="0" algn="just">
              <a:buNone/>
            </a:pPr>
            <a:r>
              <a:rPr lang="tr-TR" sz="2000" i="1" dirty="0" smtClean="0"/>
              <a:t>ABC+A’B+BC’D’</a:t>
            </a:r>
            <a:r>
              <a:rPr lang="tr-TR" sz="2000" dirty="0" smtClean="0"/>
              <a:t> veya </a:t>
            </a:r>
            <a:r>
              <a:rPr lang="tr-TR" sz="2000" i="1" dirty="0" smtClean="0"/>
              <a:t>A’+AB+BC’</a:t>
            </a:r>
            <a:r>
              <a:rPr lang="tr-TR" sz="2000" dirty="0" smtClean="0"/>
              <a:t> ifadeleri çarpımlar toplamı formundadır. Oysa birden fazla değişkenin tümleyenini içeren terimler varsa çarpımlar toplamı formundadır diyemeyiz; örneğin lojik ifade </a:t>
            </a:r>
            <a:r>
              <a:rPr lang="tr-TR" sz="2000" i="1" dirty="0" smtClean="0"/>
              <a:t>(ABC)’</a:t>
            </a:r>
            <a:r>
              <a:rPr lang="tr-TR" sz="2000" dirty="0" smtClean="0"/>
              <a:t> terimini içeriyorsa...    </a:t>
            </a:r>
          </a:p>
          <a:p>
            <a:pPr>
              <a:buNone/>
            </a:pPr>
            <a:endParaRPr lang="tr-TR" sz="1000" dirty="0" smtClean="0"/>
          </a:p>
          <a:p>
            <a:pPr marL="0" indent="0" algn="just">
              <a:buNone/>
            </a:pPr>
            <a:r>
              <a:rPr lang="tr-TR" sz="2000" dirty="0" smtClean="0"/>
              <a:t>Verilen lojik bir ifadeyi çarpımlar toplamı formuna dönüştürmek için </a:t>
            </a:r>
            <a:r>
              <a:rPr lang="tr-TR" sz="2000" dirty="0" err="1" smtClean="0"/>
              <a:t>Boole</a:t>
            </a:r>
            <a:r>
              <a:rPr lang="tr-TR" sz="2000" dirty="0" smtClean="0"/>
              <a:t> cebrinin kuralları kullanılır. </a:t>
            </a:r>
          </a:p>
          <a:p>
            <a:pPr marL="0" indent="0" algn="just">
              <a:buFontTx/>
              <a:buNone/>
              <a:tabLst>
                <a:tab pos="0" algn="l"/>
              </a:tabLst>
              <a:defRPr/>
            </a:pPr>
            <a:endParaRPr lang="tr-TR" sz="2000" dirty="0" smtClean="0"/>
          </a:p>
          <a:p>
            <a:pPr algn="just">
              <a:buFontTx/>
              <a:buNone/>
              <a:defRPr/>
            </a:pPr>
            <a:endParaRPr lang="tr-TR" sz="2000" dirty="0"/>
          </a:p>
        </p:txBody>
      </p:sp>
      <p:sp>
        <p:nvSpPr>
          <p:cNvPr id="11268" name="3 Altbilgi Yer Tutucusu"/>
          <p:cNvSpPr>
            <a:spLocks noGrp="1"/>
          </p:cNvSpPr>
          <p:nvPr>
            <p:ph type="ftr" sz="quarter" idx="10"/>
          </p:nvPr>
        </p:nvSpPr>
        <p:spPr>
          <a:noFill/>
        </p:spPr>
        <p:txBody>
          <a:bodyPr/>
          <a:lstStyle/>
          <a:p>
            <a:r>
              <a:rPr lang="tr-TR" smtClean="0"/>
              <a:t>Mantık Devreleri </a:t>
            </a: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tr-TR" sz="2400" b="1" dirty="0" smtClean="0"/>
              <a:t>Standart Formlar</a:t>
            </a:r>
            <a:endParaRPr lang="tr-TR" sz="2400" dirty="0" smtClean="0"/>
          </a:p>
        </p:txBody>
      </p:sp>
      <p:sp>
        <p:nvSpPr>
          <p:cNvPr id="3" name="2 İçerik Yer Tutucusu"/>
          <p:cNvSpPr>
            <a:spLocks noGrp="1"/>
          </p:cNvSpPr>
          <p:nvPr>
            <p:ph idx="1"/>
          </p:nvPr>
        </p:nvSpPr>
        <p:spPr>
          <a:xfrm>
            <a:off x="349250" y="887412"/>
            <a:ext cx="8375650" cy="5297487"/>
          </a:xfrm>
        </p:spPr>
        <p:txBody>
          <a:bodyPr/>
          <a:lstStyle/>
          <a:p>
            <a:pPr marL="0" indent="0" algn="just">
              <a:buNone/>
            </a:pPr>
            <a:r>
              <a:rPr lang="tr-TR" sz="2000" b="1" dirty="0" smtClean="0"/>
              <a:t>Örnek: </a:t>
            </a:r>
            <a:r>
              <a:rPr lang="tr-TR" sz="2000" i="1" dirty="0" smtClean="0"/>
              <a:t>A’B(C+BD’) </a:t>
            </a:r>
            <a:r>
              <a:rPr lang="tr-TR" sz="2000" dirty="0" smtClean="0"/>
              <a:t> lojik ifadesini çarpımlar toplamı formuna dönüştürebilmek için dağılma kuralını uygulayabiliriz;</a:t>
            </a:r>
          </a:p>
          <a:p>
            <a:pPr>
              <a:buNone/>
            </a:pPr>
            <a:endParaRPr lang="tr-TR" sz="1000" dirty="0" smtClean="0"/>
          </a:p>
          <a:p>
            <a:pPr>
              <a:buNone/>
            </a:pPr>
            <a:r>
              <a:rPr lang="tr-TR" sz="2000" i="1" dirty="0" smtClean="0"/>
              <a:t>A’B(C+BD’) </a:t>
            </a:r>
            <a:r>
              <a:rPr lang="tr-TR" sz="2000" dirty="0" smtClean="0"/>
              <a:t> = </a:t>
            </a:r>
            <a:r>
              <a:rPr lang="tr-TR" sz="2000" i="1" dirty="0" smtClean="0"/>
              <a:t>A’BC + A’BD’   </a:t>
            </a:r>
            <a:endParaRPr lang="tr-TR" sz="2000" dirty="0" smtClean="0"/>
          </a:p>
          <a:p>
            <a:pPr marL="0" indent="0" algn="just">
              <a:buFontTx/>
              <a:buNone/>
              <a:defRPr/>
            </a:pPr>
            <a:endParaRPr lang="tr-TR" sz="1000" b="1" dirty="0" smtClean="0"/>
          </a:p>
          <a:p>
            <a:pPr marL="0" indent="0" algn="just">
              <a:buNone/>
              <a:defRPr/>
            </a:pPr>
            <a:r>
              <a:rPr lang="tr-TR" sz="2000" b="1" dirty="0" smtClean="0"/>
              <a:t>Standart Çarpımlar Toplamı: </a:t>
            </a:r>
            <a:r>
              <a:rPr lang="tr-TR" sz="2000" dirty="0" smtClean="0"/>
              <a:t>Çarpımlar toplamı formunda ifade edilen bir lojik ifadenin içerdiği terimler, tüm değişkenleri içermeyebilir. Çarpımlar toplamı olarak elde edilmiş bir lojik ifadeyi standart çarpımlar toplamı biçiminde yazmak istiyorsak, lojik ifadedeki her terimin, tüm değişkenleri içerecek şekilde düzenlenmesi gerekir. </a:t>
            </a:r>
          </a:p>
          <a:p>
            <a:pPr algn="just">
              <a:buFontTx/>
              <a:buNone/>
              <a:defRPr/>
            </a:pPr>
            <a:endParaRPr lang="tr-TR" sz="1000" dirty="0" smtClean="0"/>
          </a:p>
          <a:p>
            <a:pPr marL="0" indent="0" algn="just">
              <a:buFontTx/>
              <a:buNone/>
              <a:defRPr/>
            </a:pPr>
            <a:r>
              <a:rPr lang="tr-TR" sz="2000" b="1" dirty="0" smtClean="0"/>
              <a:t>Örnek: </a:t>
            </a:r>
            <a:r>
              <a:rPr lang="tr-TR" sz="2000" i="1" dirty="0" smtClean="0"/>
              <a:t>F(A,B,C)</a:t>
            </a:r>
            <a:r>
              <a:rPr lang="tr-TR" sz="2000" b="1" dirty="0" smtClean="0"/>
              <a:t> = </a:t>
            </a:r>
            <a:r>
              <a:rPr lang="tr-TR" sz="2000" i="1" dirty="0" smtClean="0"/>
              <a:t>A.B’+A.C</a:t>
            </a:r>
            <a:r>
              <a:rPr lang="tr-TR" sz="2000" dirty="0" smtClean="0"/>
              <a:t> lojik ifadesini standart çarpımlar toplamı biçiminde elde etmek istersek, ifadedeki birinci terimi </a:t>
            </a:r>
            <a:r>
              <a:rPr lang="tr-TR" sz="2000" i="1" dirty="0" smtClean="0"/>
              <a:t>(C+C’)</a:t>
            </a:r>
            <a:r>
              <a:rPr lang="tr-TR" sz="2000" dirty="0" smtClean="0"/>
              <a:t> ile ikinci terimi de </a:t>
            </a:r>
            <a:r>
              <a:rPr lang="tr-TR" sz="2000" i="1" dirty="0" smtClean="0"/>
              <a:t>(B+B’)</a:t>
            </a:r>
            <a:r>
              <a:rPr lang="tr-TR" sz="2000" dirty="0" smtClean="0"/>
              <a:t> ile genişletmemiz gerekir.</a:t>
            </a:r>
          </a:p>
          <a:p>
            <a:pPr marL="0" indent="0" algn="just">
              <a:buFontTx/>
              <a:buNone/>
              <a:defRPr/>
            </a:pPr>
            <a:endParaRPr lang="tr-TR" sz="2000" dirty="0" smtClean="0"/>
          </a:p>
          <a:p>
            <a:pPr marL="0" indent="0">
              <a:buFontTx/>
              <a:buNone/>
              <a:defRPr/>
            </a:pPr>
            <a:r>
              <a:rPr lang="tr-TR" sz="2000" i="1" dirty="0" smtClean="0"/>
              <a:t>AB’+AC = AB’(C+C’)+A(B+B’)C = </a:t>
            </a:r>
            <a:r>
              <a:rPr lang="tr-TR" sz="2000" i="1" u="sng" dirty="0" smtClean="0"/>
              <a:t>AB’C</a:t>
            </a:r>
            <a:r>
              <a:rPr lang="tr-TR" sz="2000" i="1" dirty="0" smtClean="0"/>
              <a:t>+AB’C’+ABC+</a:t>
            </a:r>
            <a:r>
              <a:rPr lang="tr-TR" sz="2000" i="1" u="sng" dirty="0" smtClean="0"/>
              <a:t>AB’C</a:t>
            </a:r>
            <a:r>
              <a:rPr lang="tr-TR" sz="2000" i="1" dirty="0" smtClean="0"/>
              <a:t>            				= AB’C+AB’C’+ABC  </a:t>
            </a:r>
          </a:p>
          <a:p>
            <a:pPr marL="0" indent="0">
              <a:buFontTx/>
              <a:buNone/>
              <a:defRPr/>
            </a:pPr>
            <a:endParaRPr lang="tr-TR" sz="2000" i="1" dirty="0" smtClean="0"/>
          </a:p>
          <a:p>
            <a:pPr marL="0" indent="0">
              <a:buFontTx/>
              <a:buNone/>
              <a:defRPr/>
            </a:pPr>
            <a:endParaRPr lang="tr-TR" sz="2000" dirty="0" smtClean="0"/>
          </a:p>
          <a:p>
            <a:pPr algn="just">
              <a:buFontTx/>
              <a:buNone/>
              <a:defRPr/>
            </a:pPr>
            <a:r>
              <a:rPr lang="tr-TR" sz="2000" i="1" dirty="0" smtClean="0"/>
              <a:t> </a:t>
            </a:r>
            <a:endParaRPr lang="tr-TR" sz="2000" dirty="0" smtClean="0"/>
          </a:p>
          <a:p>
            <a:pPr algn="just">
              <a:buFontTx/>
              <a:buNone/>
              <a:defRPr/>
            </a:pPr>
            <a:endParaRPr lang="tr-TR" sz="2000" dirty="0"/>
          </a:p>
        </p:txBody>
      </p:sp>
      <p:sp>
        <p:nvSpPr>
          <p:cNvPr id="12292" name="3 Altbilgi Yer Tutucusu"/>
          <p:cNvSpPr>
            <a:spLocks noGrp="1"/>
          </p:cNvSpPr>
          <p:nvPr>
            <p:ph type="ftr" sz="quarter" idx="10"/>
          </p:nvPr>
        </p:nvSpPr>
        <p:spPr>
          <a:noFill/>
        </p:spPr>
        <p:txBody>
          <a:bodyPr/>
          <a:lstStyle/>
          <a:p>
            <a:r>
              <a:rPr lang="tr-TR" smtClean="0"/>
              <a:t>Mantık Devreleri </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Standart Formlar</a:t>
            </a:r>
            <a:endParaRPr lang="tr-TR" sz="2400" dirty="0"/>
          </a:p>
        </p:txBody>
      </p:sp>
      <p:sp>
        <p:nvSpPr>
          <p:cNvPr id="3" name="2 İçerik Yer Tutucusu"/>
          <p:cNvSpPr>
            <a:spLocks noGrp="1"/>
          </p:cNvSpPr>
          <p:nvPr>
            <p:ph idx="1"/>
          </p:nvPr>
        </p:nvSpPr>
        <p:spPr>
          <a:xfrm>
            <a:off x="349250" y="874713"/>
            <a:ext cx="8375650" cy="5078412"/>
          </a:xfrm>
        </p:spPr>
        <p:txBody>
          <a:bodyPr/>
          <a:lstStyle/>
          <a:p>
            <a:pPr marL="0" indent="0" algn="just">
              <a:buNone/>
            </a:pPr>
            <a:r>
              <a:rPr lang="tr-TR" sz="2000" b="1" dirty="0" smtClean="0"/>
              <a:t>Örnek:</a:t>
            </a:r>
            <a:r>
              <a:rPr lang="tr-TR" sz="2000" dirty="0" smtClean="0"/>
              <a:t> </a:t>
            </a:r>
            <a:r>
              <a:rPr lang="tr-TR" sz="2000" i="1" dirty="0" smtClean="0"/>
              <a:t>F(A,B,C)</a:t>
            </a:r>
            <a:r>
              <a:rPr lang="tr-TR" sz="2000" b="1" dirty="0" smtClean="0"/>
              <a:t> </a:t>
            </a:r>
            <a:r>
              <a:rPr lang="tr-TR" sz="2000" dirty="0" smtClean="0"/>
              <a:t>= </a:t>
            </a:r>
            <a:r>
              <a:rPr lang="tr-TR" sz="2000" i="1" dirty="0" smtClean="0"/>
              <a:t>A+BC+A’C  </a:t>
            </a:r>
            <a:r>
              <a:rPr lang="tr-TR" sz="2000" dirty="0" smtClean="0"/>
              <a:t>lojik ifadesini pratik olarak standart forma getirmek için aşağıdaki gibi bir tablo hazırlanabilir. </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a:buNone/>
            </a:pPr>
            <a:r>
              <a:rPr lang="tr-TR" sz="2000" i="1" dirty="0" smtClean="0"/>
              <a:t>F(A,B,C)</a:t>
            </a:r>
            <a:r>
              <a:rPr lang="tr-TR" sz="2000" b="1" dirty="0" smtClean="0"/>
              <a:t> </a:t>
            </a:r>
            <a:r>
              <a:rPr lang="tr-TR" sz="2000" dirty="0" smtClean="0"/>
              <a:t>= </a:t>
            </a:r>
            <a:r>
              <a:rPr lang="tr-TR" sz="2000" i="1" dirty="0" smtClean="0"/>
              <a:t>AB’C’+AB’C+ABC’+</a:t>
            </a:r>
            <a:r>
              <a:rPr lang="tr-TR" sz="2000" i="1" u="sng" dirty="0" smtClean="0"/>
              <a:t>ABC</a:t>
            </a:r>
            <a:r>
              <a:rPr lang="tr-TR" sz="2000" i="1" dirty="0" smtClean="0"/>
              <a:t>+</a:t>
            </a:r>
            <a:r>
              <a:rPr lang="tr-TR" sz="2000" i="1" u="dbl" dirty="0" smtClean="0"/>
              <a:t>A’BC</a:t>
            </a:r>
            <a:r>
              <a:rPr lang="tr-TR" sz="2000" i="1" dirty="0" smtClean="0"/>
              <a:t>+</a:t>
            </a:r>
            <a:r>
              <a:rPr lang="tr-TR" sz="2000" i="1" u="sng" dirty="0" smtClean="0"/>
              <a:t>ABC</a:t>
            </a:r>
            <a:r>
              <a:rPr lang="tr-TR" sz="2000" i="1" dirty="0" smtClean="0"/>
              <a:t>+A’B’C+</a:t>
            </a:r>
            <a:r>
              <a:rPr lang="tr-TR" sz="2000" i="1" u="dbl" dirty="0" smtClean="0"/>
              <a:t>A’BC</a:t>
            </a:r>
            <a:endParaRPr lang="tr-TR" sz="2000" dirty="0" smtClean="0"/>
          </a:p>
          <a:p>
            <a:pPr>
              <a:buNone/>
            </a:pPr>
            <a:r>
              <a:rPr lang="tr-TR" sz="2000" i="1" dirty="0" smtClean="0"/>
              <a:t>               = AB’C’+AB’C+ABC’+ABC+A’BC+A’B’C</a:t>
            </a:r>
          </a:p>
          <a:p>
            <a:pPr>
              <a:buNone/>
            </a:pPr>
            <a:endParaRPr lang="tr-TR" sz="2000" i="1" dirty="0" smtClean="0"/>
          </a:p>
          <a:p>
            <a:pPr marL="0" indent="0" algn="just"/>
            <a:r>
              <a:rPr lang="tr-TR" sz="2000" dirty="0" smtClean="0"/>
              <a:t> Standart çarpımlar toplamı formu özellikle doğruluk tablosu oluşturmada ve ileride göreceğimiz </a:t>
            </a:r>
            <a:r>
              <a:rPr lang="tr-TR" sz="2000" dirty="0" err="1" smtClean="0"/>
              <a:t>Karnaugh</a:t>
            </a:r>
            <a:r>
              <a:rPr lang="tr-TR" sz="2000" dirty="0" smtClean="0"/>
              <a:t> haritası yardımıyla sadeleştirme işlemlerinde gerekli olacaktır. </a:t>
            </a:r>
          </a:p>
          <a:p>
            <a:pPr algn="just">
              <a:buNone/>
            </a:pPr>
            <a:endParaRPr lang="tr-TR" sz="2000" dirty="0" smtClean="0"/>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graphicFrame>
        <p:nvGraphicFramePr>
          <p:cNvPr id="5" name="4 Tablo"/>
          <p:cNvGraphicFramePr>
            <a:graphicFrameLocks noGrp="1"/>
          </p:cNvGraphicFramePr>
          <p:nvPr/>
        </p:nvGraphicFramePr>
        <p:xfrm>
          <a:off x="3192462" y="1935480"/>
          <a:ext cx="1989138" cy="1828800"/>
        </p:xfrm>
        <a:graphic>
          <a:graphicData uri="http://schemas.openxmlformats.org/drawingml/2006/table">
            <a:tbl>
              <a:tblPr/>
              <a:tblGrid>
                <a:gridCol w="662378"/>
                <a:gridCol w="664382"/>
                <a:gridCol w="662378"/>
              </a:tblGrid>
              <a:tr h="0">
                <a:tc>
                  <a:txBody>
                    <a:bodyPr/>
                    <a:lstStyle/>
                    <a:p>
                      <a:pPr algn="ctr">
                        <a:spcAft>
                          <a:spcPts val="0"/>
                        </a:spcAft>
                      </a:pPr>
                      <a:r>
                        <a:rPr lang="tr-TR" sz="2000" b="1" i="1">
                          <a:latin typeface="Calibri"/>
                          <a:ea typeface="Times New Roman"/>
                        </a:rPr>
                        <a:t>A</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b="1" i="1">
                          <a:latin typeface="Calibri"/>
                          <a:ea typeface="Times New Roman"/>
                        </a:rPr>
                        <a:t>  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b="1" i="1">
                          <a:latin typeface="Calibri"/>
                          <a:ea typeface="Times New Roman"/>
                        </a:rPr>
                        <a:t>A’C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i="1" u="sng">
                          <a:latin typeface="Calibri"/>
                          <a:ea typeface="Times New Roman"/>
                        </a:rPr>
                        <a:t>ABC</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00</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solidFill>
                            <a:srgbClr val="FF0000"/>
                          </a:solidFill>
                          <a:latin typeface="Calibri"/>
                          <a:ea typeface="Times New Roman"/>
                        </a:rPr>
                        <a:t>0</a:t>
                      </a:r>
                      <a:r>
                        <a:rPr lang="tr-TR" sz="2000">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latin typeface="Calibri"/>
                          <a:ea typeface="Times New Roman"/>
                        </a:rPr>
                        <a:t>0</a:t>
                      </a:r>
                      <a:r>
                        <a:rPr lang="tr-TR" sz="2000">
                          <a:solidFill>
                            <a:srgbClr val="FF0000"/>
                          </a:solidFill>
                          <a:latin typeface="Calibri"/>
                          <a:ea typeface="Times New Roman"/>
                        </a:rPr>
                        <a:t>0</a:t>
                      </a:r>
                      <a:r>
                        <a:rPr lang="tr-TR" sz="2000">
                          <a:latin typeface="Calibri"/>
                          <a:ea typeface="Times New Roman"/>
                        </a:rPr>
                        <a:t>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01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solidFill>
                            <a:srgbClr val="FF0000"/>
                          </a:solidFill>
                          <a:latin typeface="Calibri"/>
                          <a:ea typeface="Times New Roman"/>
                        </a:rPr>
                        <a:t>1</a:t>
                      </a:r>
                      <a:r>
                        <a:rPr lang="tr-TR" sz="2000">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2000">
                          <a:latin typeface="Calibri"/>
                          <a:ea typeface="Times New Roman"/>
                        </a:rPr>
                        <a:t>0</a:t>
                      </a:r>
                      <a:r>
                        <a:rPr lang="tr-TR" sz="2000">
                          <a:solidFill>
                            <a:srgbClr val="FF0000"/>
                          </a:solidFill>
                          <a:latin typeface="Calibri"/>
                          <a:ea typeface="Times New Roman"/>
                        </a:rPr>
                        <a:t>1</a:t>
                      </a:r>
                      <a:r>
                        <a:rPr lang="tr-TR" sz="2000">
                          <a:latin typeface="Calibri"/>
                          <a:ea typeface="Times New Roman"/>
                        </a:rPr>
                        <a:t>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10</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tr-TR" sz="2000">
                          <a:latin typeface="Calibri"/>
                          <a:ea typeface="Times New Roman"/>
                        </a:rPr>
                        <a:t>1</a:t>
                      </a:r>
                      <a:r>
                        <a:rPr lang="tr-TR" sz="2000">
                          <a:solidFill>
                            <a:srgbClr val="FF0000"/>
                          </a:solidFill>
                          <a:latin typeface="Calibri"/>
                          <a:ea typeface="Times New Roman"/>
                        </a:rPr>
                        <a:t>11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tr-TR" sz="20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z="2400" b="1" dirty="0" err="1" smtClean="0"/>
              <a:t>Minterm</a:t>
            </a:r>
            <a:r>
              <a:rPr lang="tr-TR" sz="2400" b="1" dirty="0" smtClean="0"/>
              <a:t> Kavramı</a:t>
            </a:r>
          </a:p>
        </p:txBody>
      </p:sp>
      <p:sp>
        <p:nvSpPr>
          <p:cNvPr id="13315" name="2 İçerik Yer Tutucusu"/>
          <p:cNvSpPr>
            <a:spLocks noGrp="1"/>
          </p:cNvSpPr>
          <p:nvPr>
            <p:ph idx="1"/>
          </p:nvPr>
        </p:nvSpPr>
        <p:spPr>
          <a:xfrm>
            <a:off x="349250" y="887413"/>
            <a:ext cx="8375650" cy="5078412"/>
          </a:xfrm>
        </p:spPr>
        <p:txBody>
          <a:bodyPr/>
          <a:lstStyle/>
          <a:p>
            <a:pPr marL="0" indent="0" algn="just">
              <a:buFontTx/>
              <a:buNone/>
              <a:defRPr/>
            </a:pPr>
            <a:r>
              <a:rPr lang="tr-TR" sz="2100" dirty="0" smtClean="0"/>
              <a:t>Standart çarpımlar toplamı şeklinde ifade edilmiş bir lojik ifadedeki her terim </a:t>
            </a:r>
            <a:r>
              <a:rPr lang="tr-TR" sz="2100" i="1" dirty="0" err="1" smtClean="0"/>
              <a:t>minterm</a:t>
            </a:r>
            <a:r>
              <a:rPr lang="tr-TR" sz="2100" dirty="0" smtClean="0"/>
              <a:t> ismiyle anılır. Üç değişken içeren bir lojik ifade, 8 adet </a:t>
            </a:r>
            <a:r>
              <a:rPr lang="tr-TR" sz="2100" dirty="0" err="1" smtClean="0"/>
              <a:t>minterm</a:t>
            </a:r>
            <a:r>
              <a:rPr lang="tr-TR" sz="2100" dirty="0" smtClean="0"/>
              <a:t> (2</a:t>
            </a:r>
            <a:r>
              <a:rPr lang="tr-TR" sz="2100" baseline="30000" dirty="0" smtClean="0"/>
              <a:t>3</a:t>
            </a:r>
            <a:r>
              <a:rPr lang="tr-TR" sz="2100" dirty="0" smtClean="0"/>
              <a:t>) içerir. Bu </a:t>
            </a:r>
            <a:r>
              <a:rPr lang="tr-TR" sz="2100" dirty="0" err="1" smtClean="0"/>
              <a:t>mintermler</a:t>
            </a:r>
            <a:r>
              <a:rPr lang="tr-TR" sz="2100" dirty="0" smtClean="0"/>
              <a:t>, girişlerin sadece belli bir kombinasyonunda 1 değerini alırlar. </a:t>
            </a:r>
            <a:r>
              <a:rPr lang="tr-TR" sz="2100" dirty="0" err="1" smtClean="0"/>
              <a:t>Mintermler</a:t>
            </a:r>
            <a:r>
              <a:rPr lang="tr-TR" sz="2100" dirty="0" smtClean="0"/>
              <a:t>  </a:t>
            </a:r>
            <a:r>
              <a:rPr lang="tr-TR" sz="2100" dirty="0" err="1" smtClean="0"/>
              <a:t>m</a:t>
            </a:r>
            <a:r>
              <a:rPr lang="tr-TR" sz="2100" baseline="-25000" dirty="0" err="1" smtClean="0"/>
              <a:t>indis</a:t>
            </a:r>
            <a:r>
              <a:rPr lang="tr-TR" sz="2100" dirty="0" smtClean="0"/>
              <a:t> ile ifade edilirler. İndis, </a:t>
            </a:r>
            <a:r>
              <a:rPr lang="tr-TR" sz="2100" dirty="0" err="1" smtClean="0"/>
              <a:t>mintermin</a:t>
            </a:r>
            <a:r>
              <a:rPr lang="tr-TR" sz="2100" dirty="0" smtClean="0"/>
              <a:t> değerini 1 yapan değişken kombinasyonunun </a:t>
            </a:r>
            <a:r>
              <a:rPr lang="tr-TR" sz="2100" dirty="0" err="1" smtClean="0"/>
              <a:t>decimal</a:t>
            </a:r>
            <a:r>
              <a:rPr lang="tr-TR" sz="2100" dirty="0" smtClean="0"/>
              <a:t> değeridir.  </a:t>
            </a:r>
          </a:p>
          <a:p>
            <a:pPr algn="just">
              <a:buFontTx/>
              <a:buNone/>
              <a:defRPr/>
            </a:pPr>
            <a:endParaRPr lang="tr-TR" sz="2200" dirty="0" smtClean="0"/>
          </a:p>
        </p:txBody>
      </p:sp>
      <p:sp>
        <p:nvSpPr>
          <p:cNvPr id="13316"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2922588" y="2895600"/>
          <a:ext cx="3463925" cy="3154680"/>
        </p:xfrm>
        <a:graphic>
          <a:graphicData uri="http://schemas.openxmlformats.org/drawingml/2006/table">
            <a:tbl>
              <a:tblPr/>
              <a:tblGrid>
                <a:gridCol w="392112"/>
                <a:gridCol w="406400"/>
                <a:gridCol w="452438"/>
                <a:gridCol w="1206500"/>
                <a:gridCol w="1006475"/>
              </a:tblGrid>
              <a:tr h="228600">
                <a:tc gridSpan="3">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Değişkenler</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Mintermler</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Terim</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Simge</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dirty="0" smtClean="0">
                          <a:ln>
                            <a:noFill/>
                          </a:ln>
                          <a:solidFill>
                            <a:schemeClr val="tx1"/>
                          </a:solidFill>
                          <a:effectLst/>
                          <a:latin typeface="Times New Roman" pitchFamily="18" charset="0"/>
                          <a:cs typeface="Times New Roman" pitchFamily="18" charset="0"/>
                        </a:rPr>
                        <a:t>7</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tr-TR" sz="2400" b="1" smtClean="0"/>
              <a:t>Minterm Kavramı</a:t>
            </a:r>
            <a:endParaRPr lang="tr-TR" sz="2400" smtClean="0"/>
          </a:p>
        </p:txBody>
      </p:sp>
      <p:sp>
        <p:nvSpPr>
          <p:cNvPr id="14339" name="2 İçerik Yer Tutucusu"/>
          <p:cNvSpPr>
            <a:spLocks noGrp="1"/>
          </p:cNvSpPr>
          <p:nvPr>
            <p:ph idx="1"/>
          </p:nvPr>
        </p:nvSpPr>
        <p:spPr>
          <a:xfrm>
            <a:off x="336550" y="938213"/>
            <a:ext cx="8375650" cy="1004887"/>
          </a:xfrm>
        </p:spPr>
        <p:txBody>
          <a:bodyPr/>
          <a:lstStyle/>
          <a:p>
            <a:pPr marL="0" indent="0" algn="just">
              <a:buFontTx/>
              <a:buNone/>
            </a:pPr>
            <a:r>
              <a:rPr lang="tr-TR" sz="2000" b="1" dirty="0" smtClean="0"/>
              <a:t>Örnek: </a:t>
            </a:r>
            <a:r>
              <a:rPr lang="tr-TR" sz="2000" i="1" dirty="0" smtClean="0"/>
              <a:t>F=A’B’C+A’BC+ABC </a:t>
            </a:r>
            <a:r>
              <a:rPr lang="tr-TR" sz="2000" dirty="0" smtClean="0"/>
              <a:t> standart formda verilmiş ifadenin doğruluk tablosunu oluşturmak istediğimizde devrenin çıkışı, bu çarpım terimlerinin değerlerini 1 yapan kombinasyonlarda 1 olacaktır. </a:t>
            </a:r>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a:p>
            <a:pPr marL="0" indent="0" algn="just">
              <a:buFontTx/>
              <a:buNone/>
            </a:pPr>
            <a:endParaRPr lang="tr-TR" sz="2000" dirty="0" smtClean="0"/>
          </a:p>
        </p:txBody>
      </p:sp>
      <p:sp>
        <p:nvSpPr>
          <p:cNvPr id="14340" name="3 Altbilgi Yer Tutucusu"/>
          <p:cNvSpPr>
            <a:spLocks noGrp="1"/>
          </p:cNvSpPr>
          <p:nvPr>
            <p:ph type="ftr" sz="quarter" idx="10"/>
          </p:nvPr>
        </p:nvSpPr>
        <p:spPr>
          <a:noFill/>
        </p:spPr>
        <p:txBody>
          <a:bodyPr/>
          <a:lstStyle/>
          <a:p>
            <a:r>
              <a:rPr lang="tr-TR" dirty="0" smtClean="0"/>
              <a:t>Mantık Devreleri </a:t>
            </a:r>
            <a:endParaRPr lang="en-US" dirty="0" smtClean="0"/>
          </a:p>
        </p:txBody>
      </p:sp>
      <p:graphicFrame>
        <p:nvGraphicFramePr>
          <p:cNvPr id="5" name="4 Tablo"/>
          <p:cNvGraphicFramePr>
            <a:graphicFrameLocks noGrp="1"/>
          </p:cNvGraphicFramePr>
          <p:nvPr/>
        </p:nvGraphicFramePr>
        <p:xfrm>
          <a:off x="458788" y="2044700"/>
          <a:ext cx="3325812" cy="3324000"/>
        </p:xfrm>
        <a:graphic>
          <a:graphicData uri="http://schemas.openxmlformats.org/drawingml/2006/table">
            <a:tbl>
              <a:tblPr/>
              <a:tblGrid>
                <a:gridCol w="411162"/>
                <a:gridCol w="412750"/>
                <a:gridCol w="412750"/>
                <a:gridCol w="914400"/>
                <a:gridCol w="1174750"/>
              </a:tblGrid>
              <a:tr h="290513">
                <a:tc gridSpan="3">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Girişler</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Çıkış(</a:t>
                      </a: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F</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72000" marR="44450" marT="108000" marB="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Mintermler</a:t>
                      </a:r>
                    </a:p>
                  </a:txBody>
                  <a:tcPr marL="72000" marR="44450" marT="108000" marB="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vMerge="1">
                  <a:txBody>
                    <a:bodyPr/>
                    <a:lstStyle/>
                    <a:p>
                      <a:endParaRPr lang="tr-TR"/>
                    </a:p>
                  </a:txBody>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dirty="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72000" marR="44450" marT="108000" marB="72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5 Metin kutusu"/>
          <p:cNvSpPr txBox="1"/>
          <p:nvPr/>
        </p:nvSpPr>
        <p:spPr>
          <a:xfrm>
            <a:off x="4152900" y="2755900"/>
            <a:ext cx="4356100" cy="1938992"/>
          </a:xfrm>
          <a:prstGeom prst="rect">
            <a:avLst/>
          </a:prstGeom>
          <a:noFill/>
        </p:spPr>
        <p:txBody>
          <a:bodyPr wrap="square" rtlCol="0">
            <a:spAutoFit/>
          </a:bodyPr>
          <a:lstStyle/>
          <a:p>
            <a:pPr algn="just">
              <a:buNone/>
            </a:pPr>
            <a:r>
              <a:rPr lang="tr-TR" sz="2000" b="0" i="1" dirty="0" smtClean="0"/>
              <a:t>F(A,B,C) </a:t>
            </a:r>
            <a:r>
              <a:rPr lang="tr-TR" sz="2000" b="0" dirty="0" smtClean="0"/>
              <a:t>lojik ifadesini </a:t>
            </a:r>
            <a:r>
              <a:rPr lang="tr-TR" sz="2000" b="0" dirty="0" err="1" smtClean="0"/>
              <a:t>mintermler</a:t>
            </a:r>
            <a:r>
              <a:rPr lang="tr-TR" sz="2000" b="0" dirty="0" smtClean="0"/>
              <a:t> cinsinden ifade etmek istersek ‘</a:t>
            </a:r>
            <a:r>
              <a:rPr lang="tr-TR" sz="2000" b="0" dirty="0" smtClean="0">
                <a:sym typeface="Symbol"/>
              </a:rPr>
              <a:t></a:t>
            </a:r>
            <a:r>
              <a:rPr lang="tr-TR" sz="2000" b="0" dirty="0" smtClean="0"/>
              <a:t>’ sembolünü kullanırız:</a:t>
            </a:r>
          </a:p>
          <a:p>
            <a:pPr>
              <a:buNone/>
            </a:pPr>
            <a:endParaRPr lang="tr-TR" sz="2000" b="0" dirty="0" smtClean="0"/>
          </a:p>
          <a:p>
            <a:pPr>
              <a:buNone/>
            </a:pPr>
            <a:r>
              <a:rPr lang="tr-TR" sz="2000" b="0" i="1" dirty="0" smtClean="0"/>
              <a:t>F(A,B,C) =</a:t>
            </a:r>
            <a:r>
              <a:rPr lang="tr-TR" sz="2000" b="0" dirty="0" smtClean="0"/>
              <a:t> </a:t>
            </a:r>
            <a:r>
              <a:rPr lang="tr-TR" sz="2000" b="0" dirty="0" smtClean="0">
                <a:sym typeface="Symbol"/>
              </a:rPr>
              <a:t></a:t>
            </a:r>
            <a:r>
              <a:rPr lang="tr-TR" sz="2000" b="0" dirty="0" smtClean="0"/>
              <a:t> (1,3,7) = m</a:t>
            </a:r>
            <a:r>
              <a:rPr lang="tr-TR" sz="2000" b="0" baseline="-25000" dirty="0" smtClean="0"/>
              <a:t>1</a:t>
            </a:r>
            <a:r>
              <a:rPr lang="tr-TR" sz="2000" b="0" dirty="0" smtClean="0"/>
              <a:t> + m</a:t>
            </a:r>
            <a:r>
              <a:rPr lang="tr-TR" sz="2000" b="0" baseline="-25000" dirty="0" smtClean="0"/>
              <a:t>3</a:t>
            </a:r>
            <a:r>
              <a:rPr lang="tr-TR" sz="2000" b="0" dirty="0" smtClean="0"/>
              <a:t> + m</a:t>
            </a:r>
            <a:r>
              <a:rPr lang="tr-TR" sz="2000" b="0" baseline="-25000" dirty="0" smtClean="0"/>
              <a:t>7</a:t>
            </a:r>
            <a:endParaRPr lang="tr-TR" sz="2000" b="0" dirty="0" smtClean="0"/>
          </a:p>
          <a:p>
            <a:endParaRPr lang="tr-TR" sz="20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smtClean="0"/>
              <a:t>Standart Formlar</a:t>
            </a:r>
            <a:endParaRPr lang="tr-TR" sz="2400" smtClean="0"/>
          </a:p>
        </p:txBody>
      </p:sp>
      <p:sp>
        <p:nvSpPr>
          <p:cNvPr id="3" name="2 İçerik Yer Tutucusu"/>
          <p:cNvSpPr>
            <a:spLocks noGrp="1"/>
          </p:cNvSpPr>
          <p:nvPr>
            <p:ph idx="1"/>
          </p:nvPr>
        </p:nvSpPr>
        <p:spPr>
          <a:xfrm>
            <a:off x="336550" y="912813"/>
            <a:ext cx="8375650" cy="5373687"/>
          </a:xfrm>
        </p:spPr>
        <p:txBody>
          <a:bodyPr/>
          <a:lstStyle/>
          <a:p>
            <a:pPr marL="0" indent="0" algn="just">
              <a:buFontTx/>
              <a:buNone/>
              <a:defRPr/>
            </a:pPr>
            <a:r>
              <a:rPr lang="tr-TR" sz="2000" b="1" dirty="0" smtClean="0"/>
              <a:t>Toplamlar Çarpımı Formu </a:t>
            </a:r>
            <a:r>
              <a:rPr lang="tr-TR" sz="2000" dirty="0" smtClean="0"/>
              <a:t>: Toplamlar çarpımı formu, değişkenlerin toplamlarından ve bu toplamların çarpımından oluşur. </a:t>
            </a:r>
          </a:p>
          <a:p>
            <a:pPr marL="0" indent="0" algn="just">
              <a:buFontTx/>
              <a:buNone/>
              <a:defRPr/>
            </a:pPr>
            <a:endParaRPr lang="tr-TR" sz="1000" dirty="0" smtClean="0"/>
          </a:p>
          <a:p>
            <a:pPr marL="0" indent="0" algn="just">
              <a:buFontTx/>
              <a:buNone/>
              <a:defRPr/>
            </a:pPr>
            <a:r>
              <a:rPr lang="tr-TR" sz="2000" i="1" dirty="0" smtClean="0"/>
              <a:t>(A+B’)(A’+B+C)</a:t>
            </a:r>
            <a:r>
              <a:rPr lang="tr-TR" sz="2000" dirty="0" smtClean="0"/>
              <a:t>  veya  </a:t>
            </a:r>
            <a:r>
              <a:rPr lang="tr-TR" sz="2000" i="1" dirty="0" smtClean="0"/>
              <a:t>A(A’+B)(B+C’)</a:t>
            </a:r>
            <a:r>
              <a:rPr lang="tr-TR" sz="2000" dirty="0" smtClean="0"/>
              <a:t> ifadeleri toplamlar çarpımı formundadır. Oysa birden fazla değişkenin tümleyenini içeren terimler varsa toplamlar çarpımı formundadır diyemeyiz; </a:t>
            </a:r>
            <a:r>
              <a:rPr lang="tr-TR" sz="2000" i="1" dirty="0" smtClean="0"/>
              <a:t>(A+B+C)’</a:t>
            </a:r>
            <a:r>
              <a:rPr lang="tr-TR" sz="2000" dirty="0" smtClean="0"/>
              <a:t> </a:t>
            </a:r>
          </a:p>
          <a:p>
            <a:pPr marL="0" indent="0" algn="just">
              <a:buFontTx/>
              <a:buNone/>
              <a:defRPr/>
            </a:pPr>
            <a:endParaRPr lang="tr-TR" sz="1000" dirty="0" smtClean="0"/>
          </a:p>
          <a:p>
            <a:pPr marL="0" indent="0" algn="just">
              <a:buFontTx/>
              <a:buNone/>
              <a:defRPr/>
            </a:pPr>
            <a:r>
              <a:rPr lang="tr-TR" sz="2000" b="1" dirty="0" smtClean="0"/>
              <a:t>Standart Toplamlar Çarpımı : </a:t>
            </a:r>
            <a:r>
              <a:rPr lang="tr-TR" sz="2000" dirty="0" smtClean="0"/>
              <a:t>Toplamlar çarpımı olarak elde edilmiş bir lojik ifadeyi, standart toplamlar çarpımı biçiminde yazmak istiyorsak, lojik ifadedeki her terimin, tüm değişkenleri içerecek şekilde düzenlenmesi gerekir.</a:t>
            </a:r>
          </a:p>
          <a:p>
            <a:pPr>
              <a:buFontTx/>
              <a:buNone/>
              <a:defRPr/>
            </a:pPr>
            <a:endParaRPr lang="tr-TR" sz="1000" dirty="0" smtClean="0"/>
          </a:p>
          <a:p>
            <a:pPr marL="0" indent="0" algn="just">
              <a:buFontTx/>
              <a:buNone/>
              <a:defRPr/>
            </a:pPr>
            <a:r>
              <a:rPr lang="tr-TR" sz="2000" b="1" dirty="0" smtClean="0"/>
              <a:t>Örnek:</a:t>
            </a:r>
            <a:r>
              <a:rPr lang="tr-TR" sz="2000" i="1" dirty="0" smtClean="0"/>
              <a:t> F(A,B,C)=(A+B’)(B+C)</a:t>
            </a:r>
            <a:r>
              <a:rPr lang="tr-TR" sz="2000" dirty="0" smtClean="0"/>
              <a:t> lojik ifadesini standart toplamlar çarpımı biçiminde elde etmek istersek,   </a:t>
            </a:r>
          </a:p>
          <a:p>
            <a:pPr>
              <a:buFontTx/>
              <a:buNone/>
              <a:defRPr/>
            </a:pPr>
            <a:r>
              <a:rPr lang="tr-TR" sz="2000" i="1" dirty="0" smtClean="0"/>
              <a:t>      (A+B’)(B+C) = (</a:t>
            </a:r>
            <a:r>
              <a:rPr lang="tr-TR" sz="2000" i="1" u="sng" dirty="0" smtClean="0"/>
              <a:t>A+B’</a:t>
            </a:r>
            <a:r>
              <a:rPr lang="tr-TR" sz="2000" i="1" dirty="0" smtClean="0"/>
              <a:t>+C.C’)(A.A’+</a:t>
            </a:r>
            <a:r>
              <a:rPr lang="tr-TR" sz="2000" i="1" u="sng" dirty="0" smtClean="0"/>
              <a:t>B+C</a:t>
            </a:r>
            <a:r>
              <a:rPr lang="tr-TR" sz="2000" i="1" dirty="0" smtClean="0"/>
              <a:t>)</a:t>
            </a:r>
          </a:p>
          <a:p>
            <a:pPr>
              <a:buFontTx/>
              <a:buNone/>
              <a:defRPr/>
            </a:pPr>
            <a:r>
              <a:rPr lang="tr-TR" sz="2000" i="1" dirty="0" smtClean="0"/>
              <a:t>                             = (A+B’+C).(A+B’+C’).(A+B+C).( A’+B+C)</a:t>
            </a:r>
            <a:endParaRPr lang="tr-TR" sz="2000" dirty="0" smtClean="0"/>
          </a:p>
          <a:p>
            <a:pPr marL="0" indent="0" algn="just">
              <a:buFontTx/>
              <a:buNone/>
              <a:defRPr/>
            </a:pPr>
            <a:endParaRPr lang="tr-TR" sz="2000" dirty="0" smtClean="0"/>
          </a:p>
          <a:p>
            <a:pPr marL="0" indent="0" algn="just">
              <a:buFontTx/>
              <a:buNone/>
              <a:defRPr/>
            </a:pPr>
            <a:endParaRPr lang="tr-TR" sz="2000" dirty="0"/>
          </a:p>
        </p:txBody>
      </p:sp>
      <p:sp>
        <p:nvSpPr>
          <p:cNvPr id="15364" name="3 Altbilgi Yer Tutucusu"/>
          <p:cNvSpPr>
            <a:spLocks noGrp="1"/>
          </p:cNvSpPr>
          <p:nvPr>
            <p:ph type="ftr" sz="quarter" idx="10"/>
          </p:nvPr>
        </p:nvSpPr>
        <p:spPr>
          <a:noFill/>
        </p:spPr>
        <p:txBody>
          <a:bodyPr/>
          <a:lstStyle/>
          <a:p>
            <a:r>
              <a:rPr lang="tr-TR" smtClean="0"/>
              <a:t>Mantık Devreleri </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dirty="0" smtClean="0"/>
              <a:t>Maxterm Kavramı</a:t>
            </a:r>
          </a:p>
        </p:txBody>
      </p:sp>
      <p:sp>
        <p:nvSpPr>
          <p:cNvPr id="3" name="2 İçerik Yer Tutucusu"/>
          <p:cNvSpPr>
            <a:spLocks noGrp="1"/>
          </p:cNvSpPr>
          <p:nvPr>
            <p:ph idx="1"/>
          </p:nvPr>
        </p:nvSpPr>
        <p:spPr>
          <a:xfrm>
            <a:off x="336550" y="887413"/>
            <a:ext cx="8375650" cy="5078412"/>
          </a:xfrm>
        </p:spPr>
        <p:txBody>
          <a:bodyPr/>
          <a:lstStyle/>
          <a:p>
            <a:pPr marL="0" indent="0" algn="just">
              <a:buFontTx/>
              <a:buNone/>
              <a:defRPr/>
            </a:pPr>
            <a:r>
              <a:rPr lang="tr-TR" sz="2000" dirty="0" smtClean="0"/>
              <a:t>Standart toplamlar çarpımı şeklinde ifade edilmiş bir lojik ifadedeki her terim </a:t>
            </a:r>
            <a:r>
              <a:rPr lang="tr-TR" sz="2000" i="1" dirty="0" err="1" smtClean="0"/>
              <a:t>maxterm</a:t>
            </a:r>
            <a:r>
              <a:rPr lang="tr-TR" sz="2000" dirty="0" smtClean="0"/>
              <a:t> ismiyle anılır. Üç değişkene sahip bir lojik ifade 8 adet </a:t>
            </a:r>
            <a:r>
              <a:rPr lang="tr-TR" sz="2000" dirty="0" err="1" smtClean="0"/>
              <a:t>maxterm</a:t>
            </a:r>
            <a:r>
              <a:rPr lang="tr-TR" sz="2000" dirty="0" smtClean="0"/>
              <a:t> (2</a:t>
            </a:r>
            <a:r>
              <a:rPr lang="tr-TR" sz="2000" baseline="30000" dirty="0" smtClean="0"/>
              <a:t>3</a:t>
            </a:r>
            <a:r>
              <a:rPr lang="tr-TR" sz="2000" dirty="0" smtClean="0"/>
              <a:t>) içerir. Bu </a:t>
            </a:r>
            <a:r>
              <a:rPr lang="tr-TR" sz="2000" dirty="0" err="1" smtClean="0"/>
              <a:t>maxtermler</a:t>
            </a:r>
            <a:r>
              <a:rPr lang="tr-TR" sz="2000" dirty="0" smtClean="0"/>
              <a:t> girişlerin sadece belli bir kombinasyonunda 0 değerini alır. </a:t>
            </a:r>
            <a:r>
              <a:rPr lang="tr-TR" sz="2000" dirty="0" err="1" smtClean="0"/>
              <a:t>Maxtermler</a:t>
            </a:r>
            <a:r>
              <a:rPr lang="tr-TR" sz="2000" dirty="0" smtClean="0"/>
              <a:t> </a:t>
            </a:r>
            <a:r>
              <a:rPr lang="tr-TR" sz="2000" dirty="0" err="1" smtClean="0"/>
              <a:t>M</a:t>
            </a:r>
            <a:r>
              <a:rPr lang="tr-TR" sz="2000" baseline="-25000" dirty="0" err="1" smtClean="0"/>
              <a:t>indis</a:t>
            </a:r>
            <a:r>
              <a:rPr lang="tr-TR" sz="2000" dirty="0" smtClean="0"/>
              <a:t> ile ifade edilirler. İndis, </a:t>
            </a:r>
            <a:r>
              <a:rPr lang="tr-TR" sz="2000" dirty="0" err="1" smtClean="0"/>
              <a:t>maxtermin</a:t>
            </a:r>
            <a:r>
              <a:rPr lang="tr-TR" sz="2000" dirty="0" smtClean="0"/>
              <a:t> değerini 0 yapan değişken kombinasyonunun </a:t>
            </a:r>
            <a:r>
              <a:rPr lang="tr-TR" sz="2000" dirty="0" err="1" smtClean="0"/>
              <a:t>decimal</a:t>
            </a:r>
            <a:r>
              <a:rPr lang="tr-TR" sz="2000" dirty="0" smtClean="0"/>
              <a:t> değeridir. Ayrıca </a:t>
            </a:r>
            <a:r>
              <a:rPr lang="tr-TR" sz="2000" dirty="0" err="1" smtClean="0"/>
              <a:t>maxtermler</a:t>
            </a:r>
            <a:r>
              <a:rPr lang="tr-TR" sz="2000" dirty="0" smtClean="0"/>
              <a:t>, </a:t>
            </a:r>
            <a:r>
              <a:rPr lang="tr-TR" sz="2000" dirty="0" err="1" smtClean="0"/>
              <a:t>mintermlerin</a:t>
            </a:r>
            <a:r>
              <a:rPr lang="tr-TR" sz="2000" dirty="0" smtClean="0"/>
              <a:t> </a:t>
            </a:r>
            <a:r>
              <a:rPr lang="tr-TR" sz="2000" dirty="0" err="1" smtClean="0"/>
              <a:t>değili</a:t>
            </a:r>
            <a:r>
              <a:rPr lang="tr-TR" sz="2000" dirty="0" smtClean="0"/>
              <a:t> olarak da düşünülebilir. </a:t>
            </a:r>
          </a:p>
          <a:p>
            <a:pPr>
              <a:buFontTx/>
              <a:buNone/>
              <a:defRPr/>
            </a:pPr>
            <a:endParaRPr lang="tr-TR" sz="2200" dirty="0"/>
          </a:p>
        </p:txBody>
      </p:sp>
      <p:sp>
        <p:nvSpPr>
          <p:cNvPr id="16388"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2608263" y="3022600"/>
          <a:ext cx="4592637" cy="2804160"/>
        </p:xfrm>
        <a:graphic>
          <a:graphicData uri="http://schemas.openxmlformats.org/drawingml/2006/table">
            <a:tbl>
              <a:tblPr/>
              <a:tblGrid>
                <a:gridCol w="360362"/>
                <a:gridCol w="358775"/>
                <a:gridCol w="360363"/>
                <a:gridCol w="973137"/>
                <a:gridCol w="762000"/>
                <a:gridCol w="965200"/>
                <a:gridCol w="812800"/>
              </a:tblGrid>
              <a:tr h="228600">
                <a:tc gridSpan="3">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Değişkenler</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Maxtermler</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gridSpan="2">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Mintermler</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Terim</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Simge</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Terim</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Simge</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3</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5</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6</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7</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600" b="0" i="0" u="none" strike="noStrike" cap="none" normalizeH="0" baseline="-25000" smtClean="0">
                          <a:ln>
                            <a:noFill/>
                          </a:ln>
                          <a:solidFill>
                            <a:schemeClr val="tx1"/>
                          </a:solidFill>
                          <a:effectLst/>
                          <a:latin typeface="Times New Roman" pitchFamily="18" charset="0"/>
                          <a:cs typeface="Times New Roman" pitchFamily="18" charset="0"/>
                        </a:rPr>
                        <a:t>7</a:t>
                      </a:r>
                      <a:endParaRPr kumimoji="0" lang="tr-TR"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z="2400" b="1" dirty="0" smtClean="0"/>
              <a:t>Maxterm Kavramı</a:t>
            </a:r>
            <a:endParaRPr lang="tr-TR" sz="2400" dirty="0" smtClean="0"/>
          </a:p>
        </p:txBody>
      </p:sp>
      <p:sp>
        <p:nvSpPr>
          <p:cNvPr id="3" name="2 İçerik Yer Tutucusu"/>
          <p:cNvSpPr>
            <a:spLocks noGrp="1"/>
          </p:cNvSpPr>
          <p:nvPr>
            <p:ph idx="1"/>
          </p:nvPr>
        </p:nvSpPr>
        <p:spPr>
          <a:xfrm>
            <a:off x="349250" y="925513"/>
            <a:ext cx="8375650" cy="5078412"/>
          </a:xfrm>
        </p:spPr>
        <p:txBody>
          <a:bodyPr/>
          <a:lstStyle/>
          <a:p>
            <a:pPr marL="0" indent="0" algn="just">
              <a:buFontTx/>
              <a:buNone/>
              <a:defRPr/>
            </a:pPr>
            <a:r>
              <a:rPr lang="tr-TR" sz="2000" b="1" dirty="0" smtClean="0"/>
              <a:t>Örnek: </a:t>
            </a:r>
            <a:r>
              <a:rPr lang="tr-TR" sz="2000" i="1" dirty="0" smtClean="0"/>
              <a:t>F(A,B,C)=(A+B+C).(A+B’+C).(A’+B+C).(A’+B+C’).(A’+B’+C) </a:t>
            </a:r>
            <a:r>
              <a:rPr lang="tr-TR" sz="2000" dirty="0" smtClean="0"/>
              <a:t> standart formda verilmiş ifadenin doğruluk tablosunu oluşturmak istediğimizde </a:t>
            </a:r>
            <a:r>
              <a:rPr lang="tr-TR" sz="2000" i="1" dirty="0" smtClean="0"/>
              <a:t>F(A,B,C) </a:t>
            </a:r>
            <a:r>
              <a:rPr lang="tr-TR" sz="2000" dirty="0" smtClean="0"/>
              <a:t>çıkışı, bu toplam terimlerinin değerlerini 0 yapan kombinasyonlarda 0 olacaktır.  Diğer durumlar 1’dir.</a:t>
            </a:r>
          </a:p>
          <a:p>
            <a:pPr algn="just">
              <a:buFontTx/>
              <a:buNone/>
              <a:defRPr/>
            </a:pPr>
            <a:endParaRPr lang="tr-TR" sz="2000" dirty="0"/>
          </a:p>
        </p:txBody>
      </p:sp>
      <p:sp>
        <p:nvSpPr>
          <p:cNvPr id="17412"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484188" y="2387600"/>
          <a:ext cx="3452812" cy="3296544"/>
        </p:xfrm>
        <a:graphic>
          <a:graphicData uri="http://schemas.openxmlformats.org/drawingml/2006/table">
            <a:tbl>
              <a:tblPr/>
              <a:tblGrid>
                <a:gridCol w="427037"/>
                <a:gridCol w="428625"/>
                <a:gridCol w="428625"/>
                <a:gridCol w="949325"/>
                <a:gridCol w="1219200"/>
              </a:tblGrid>
              <a:tr h="228600">
                <a:tc gridSpan="3">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Girişler</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Çıkış(</a:t>
                      </a: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F</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44450" marR="44450" marT="14400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Maxtermler</a:t>
                      </a:r>
                    </a:p>
                  </a:txBody>
                  <a:tcPr marL="44450" marR="44450" marT="14400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vMerge="1">
                  <a:txBody>
                    <a:bodyPr/>
                    <a:lstStyle/>
                    <a:p>
                      <a:endParaRPr lang="tr-TR"/>
                    </a:p>
                  </a:txBody>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rgbClr val="FF0000"/>
                          </a:solidFill>
                          <a:effectLst/>
                          <a:latin typeface="Times New Roman" pitchFamily="18" charset="0"/>
                          <a:cs typeface="Times New Roman" pitchFamily="18" charset="0"/>
                        </a:rPr>
                        <a:t>0</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r>
                        <a:rPr kumimoji="0" lang="tr-TR" sz="1800" b="0" i="1" u="none" strike="noStrike" cap="none" normalizeH="0" baseline="0" smtClean="0">
                          <a:ln>
                            <a:noFill/>
                          </a:ln>
                          <a:solidFill>
                            <a:schemeClr val="tx1"/>
                          </a:solidFill>
                          <a:effectLst/>
                          <a:latin typeface="Times New Roman" pitchFamily="18" charset="0"/>
                          <a:cs typeface="Times New Roman" pitchFamily="18" charset="0"/>
                        </a:rPr>
                        <a:t>A'+B'+C</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ts val="60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44450" marR="44450" marT="144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60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36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7 Metin kutusu"/>
          <p:cNvSpPr txBox="1"/>
          <p:nvPr/>
        </p:nvSpPr>
        <p:spPr>
          <a:xfrm>
            <a:off x="4381500" y="3009900"/>
            <a:ext cx="4152900" cy="1938992"/>
          </a:xfrm>
          <a:prstGeom prst="rect">
            <a:avLst/>
          </a:prstGeom>
          <a:noFill/>
        </p:spPr>
        <p:txBody>
          <a:bodyPr wrap="square" rtlCol="0">
            <a:spAutoFit/>
          </a:bodyPr>
          <a:lstStyle/>
          <a:p>
            <a:pPr algn="just"/>
            <a:r>
              <a:rPr lang="tr-TR" sz="2000" b="0" i="1" dirty="0" smtClean="0"/>
              <a:t>F(A,B,C) </a:t>
            </a:r>
            <a:r>
              <a:rPr lang="tr-TR" sz="2000" b="0" dirty="0" smtClean="0"/>
              <a:t>lojik ifadesini </a:t>
            </a:r>
            <a:r>
              <a:rPr lang="tr-TR" sz="2000" b="0" dirty="0" err="1" smtClean="0"/>
              <a:t>maxtermler</a:t>
            </a:r>
            <a:r>
              <a:rPr lang="tr-TR" sz="2000" b="0" dirty="0" smtClean="0"/>
              <a:t> cinsinden ifade etmek istersek ‘</a:t>
            </a:r>
            <a:r>
              <a:rPr lang="tr-TR" sz="2000" b="0" dirty="0" smtClean="0">
                <a:sym typeface="Symbol"/>
              </a:rPr>
              <a:t></a:t>
            </a:r>
            <a:r>
              <a:rPr lang="tr-TR" sz="2000" b="0" dirty="0" smtClean="0"/>
              <a:t>’ sembolünü kullanırız:</a:t>
            </a:r>
          </a:p>
          <a:p>
            <a:pPr algn="just"/>
            <a:endParaRPr lang="tr-TR" sz="2000" b="0" i="1" dirty="0" smtClean="0"/>
          </a:p>
          <a:p>
            <a:pPr algn="just"/>
            <a:r>
              <a:rPr lang="tr-TR" sz="2000" b="0" i="1" dirty="0" smtClean="0"/>
              <a:t>F=</a:t>
            </a:r>
            <a:r>
              <a:rPr lang="tr-TR" sz="2000" b="0" dirty="0" smtClean="0"/>
              <a:t> </a:t>
            </a:r>
            <a:r>
              <a:rPr lang="tr-TR" sz="2000" b="0" dirty="0" smtClean="0">
                <a:sym typeface="Symbol"/>
              </a:rPr>
              <a:t></a:t>
            </a:r>
            <a:r>
              <a:rPr lang="tr-TR" sz="2000" b="0" dirty="0" smtClean="0"/>
              <a:t> (0,2,4,5,6) = M</a:t>
            </a:r>
            <a:r>
              <a:rPr lang="tr-TR" sz="2000" b="0" baseline="-25000" dirty="0" smtClean="0"/>
              <a:t>0</a:t>
            </a:r>
            <a:r>
              <a:rPr lang="tr-TR" sz="2000" b="0" dirty="0" smtClean="0"/>
              <a:t>.M</a:t>
            </a:r>
            <a:r>
              <a:rPr lang="tr-TR" sz="2000" b="0" baseline="-25000" dirty="0" smtClean="0"/>
              <a:t>2</a:t>
            </a:r>
            <a:r>
              <a:rPr lang="tr-TR" sz="2000" b="0" dirty="0" smtClean="0"/>
              <a:t>.M</a:t>
            </a:r>
            <a:r>
              <a:rPr lang="tr-TR" sz="2000" b="0" baseline="-25000" dirty="0" smtClean="0"/>
              <a:t>4</a:t>
            </a:r>
            <a:r>
              <a:rPr lang="tr-TR" sz="2000" b="0" dirty="0" smtClean="0"/>
              <a:t>.M</a:t>
            </a:r>
            <a:r>
              <a:rPr lang="tr-TR" sz="2000" b="0" baseline="-25000" dirty="0" smtClean="0"/>
              <a:t>5</a:t>
            </a:r>
            <a:r>
              <a:rPr lang="tr-TR" sz="2000" b="0" dirty="0" smtClean="0"/>
              <a:t>.M</a:t>
            </a:r>
            <a:r>
              <a:rPr lang="tr-TR" sz="2000" b="0" baseline="-25000" dirty="0" smtClean="0"/>
              <a:t>6</a:t>
            </a:r>
            <a:endParaRPr lang="tr-TR" sz="2000" b="0" dirty="0" smtClean="0"/>
          </a:p>
          <a:p>
            <a:pPr algn="just"/>
            <a:endParaRPr lang="tr-TR" sz="2000"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6348</TotalTime>
  <Words>1317</Words>
  <Application>Microsoft Office PowerPoint</Application>
  <PresentationFormat>Ekran Gösterisi (4:3)</PresentationFormat>
  <Paragraphs>479</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overview</vt:lpstr>
      <vt:lpstr>BOOL CEBRİ (Devamı)</vt:lpstr>
      <vt:lpstr>Standart Formlar (Canonical Forms)</vt:lpstr>
      <vt:lpstr>Standart Formlar</vt:lpstr>
      <vt:lpstr>Standart Formlar</vt:lpstr>
      <vt:lpstr>Minterm Kavramı</vt:lpstr>
      <vt:lpstr>Minterm Kavramı</vt:lpstr>
      <vt:lpstr>Standart Formlar</vt:lpstr>
      <vt:lpstr>Maxterm Kavramı</vt:lpstr>
      <vt:lpstr>Maxterm Kavramı</vt:lpstr>
      <vt:lpstr>Çarpımlar Toplamı Formu ile Toplamlar Çarpımı Formu Arasındaki Dönüşüm İşlemleri</vt:lpstr>
      <vt:lpstr>Dönüşüm İşlemleri</vt:lpstr>
      <vt:lpstr>Sadeleştirme İşlemleri</vt:lpstr>
      <vt:lpstr>Örnek: (Devamı)</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ali</cp:lastModifiedBy>
  <cp:revision>193</cp:revision>
  <cp:lastPrinted>2001-01-30T20:22:47Z</cp:lastPrinted>
  <dcterms:created xsi:type="dcterms:W3CDTF">1999-07-07T12:46:17Z</dcterms:created>
  <dcterms:modified xsi:type="dcterms:W3CDTF">2012-11-07T20:23:40Z</dcterms:modified>
</cp:coreProperties>
</file>