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7" r:id="rId1"/>
  </p:sldMasterIdLst>
  <p:notesMasterIdLst>
    <p:notesMasterId r:id="rId21"/>
  </p:notesMasterIdLst>
  <p:handoutMasterIdLst>
    <p:handoutMasterId r:id="rId22"/>
  </p:handoutMasterIdLst>
  <p:sldIdLst>
    <p:sldId id="349" r:id="rId2"/>
    <p:sldId id="348" r:id="rId3"/>
    <p:sldId id="350" r:id="rId4"/>
    <p:sldId id="351"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Times New Roman" pitchFamily="18" charset="0"/>
        <a:ea typeface="+mn-ea"/>
        <a:cs typeface="+mn-cs"/>
      </a:defRPr>
    </a:lvl1pPr>
    <a:lvl2pPr marL="457200" algn="l" rtl="0" fontAlgn="base">
      <a:spcBef>
        <a:spcPct val="0"/>
      </a:spcBef>
      <a:spcAft>
        <a:spcPct val="0"/>
      </a:spcAft>
      <a:defRPr sz="1600" b="1" kern="1200">
        <a:solidFill>
          <a:schemeClr val="tx1"/>
        </a:solidFill>
        <a:latin typeface="Times New Roman" pitchFamily="18" charset="0"/>
        <a:ea typeface="+mn-ea"/>
        <a:cs typeface="+mn-cs"/>
      </a:defRPr>
    </a:lvl2pPr>
    <a:lvl3pPr marL="914400" algn="l" rtl="0" fontAlgn="base">
      <a:spcBef>
        <a:spcPct val="0"/>
      </a:spcBef>
      <a:spcAft>
        <a:spcPct val="0"/>
      </a:spcAft>
      <a:defRPr sz="1600" b="1" kern="1200">
        <a:solidFill>
          <a:schemeClr val="tx1"/>
        </a:solidFill>
        <a:latin typeface="Times New Roman" pitchFamily="18" charset="0"/>
        <a:ea typeface="+mn-ea"/>
        <a:cs typeface="+mn-cs"/>
      </a:defRPr>
    </a:lvl3pPr>
    <a:lvl4pPr marL="1371600" algn="l" rtl="0" fontAlgn="base">
      <a:spcBef>
        <a:spcPct val="0"/>
      </a:spcBef>
      <a:spcAft>
        <a:spcPct val="0"/>
      </a:spcAft>
      <a:defRPr sz="1600" b="1" kern="1200">
        <a:solidFill>
          <a:schemeClr val="tx1"/>
        </a:solidFill>
        <a:latin typeface="Times New Roman" pitchFamily="18" charset="0"/>
        <a:ea typeface="+mn-ea"/>
        <a:cs typeface="+mn-cs"/>
      </a:defRPr>
    </a:lvl4pPr>
    <a:lvl5pPr marL="1828800" algn="l" rtl="0" fontAlgn="base">
      <a:spcBef>
        <a:spcPct val="0"/>
      </a:spcBef>
      <a:spcAft>
        <a:spcPct val="0"/>
      </a:spcAft>
      <a:defRPr sz="1600" b="1" kern="1200">
        <a:solidFill>
          <a:schemeClr val="tx1"/>
        </a:solidFill>
        <a:latin typeface="Times New Roman" pitchFamily="18" charset="0"/>
        <a:ea typeface="+mn-ea"/>
        <a:cs typeface="+mn-cs"/>
      </a:defRPr>
    </a:lvl5pPr>
    <a:lvl6pPr marL="2286000" algn="l" defTabSz="914400" rtl="0" eaLnBrk="1" latinLnBrk="0" hangingPunct="1">
      <a:defRPr sz="1600" b="1" kern="1200">
        <a:solidFill>
          <a:schemeClr val="tx1"/>
        </a:solidFill>
        <a:latin typeface="Times New Roman" pitchFamily="18" charset="0"/>
        <a:ea typeface="+mn-ea"/>
        <a:cs typeface="+mn-cs"/>
      </a:defRPr>
    </a:lvl6pPr>
    <a:lvl7pPr marL="2743200" algn="l" defTabSz="914400" rtl="0" eaLnBrk="1" latinLnBrk="0" hangingPunct="1">
      <a:defRPr sz="1600" b="1" kern="1200">
        <a:solidFill>
          <a:schemeClr val="tx1"/>
        </a:solidFill>
        <a:latin typeface="Times New Roman" pitchFamily="18" charset="0"/>
        <a:ea typeface="+mn-ea"/>
        <a:cs typeface="+mn-cs"/>
      </a:defRPr>
    </a:lvl7pPr>
    <a:lvl8pPr marL="3200400" algn="l" defTabSz="914400" rtl="0" eaLnBrk="1" latinLnBrk="0" hangingPunct="1">
      <a:defRPr sz="1600" b="1" kern="1200">
        <a:solidFill>
          <a:schemeClr val="tx1"/>
        </a:solidFill>
        <a:latin typeface="Times New Roman" pitchFamily="18" charset="0"/>
        <a:ea typeface="+mn-ea"/>
        <a:cs typeface="+mn-cs"/>
      </a:defRPr>
    </a:lvl8pPr>
    <a:lvl9pPr marL="3657600" algn="l" defTabSz="914400" rtl="0" eaLnBrk="1" latinLnBrk="0" hangingPunct="1">
      <a:defRPr sz="16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A50021"/>
    <a:srgbClr val="990033"/>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265" autoAdjust="0"/>
    <p:restoredTop sz="94660" autoAdjust="0"/>
  </p:normalViewPr>
  <p:slideViewPr>
    <p:cSldViewPr snapToGrid="0">
      <p:cViewPr>
        <p:scale>
          <a:sx n="77" d="100"/>
          <a:sy n="77" d="100"/>
        </p:scale>
        <p:origin x="-728" y="315"/>
      </p:cViewPr>
      <p:guideLst>
        <p:guide orient="horz" pos="2160"/>
        <p:guide pos="2880"/>
      </p:guideLst>
    </p:cSldViewPr>
  </p:slideViewPr>
  <p:outlineViewPr>
    <p:cViewPr>
      <p:scale>
        <a:sx n="33" d="100"/>
        <a:sy n="33" d="100"/>
      </p:scale>
      <p:origin x="0" y="557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2" d="100"/>
          <a:sy n="52" d="100"/>
        </p:scale>
        <p:origin x="-1782" y="-9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189288"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7" name="Rectangle 3"/>
          <p:cNvSpPr>
            <a:spLocks noGrp="1" noChangeArrowheads="1"/>
          </p:cNvSpPr>
          <p:nvPr>
            <p:ph type="dt" sz="quarter" idx="1"/>
          </p:nvPr>
        </p:nvSpPr>
        <p:spPr bwMode="auto">
          <a:xfrm>
            <a:off x="4148138" y="0"/>
            <a:ext cx="3186112" cy="471488"/>
          </a:xfrm>
          <a:prstGeom prst="rect">
            <a:avLst/>
          </a:prstGeom>
          <a:noFill/>
          <a:ln w="9525">
            <a:noFill/>
            <a:miter lim="800000"/>
            <a:headEnd/>
            <a:tailEnd/>
          </a:ln>
          <a:effectLst/>
        </p:spPr>
        <p:txBody>
          <a:bodyPr vert="horz" wrap="none" lIns="95288" tIns="47644" rIns="95288" bIns="47644" numCol="1" anchor="ctr" anchorCtr="0" compatLnSpc="1">
            <a:prstTxWarp prst="textNoShape">
              <a:avLst/>
            </a:prstTxWarp>
          </a:bodyPr>
          <a:lstStyle>
            <a:lvl1pPr algn="r" defTabSz="954088" eaLnBrk="0" hangingPunct="0">
              <a:defRPr sz="1300" b="0" smtClean="0">
                <a:latin typeface="Helvetica" pitchFamily="34" charset="0"/>
              </a:defRPr>
            </a:lvl1pPr>
          </a:lstStyle>
          <a:p>
            <a:pPr>
              <a:defRPr/>
            </a:pPr>
            <a:endParaRPr lang="en-US"/>
          </a:p>
        </p:txBody>
      </p:sp>
      <p:sp>
        <p:nvSpPr>
          <p:cNvPr id="62468" name="Rectangle 4"/>
          <p:cNvSpPr>
            <a:spLocks noGrp="1" noChangeArrowheads="1"/>
          </p:cNvSpPr>
          <p:nvPr>
            <p:ph type="ftr" sz="quarter" idx="2"/>
          </p:nvPr>
        </p:nvSpPr>
        <p:spPr bwMode="auto">
          <a:xfrm>
            <a:off x="0" y="9145588"/>
            <a:ext cx="3189288"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defTabSz="954088" eaLnBrk="0" hangingPunct="0">
              <a:defRPr sz="1300" b="0" smtClean="0">
                <a:latin typeface="Helvetica" pitchFamily="34" charset="0"/>
              </a:defRPr>
            </a:lvl1pPr>
          </a:lstStyle>
          <a:p>
            <a:pPr>
              <a:defRPr/>
            </a:pPr>
            <a:endParaRPr lang="en-US"/>
          </a:p>
        </p:txBody>
      </p:sp>
      <p:sp>
        <p:nvSpPr>
          <p:cNvPr id="62469" name="Rectangle 5"/>
          <p:cNvSpPr>
            <a:spLocks noGrp="1" noChangeArrowheads="1"/>
          </p:cNvSpPr>
          <p:nvPr>
            <p:ph type="sldNum" sz="quarter" idx="3"/>
          </p:nvPr>
        </p:nvSpPr>
        <p:spPr bwMode="auto">
          <a:xfrm>
            <a:off x="4148138" y="9145588"/>
            <a:ext cx="3186112" cy="469900"/>
          </a:xfrm>
          <a:prstGeom prst="rect">
            <a:avLst/>
          </a:prstGeom>
          <a:noFill/>
          <a:ln w="9525">
            <a:noFill/>
            <a:miter lim="800000"/>
            <a:headEnd/>
            <a:tailEnd/>
          </a:ln>
          <a:effectLst/>
        </p:spPr>
        <p:txBody>
          <a:bodyPr vert="horz" wrap="none" lIns="95288" tIns="47644" rIns="95288" bIns="47644" numCol="1" anchor="b" anchorCtr="0" compatLnSpc="1">
            <a:prstTxWarp prst="textNoShape">
              <a:avLst/>
            </a:prstTxWarp>
          </a:bodyPr>
          <a:lstStyle>
            <a:lvl1pPr algn="r" defTabSz="954088" eaLnBrk="0" hangingPunct="0">
              <a:defRPr sz="1300" b="0" smtClean="0">
                <a:latin typeface="Helvetica" pitchFamily="34" charset="0"/>
              </a:defRPr>
            </a:lvl1pPr>
          </a:lstStyle>
          <a:p>
            <a:pPr>
              <a:defRPr/>
            </a:pPr>
            <a:fld id="{95CB31C8-6726-4741-B789-41526A16ED8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defTabSz="969963" eaLnBrk="0" hangingPunct="0">
              <a:defRPr sz="1300" b="0" smtClean="0"/>
            </a:lvl1pPr>
          </a:lstStyle>
          <a:p>
            <a:pPr>
              <a:defRPr/>
            </a:pPr>
            <a:endParaRPr lang="en-US"/>
          </a:p>
        </p:txBody>
      </p:sp>
      <p:sp>
        <p:nvSpPr>
          <p:cNvPr id="6147" name="Rectangle 3"/>
          <p:cNvSpPr>
            <a:spLocks noGrp="1" noChangeArrowheads="1"/>
          </p:cNvSpPr>
          <p:nvPr>
            <p:ph type="dt" idx="1"/>
          </p:nvPr>
        </p:nvSpPr>
        <p:spPr bwMode="auto">
          <a:xfrm>
            <a:off x="4148138" y="0"/>
            <a:ext cx="3167062" cy="477838"/>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lvl1pPr algn="r" defTabSz="969963" eaLnBrk="0" hangingPunct="0">
              <a:defRPr sz="1300" b="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2188" cy="3602038"/>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none" lIns="96898" tIns="48450" rIns="96898" bIns="48450" numCol="1" anchor="ctr"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3363"/>
            <a:ext cx="3167063"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defTabSz="969963" eaLnBrk="0" hangingPunct="0">
              <a:defRPr sz="1300" b="0" smtClean="0"/>
            </a:lvl1pPr>
          </a:lstStyle>
          <a:p>
            <a:pPr>
              <a:defRPr/>
            </a:pPr>
            <a:endParaRPr lang="en-US"/>
          </a:p>
        </p:txBody>
      </p:sp>
      <p:sp>
        <p:nvSpPr>
          <p:cNvPr id="6151" name="Rectangle 7"/>
          <p:cNvSpPr>
            <a:spLocks noGrp="1" noChangeArrowheads="1"/>
          </p:cNvSpPr>
          <p:nvPr>
            <p:ph type="sldNum" sz="quarter" idx="5"/>
          </p:nvPr>
        </p:nvSpPr>
        <p:spPr bwMode="auto">
          <a:xfrm>
            <a:off x="4148138" y="9123363"/>
            <a:ext cx="3167062" cy="477837"/>
          </a:xfrm>
          <a:prstGeom prst="rect">
            <a:avLst/>
          </a:prstGeom>
          <a:noFill/>
          <a:ln w="9525">
            <a:noFill/>
            <a:miter lim="800000"/>
            <a:headEnd/>
            <a:tailEnd/>
          </a:ln>
          <a:effectLst/>
        </p:spPr>
        <p:txBody>
          <a:bodyPr vert="horz" wrap="none" lIns="96898" tIns="48450" rIns="96898" bIns="48450" numCol="1" anchor="b" anchorCtr="0" compatLnSpc="1">
            <a:prstTxWarp prst="textNoShape">
              <a:avLst/>
            </a:prstTxWarp>
          </a:bodyPr>
          <a:lstStyle>
            <a:lvl1pPr algn="r" defTabSz="969963" eaLnBrk="0" hangingPunct="0">
              <a:defRPr sz="1300" b="0" smtClean="0"/>
            </a:lvl1pPr>
          </a:lstStyle>
          <a:p>
            <a:pPr>
              <a:defRPr/>
            </a:pPr>
            <a:fld id="{64F46CD2-2E6B-47ED-9116-4AB91503447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817563"/>
            <a:ext cx="7772400" cy="1614487"/>
          </a:xfrm>
        </p:spPr>
        <p:txBody>
          <a:bodyPr/>
          <a:lstStyle>
            <a:lvl1pPr>
              <a:defRPr sz="4400"/>
            </a:lvl1pPr>
          </a:lstStyle>
          <a:p>
            <a:r>
              <a:rPr lang="en-US"/>
              <a:t>Click to edit Master title style</a:t>
            </a:r>
          </a:p>
        </p:txBody>
      </p:sp>
      <p:sp>
        <p:nvSpPr>
          <p:cNvPr id="150531" name="Rectangle 3"/>
          <p:cNvSpPr>
            <a:spLocks noGrp="1" noChangeArrowheads="1"/>
          </p:cNvSpPr>
          <p:nvPr>
            <p:ph type="subTitle" idx="1"/>
          </p:nvPr>
        </p:nvSpPr>
        <p:spPr>
          <a:xfrm>
            <a:off x="1371600" y="3938588"/>
            <a:ext cx="6400800" cy="1752600"/>
          </a:xfrm>
        </p:spPr>
        <p:txBody>
          <a:bodyPr/>
          <a:lstStyle>
            <a:lvl1pPr marL="0" indent="0" algn="ctr">
              <a:spcBef>
                <a:spcPct val="0"/>
              </a:spcBef>
              <a:buFontTx/>
              <a:buNone/>
              <a:defRPr sz="28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56388" y="76200"/>
            <a:ext cx="2093912" cy="61436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374650" y="76200"/>
            <a:ext cx="6129338" cy="61436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374650"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38675" y="1141413"/>
            <a:ext cx="4111625" cy="5078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5"/>
          <p:cNvSpPr>
            <a:spLocks noGrp="1" noChangeArrowheads="1"/>
          </p:cNvSpPr>
          <p:nvPr>
            <p:ph type="ftr" sz="quarter" idx="10"/>
          </p:nvPr>
        </p:nvSpPr>
        <p:spPr>
          <a:ln/>
        </p:spPr>
        <p:txBody>
          <a:bodyPr/>
          <a:lstStyle>
            <a:lvl1pPr>
              <a:defRPr/>
            </a:lvl1pPr>
          </a:lstStyle>
          <a:p>
            <a:pPr>
              <a:defRPr/>
            </a:pPr>
            <a:r>
              <a:rPr lang="tr-TR"/>
              <a:t>Mantık Devreleri </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2625" y="76200"/>
            <a:ext cx="7772400" cy="790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374650" y="1141413"/>
            <a:ext cx="8375650"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9509" name="Rectangle 5"/>
          <p:cNvSpPr>
            <a:spLocks noGrp="1" noChangeArrowheads="1"/>
          </p:cNvSpPr>
          <p:nvPr>
            <p:ph type="ftr" sz="quarter" idx="3"/>
          </p:nvPr>
        </p:nvSpPr>
        <p:spPr bwMode="auto">
          <a:xfrm>
            <a:off x="2774950" y="6400800"/>
            <a:ext cx="3276600" cy="457200"/>
          </a:xfrm>
          <a:prstGeom prst="rect">
            <a:avLst/>
          </a:prstGeom>
          <a:noFill/>
          <a:ln w="9525">
            <a:noFill/>
            <a:miter lim="800000"/>
            <a:headEnd/>
            <a:tailEnd/>
          </a:ln>
          <a:effectLst/>
        </p:spPr>
        <p:txBody>
          <a:bodyPr vert="horz" wrap="square" lIns="45720" tIns="45720" rIns="45720" bIns="45720" numCol="1" anchor="ctr" anchorCtr="1" compatLnSpc="1">
            <a:prstTxWarp prst="textNoShape">
              <a:avLst/>
            </a:prstTxWarp>
          </a:bodyPr>
          <a:lstStyle>
            <a:lvl1pPr algn="ctr">
              <a:defRPr sz="1200" b="0" i="1" smtClean="0">
                <a:latin typeface="Comic Sans MS" pitchFamily="66" charset="0"/>
              </a:defRPr>
            </a:lvl1pPr>
          </a:lstStyle>
          <a:p>
            <a:pPr>
              <a:defRPr/>
            </a:pPr>
            <a:r>
              <a:rPr lang="tr-TR"/>
              <a:t>Mantık Devreleri </a:t>
            </a:r>
            <a:endParaRPr lang="en-US"/>
          </a:p>
        </p:txBody>
      </p:sp>
      <p:sp>
        <p:nvSpPr>
          <p:cNvPr id="149510" name="Line 6"/>
          <p:cNvSpPr>
            <a:spLocks noChangeShapeType="1"/>
          </p:cNvSpPr>
          <p:nvPr/>
        </p:nvSpPr>
        <p:spPr bwMode="auto">
          <a:xfrm>
            <a:off x="454025" y="881063"/>
            <a:ext cx="8229600" cy="0"/>
          </a:xfrm>
          <a:prstGeom prst="line">
            <a:avLst/>
          </a:prstGeom>
          <a:noFill/>
          <a:ln w="57150" cmpd="thinThick">
            <a:solidFill>
              <a:srgbClr val="000080"/>
            </a:solidFill>
            <a:round/>
            <a:headEnd/>
            <a:tailEnd/>
          </a:ln>
          <a:effectLst/>
        </p:spPr>
        <p:txBody>
          <a:bodyPr wrap="none" anchor="ctr"/>
          <a:lstStyle/>
          <a:p>
            <a:pPr>
              <a:defRPr/>
            </a:pPr>
            <a:endParaRPr lang="tr-TR"/>
          </a:p>
        </p:txBody>
      </p:sp>
      <p:sp>
        <p:nvSpPr>
          <p:cNvPr id="149511" name="Text Box 7"/>
          <p:cNvSpPr txBox="1">
            <a:spLocks noChangeArrowheads="1"/>
          </p:cNvSpPr>
          <p:nvPr/>
        </p:nvSpPr>
        <p:spPr bwMode="auto">
          <a:xfrm>
            <a:off x="8320088" y="6480175"/>
            <a:ext cx="430212" cy="274638"/>
          </a:xfrm>
          <a:prstGeom prst="rect">
            <a:avLst/>
          </a:prstGeom>
          <a:noFill/>
          <a:ln w="57150" cmpd="thinThick">
            <a:noFill/>
            <a:miter lim="800000"/>
            <a:headEnd/>
            <a:tailEnd/>
          </a:ln>
          <a:effectLst/>
        </p:spPr>
        <p:txBody>
          <a:bodyPr lIns="45720" rIns="45720" anchor="ctr" anchorCtr="1"/>
          <a:lstStyle/>
          <a:p>
            <a:pPr>
              <a:defRPr/>
            </a:pPr>
            <a:fld id="{F6ABE41B-17BD-4BEE-A4FE-545391590021}" type="slidenum">
              <a:rPr lang="en-US" sz="1200" b="0">
                <a:latin typeface="Comic Sans MS" pitchFamily="66" charset="0"/>
              </a:rPr>
              <a:pPr>
                <a:defRPr/>
              </a:pPr>
              <a:t>‹#›</a:t>
            </a:fld>
            <a:endParaRPr lang="en-US" sz="1200" b="0">
              <a:latin typeface="Comic Sans MS" pitchFamily="66" charset="0"/>
            </a:endParaRPr>
          </a:p>
        </p:txBody>
      </p:sp>
      <p:sp>
        <p:nvSpPr>
          <p:cNvPr id="149512" name="Rectangle 8"/>
          <p:cNvSpPr>
            <a:spLocks noChangeArrowheads="1"/>
          </p:cNvSpPr>
          <p:nvPr/>
        </p:nvSpPr>
        <p:spPr bwMode="auto">
          <a:xfrm>
            <a:off x="-879475" y="6400800"/>
            <a:ext cx="3276600" cy="457200"/>
          </a:xfrm>
          <a:prstGeom prst="rect">
            <a:avLst/>
          </a:prstGeom>
          <a:noFill/>
          <a:ln w="9525">
            <a:noFill/>
            <a:miter lim="800000"/>
            <a:headEnd/>
            <a:tailEnd/>
          </a:ln>
          <a:effectLst/>
        </p:spPr>
        <p:txBody>
          <a:bodyPr lIns="45720" rIns="45720" anchor="ctr" anchorCtr="1"/>
          <a:lstStyle/>
          <a:p>
            <a:pPr algn="ctr">
              <a:defRPr/>
            </a:pPr>
            <a:r>
              <a:rPr lang="tr-TR" sz="1200" b="0" i="1">
                <a:latin typeface="Comic Sans MS" pitchFamily="66" charset="0"/>
              </a:rPr>
              <a:t>Ali Gülbağ</a:t>
            </a:r>
            <a:endParaRPr lang="en-US" sz="1200" b="0" i="1">
              <a:latin typeface="Comic Sans MS" pitchFamily="66" charset="0"/>
            </a:endParaRPr>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ctr" rtl="0" eaLnBrk="0" fontAlgn="base" hangingPunct="0">
        <a:spcBef>
          <a:spcPct val="0"/>
        </a:spcBef>
        <a:spcAft>
          <a:spcPct val="0"/>
        </a:spcAft>
        <a:defRPr sz="4000">
          <a:solidFill>
            <a:srgbClr val="000099"/>
          </a:solidFill>
          <a:latin typeface="+mj-lt"/>
          <a:ea typeface="+mj-ea"/>
          <a:cs typeface="+mj-cs"/>
        </a:defRPr>
      </a:lvl1pPr>
      <a:lvl2pPr algn="ctr" rtl="0" eaLnBrk="0" fontAlgn="base" hangingPunct="0">
        <a:spcBef>
          <a:spcPct val="0"/>
        </a:spcBef>
        <a:spcAft>
          <a:spcPct val="0"/>
        </a:spcAft>
        <a:defRPr sz="4000">
          <a:solidFill>
            <a:srgbClr val="000099"/>
          </a:solidFill>
          <a:latin typeface="Times New Roman" pitchFamily="18" charset="0"/>
        </a:defRPr>
      </a:lvl2pPr>
      <a:lvl3pPr algn="ctr" rtl="0" eaLnBrk="0" fontAlgn="base" hangingPunct="0">
        <a:spcBef>
          <a:spcPct val="0"/>
        </a:spcBef>
        <a:spcAft>
          <a:spcPct val="0"/>
        </a:spcAft>
        <a:defRPr sz="4000">
          <a:solidFill>
            <a:srgbClr val="000099"/>
          </a:solidFill>
          <a:latin typeface="Times New Roman" pitchFamily="18" charset="0"/>
        </a:defRPr>
      </a:lvl3pPr>
      <a:lvl4pPr algn="ctr" rtl="0" eaLnBrk="0" fontAlgn="base" hangingPunct="0">
        <a:spcBef>
          <a:spcPct val="0"/>
        </a:spcBef>
        <a:spcAft>
          <a:spcPct val="0"/>
        </a:spcAft>
        <a:defRPr sz="4000">
          <a:solidFill>
            <a:srgbClr val="000099"/>
          </a:solidFill>
          <a:latin typeface="Times New Roman" pitchFamily="18" charset="0"/>
        </a:defRPr>
      </a:lvl4pPr>
      <a:lvl5pPr algn="ctr" rtl="0" eaLnBrk="0" fontAlgn="base" hangingPunct="0">
        <a:spcBef>
          <a:spcPct val="0"/>
        </a:spcBef>
        <a:spcAft>
          <a:spcPct val="0"/>
        </a:spcAft>
        <a:defRPr sz="4000">
          <a:solidFill>
            <a:srgbClr val="000099"/>
          </a:solidFill>
          <a:latin typeface="Times New Roman" pitchFamily="18" charset="0"/>
        </a:defRPr>
      </a:lvl5pPr>
      <a:lvl6pPr marL="457200" algn="ctr" rtl="0" eaLnBrk="0" fontAlgn="base" hangingPunct="0">
        <a:spcBef>
          <a:spcPct val="0"/>
        </a:spcBef>
        <a:spcAft>
          <a:spcPct val="0"/>
        </a:spcAft>
        <a:defRPr sz="4000">
          <a:solidFill>
            <a:srgbClr val="000099"/>
          </a:solidFill>
          <a:latin typeface="Times New Roman" pitchFamily="18" charset="0"/>
        </a:defRPr>
      </a:lvl6pPr>
      <a:lvl7pPr marL="914400" algn="ctr" rtl="0" eaLnBrk="0" fontAlgn="base" hangingPunct="0">
        <a:spcBef>
          <a:spcPct val="0"/>
        </a:spcBef>
        <a:spcAft>
          <a:spcPct val="0"/>
        </a:spcAft>
        <a:defRPr sz="4000">
          <a:solidFill>
            <a:srgbClr val="000099"/>
          </a:solidFill>
          <a:latin typeface="Times New Roman" pitchFamily="18" charset="0"/>
        </a:defRPr>
      </a:lvl7pPr>
      <a:lvl8pPr marL="1371600" algn="ctr" rtl="0" eaLnBrk="0" fontAlgn="base" hangingPunct="0">
        <a:spcBef>
          <a:spcPct val="0"/>
        </a:spcBef>
        <a:spcAft>
          <a:spcPct val="0"/>
        </a:spcAft>
        <a:defRPr sz="4000">
          <a:solidFill>
            <a:srgbClr val="000099"/>
          </a:solidFill>
          <a:latin typeface="Times New Roman" pitchFamily="18" charset="0"/>
        </a:defRPr>
      </a:lvl8pPr>
      <a:lvl9pPr marL="1828800" algn="ctr" rtl="0" eaLnBrk="0" fontAlgn="base" hangingPunct="0">
        <a:spcBef>
          <a:spcPct val="0"/>
        </a:spcBef>
        <a:spcAft>
          <a:spcPct val="0"/>
        </a:spcAft>
        <a:defRPr sz="40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CC"/>
          </a:solidFill>
          <a:latin typeface="Comic Sans MS" pitchFamily="66" charset="0"/>
        </a:defRPr>
      </a:lvl2pPr>
      <a:lvl3pPr marL="1143000" indent="-228600" algn="l" rtl="0" eaLnBrk="0" fontAlgn="base" hangingPunct="0">
        <a:spcBef>
          <a:spcPct val="20000"/>
        </a:spcBef>
        <a:spcAft>
          <a:spcPct val="0"/>
        </a:spcAft>
        <a:buChar char="•"/>
        <a:defRPr sz="2400">
          <a:solidFill>
            <a:srgbClr val="990000"/>
          </a:solidFill>
          <a:latin typeface="Comic Sans MS" pitchFamily="66" charset="0"/>
        </a:defRPr>
      </a:lvl3pPr>
      <a:lvl4pPr marL="1600200" indent="-228600" algn="l" rtl="0" eaLnBrk="0" fontAlgn="base" hangingPunct="0">
        <a:spcBef>
          <a:spcPct val="20000"/>
        </a:spcBef>
        <a:spcAft>
          <a:spcPct val="0"/>
        </a:spcAft>
        <a:buChar char="–"/>
        <a:defRPr sz="2000">
          <a:solidFill>
            <a:srgbClr val="006600"/>
          </a:solidFill>
          <a:latin typeface="Comic Sans MS" pitchFamily="66" charset="0"/>
        </a:defRPr>
      </a:lvl4pPr>
      <a:lvl5pPr marL="2057400" indent="-228600" algn="l" rtl="0" eaLnBrk="0" fontAlgn="base" hangingPunct="0">
        <a:spcBef>
          <a:spcPct val="20000"/>
        </a:spcBef>
        <a:spcAft>
          <a:spcPct val="0"/>
        </a:spcAft>
        <a:buChar char="»"/>
        <a:defRPr sz="2000">
          <a:solidFill>
            <a:srgbClr val="663300"/>
          </a:solidFill>
          <a:latin typeface="Comic Sans MS" pitchFamily="66" charset="0"/>
        </a:defRPr>
      </a:lvl5pPr>
      <a:lvl6pPr marL="2514600" indent="-228600" algn="l" rtl="0" eaLnBrk="0" fontAlgn="base" hangingPunct="0">
        <a:spcBef>
          <a:spcPct val="20000"/>
        </a:spcBef>
        <a:spcAft>
          <a:spcPct val="0"/>
        </a:spcAft>
        <a:buChar char="»"/>
        <a:defRPr sz="2000">
          <a:solidFill>
            <a:srgbClr val="663300"/>
          </a:solidFill>
          <a:latin typeface="Comic Sans MS" pitchFamily="66" charset="0"/>
        </a:defRPr>
      </a:lvl6pPr>
      <a:lvl7pPr marL="2971800" indent="-228600" algn="l" rtl="0" eaLnBrk="0" fontAlgn="base" hangingPunct="0">
        <a:spcBef>
          <a:spcPct val="20000"/>
        </a:spcBef>
        <a:spcAft>
          <a:spcPct val="0"/>
        </a:spcAft>
        <a:buChar char="»"/>
        <a:defRPr sz="2000">
          <a:solidFill>
            <a:srgbClr val="663300"/>
          </a:solidFill>
          <a:latin typeface="Comic Sans MS" pitchFamily="66" charset="0"/>
        </a:defRPr>
      </a:lvl7pPr>
      <a:lvl8pPr marL="3429000" indent="-228600" algn="l" rtl="0" eaLnBrk="0" fontAlgn="base" hangingPunct="0">
        <a:spcBef>
          <a:spcPct val="20000"/>
        </a:spcBef>
        <a:spcAft>
          <a:spcPct val="0"/>
        </a:spcAft>
        <a:buChar char="»"/>
        <a:defRPr sz="2000">
          <a:solidFill>
            <a:srgbClr val="663300"/>
          </a:solidFill>
          <a:latin typeface="Comic Sans MS" pitchFamily="66" charset="0"/>
        </a:defRPr>
      </a:lvl8pPr>
      <a:lvl9pPr marL="3886200" indent="-228600" algn="l" rtl="0" eaLnBrk="0" fontAlgn="base" hangingPunct="0">
        <a:spcBef>
          <a:spcPct val="20000"/>
        </a:spcBef>
        <a:spcAft>
          <a:spcPct val="0"/>
        </a:spcAft>
        <a:buChar char="»"/>
        <a:defRPr sz="2000">
          <a:solidFill>
            <a:srgbClr val="663300"/>
          </a:solidFill>
          <a:latin typeface="Comic Sans MS" pitchFamily="66"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Altbilgi Yer Tutucusu"/>
          <p:cNvSpPr>
            <a:spLocks noGrp="1"/>
          </p:cNvSpPr>
          <p:nvPr>
            <p:ph type="ftr" sz="quarter" idx="10"/>
          </p:nvPr>
        </p:nvSpPr>
        <p:spPr>
          <a:noFill/>
        </p:spPr>
        <p:txBody>
          <a:bodyPr/>
          <a:lstStyle/>
          <a:p>
            <a:r>
              <a:rPr lang="tr-TR"/>
              <a:t>Mantık Devreleri </a:t>
            </a:r>
            <a:endParaRPr lang="en-US"/>
          </a:p>
        </p:txBody>
      </p:sp>
      <p:sp>
        <p:nvSpPr>
          <p:cNvPr id="12291" name="Rectangle 2"/>
          <p:cNvSpPr>
            <a:spLocks noGrp="1" noChangeArrowheads="1"/>
          </p:cNvSpPr>
          <p:nvPr>
            <p:ph type="title"/>
          </p:nvPr>
        </p:nvSpPr>
        <p:spPr>
          <a:xfrm>
            <a:off x="539750" y="76200"/>
            <a:ext cx="8151813" cy="790575"/>
          </a:xfrm>
        </p:spPr>
        <p:txBody>
          <a:bodyPr/>
          <a:lstStyle/>
          <a:p>
            <a:r>
              <a:rPr lang="tr-TR" sz="2800" b="1" dirty="0" smtClean="0"/>
              <a:t>Örnekler</a:t>
            </a:r>
          </a:p>
        </p:txBody>
      </p:sp>
      <p:sp>
        <p:nvSpPr>
          <p:cNvPr id="12292" name="Rectangle 3"/>
          <p:cNvSpPr>
            <a:spLocks noGrp="1" noChangeArrowheads="1"/>
          </p:cNvSpPr>
          <p:nvPr>
            <p:ph type="body" idx="1"/>
          </p:nvPr>
        </p:nvSpPr>
        <p:spPr>
          <a:xfrm>
            <a:off x="303213" y="999312"/>
            <a:ext cx="8375650" cy="5078412"/>
          </a:xfrm>
        </p:spPr>
        <p:txBody>
          <a:bodyPr/>
          <a:lstStyle/>
          <a:p>
            <a:pPr marL="0" indent="0" algn="just">
              <a:lnSpc>
                <a:spcPct val="90000"/>
              </a:lnSpc>
              <a:buFont typeface="Wingdings" pitchFamily="2" charset="2"/>
              <a:buChar char="v"/>
            </a:pPr>
            <a:r>
              <a:rPr lang="tr-TR" sz="2000" b="1" dirty="0" smtClean="0"/>
              <a:t> 2’ye Tümleyen ile Aritmetik İşlemler</a:t>
            </a:r>
          </a:p>
          <a:p>
            <a:pPr marL="0" indent="0" algn="just">
              <a:lnSpc>
                <a:spcPct val="90000"/>
              </a:lnSpc>
              <a:buFont typeface="Wingdings" pitchFamily="2" charset="2"/>
              <a:buChar char="v"/>
            </a:pPr>
            <a:r>
              <a:rPr lang="tr-TR" sz="2000" b="1" dirty="0" smtClean="0"/>
              <a:t> BCD Sisteminde Aritmetik İşlemler</a:t>
            </a:r>
          </a:p>
          <a:p>
            <a:pPr marL="0" indent="0" algn="just">
              <a:lnSpc>
                <a:spcPct val="90000"/>
              </a:lnSpc>
              <a:buFont typeface="Wingdings" pitchFamily="2" charset="2"/>
              <a:buChar char="v"/>
            </a:pPr>
            <a:r>
              <a:rPr lang="tr-TR" sz="2000" b="1" dirty="0" smtClean="0"/>
              <a:t> </a:t>
            </a:r>
            <a:r>
              <a:rPr lang="tr-TR" sz="2000" b="1" dirty="0" err="1" smtClean="0"/>
              <a:t>Bool</a:t>
            </a:r>
            <a:r>
              <a:rPr lang="tr-TR" sz="2000" b="1" dirty="0" smtClean="0"/>
              <a:t> Cebri Kurallarının Kullanımı</a:t>
            </a:r>
          </a:p>
          <a:p>
            <a:pPr marL="0" indent="0" algn="just">
              <a:lnSpc>
                <a:spcPct val="90000"/>
              </a:lnSpc>
              <a:buFont typeface="Wingdings" pitchFamily="2" charset="2"/>
              <a:buChar char="v"/>
            </a:pPr>
            <a:r>
              <a:rPr lang="tr-TR" sz="2000" b="1" dirty="0" smtClean="0"/>
              <a:t> Devrelerden Lojik Denklemlerin Elde Edilmesi</a:t>
            </a:r>
          </a:p>
          <a:p>
            <a:pPr marL="0" indent="0" algn="just">
              <a:lnSpc>
                <a:spcPct val="90000"/>
              </a:lnSpc>
              <a:buFont typeface="Wingdings" pitchFamily="2" charset="2"/>
              <a:buChar char="v"/>
            </a:pPr>
            <a:r>
              <a:rPr lang="tr-TR" sz="2000" b="1" dirty="0" smtClean="0"/>
              <a:t>  Lojik Denklemlerden Yola Çıkarak Devre Gerçekleştirimi</a:t>
            </a:r>
          </a:p>
          <a:p>
            <a:pPr marL="0" indent="0" algn="just">
              <a:lnSpc>
                <a:spcPct val="90000"/>
              </a:lnSpc>
              <a:buFont typeface="Wingdings" pitchFamily="2" charset="2"/>
              <a:buChar char="v"/>
            </a:pPr>
            <a:r>
              <a:rPr lang="tr-TR" sz="2000" b="1" dirty="0" smtClean="0"/>
              <a:t> Devrelerin Giriş-Çıkış İlişkilerinin Zaman </a:t>
            </a:r>
            <a:r>
              <a:rPr lang="tr-TR" sz="2000" b="1" dirty="0" err="1" smtClean="0"/>
              <a:t>Domeninde</a:t>
            </a:r>
            <a:r>
              <a:rPr lang="tr-TR" sz="2000" b="1" dirty="0" smtClean="0"/>
              <a:t> İncelenmesi</a:t>
            </a:r>
          </a:p>
          <a:p>
            <a:pPr marL="0" indent="0" algn="just">
              <a:lnSpc>
                <a:spcPct val="90000"/>
              </a:lnSpc>
              <a:buFont typeface="Wingdings" pitchFamily="2" charset="2"/>
              <a:buChar char="v"/>
            </a:pPr>
            <a:r>
              <a:rPr lang="tr-TR" sz="2000" b="1" dirty="0" smtClean="0"/>
              <a:t> Sözel Olarak İfade Edilmiş Problemlerin Doğruluk Tablolarının Oluşturulması </a:t>
            </a:r>
            <a:endParaRPr lang="tr-TR"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 (Devamı)</a:t>
            </a:r>
          </a:p>
        </p:txBody>
      </p:sp>
      <p:sp>
        <p:nvSpPr>
          <p:cNvPr id="13316" name="Rectangle 3"/>
          <p:cNvSpPr>
            <a:spLocks noGrp="1" noChangeArrowheads="1"/>
          </p:cNvSpPr>
          <p:nvPr>
            <p:ph type="body" idx="1"/>
          </p:nvPr>
        </p:nvSpPr>
        <p:spPr>
          <a:xfrm>
            <a:off x="346075" y="854546"/>
            <a:ext cx="8375650" cy="5311476"/>
          </a:xfrm>
        </p:spPr>
        <p:txBody>
          <a:bodyPr/>
          <a:lstStyle/>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r>
              <a:rPr lang="tr-TR" sz="2000" dirty="0" smtClean="0"/>
              <a:t>F = AB+(B+C)’ = AB+B’C’</a:t>
            </a:r>
          </a:p>
          <a:p>
            <a:pPr>
              <a:buNone/>
            </a:pPr>
            <a:r>
              <a:rPr lang="tr-TR" sz="2000" dirty="0" smtClean="0"/>
              <a:t>A ve B </a:t>
            </a:r>
            <a:r>
              <a:rPr lang="tr-TR" sz="2000" dirty="0" err="1" smtClean="0"/>
              <a:t>nin</a:t>
            </a:r>
            <a:r>
              <a:rPr lang="tr-TR" sz="2000" dirty="0" smtClean="0"/>
              <a:t> 1 olduğu ya da</a:t>
            </a:r>
          </a:p>
          <a:p>
            <a:pPr>
              <a:buNone/>
            </a:pPr>
            <a:r>
              <a:rPr lang="tr-TR" sz="2000" dirty="0" smtClean="0"/>
              <a:t>B ve C </a:t>
            </a:r>
            <a:r>
              <a:rPr lang="tr-TR" sz="2000" dirty="0" err="1" smtClean="0"/>
              <a:t>nin</a:t>
            </a:r>
            <a:r>
              <a:rPr lang="tr-TR" sz="2000" dirty="0" smtClean="0"/>
              <a:t> 0 olduğu yerlerde çıkış 1 </a:t>
            </a:r>
            <a:r>
              <a:rPr lang="tr-TR" sz="2000" dirty="0" err="1" smtClean="0"/>
              <a:t>dir</a:t>
            </a:r>
            <a:r>
              <a:rPr lang="tr-TR" sz="2000" dirty="0" smtClean="0"/>
              <a:t>.</a:t>
            </a:r>
          </a:p>
          <a:p>
            <a:pPr marL="0" indent="0" algn="just">
              <a:buNone/>
            </a:pPr>
            <a:endParaRPr lang="tr-TR" sz="2000" dirty="0" smtClean="0"/>
          </a:p>
          <a:p>
            <a:pPr>
              <a:buNone/>
            </a:pPr>
            <a:endParaRPr lang="tr-TR" sz="2000" dirty="0" smtClean="0"/>
          </a:p>
        </p:txBody>
      </p:sp>
      <p:pic>
        <p:nvPicPr>
          <p:cNvPr id="5" name="4 Resim"/>
          <p:cNvPicPr>
            <a:picLocks noChangeAspect="1"/>
          </p:cNvPicPr>
          <p:nvPr/>
        </p:nvPicPr>
        <p:blipFill>
          <a:blip r:embed="rId2" cstate="print"/>
          <a:srcRect/>
          <a:stretch>
            <a:fillRect/>
          </a:stretch>
        </p:blipFill>
        <p:spPr bwMode="auto">
          <a:xfrm>
            <a:off x="528201" y="1362195"/>
            <a:ext cx="3606120" cy="1168020"/>
          </a:xfrm>
          <a:prstGeom prst="rect">
            <a:avLst/>
          </a:prstGeom>
          <a:noFill/>
          <a:ln w="9525">
            <a:noFill/>
            <a:miter lim="800000"/>
            <a:headEnd/>
            <a:tailEnd/>
          </a:ln>
        </p:spPr>
      </p:pic>
      <p:grpSp>
        <p:nvGrpSpPr>
          <p:cNvPr id="22530" name="Group 2"/>
          <p:cNvGrpSpPr>
            <a:grpSpLocks noChangeAspect="1"/>
          </p:cNvGrpSpPr>
          <p:nvPr/>
        </p:nvGrpSpPr>
        <p:grpSpPr bwMode="auto">
          <a:xfrm>
            <a:off x="4891386" y="2067746"/>
            <a:ext cx="3561826" cy="3545935"/>
            <a:chOff x="1822" y="12277"/>
            <a:chExt cx="3922" cy="3905"/>
          </a:xfrm>
        </p:grpSpPr>
        <p:sp>
          <p:nvSpPr>
            <p:cNvPr id="22531" name="Line 3"/>
            <p:cNvSpPr>
              <a:spLocks noChangeShapeType="1"/>
            </p:cNvSpPr>
            <p:nvPr/>
          </p:nvSpPr>
          <p:spPr bwMode="auto">
            <a:xfrm flipV="1">
              <a:off x="2016" y="12384"/>
              <a:ext cx="0" cy="175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32" name="Line 4"/>
            <p:cNvSpPr>
              <a:spLocks noChangeShapeType="1"/>
            </p:cNvSpPr>
            <p:nvPr/>
          </p:nvSpPr>
          <p:spPr bwMode="auto">
            <a:xfrm>
              <a:off x="2019" y="13251"/>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33" name="Line 5"/>
            <p:cNvSpPr>
              <a:spLocks noChangeShapeType="1"/>
            </p:cNvSpPr>
            <p:nvPr/>
          </p:nvSpPr>
          <p:spPr bwMode="auto">
            <a:xfrm>
              <a:off x="2019" y="14151"/>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34" name="Line 6"/>
            <p:cNvSpPr>
              <a:spLocks noChangeShapeType="1"/>
            </p:cNvSpPr>
            <p:nvPr/>
          </p:nvSpPr>
          <p:spPr bwMode="auto">
            <a:xfrm>
              <a:off x="2019" y="13255"/>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5" name="Line 7"/>
            <p:cNvSpPr>
              <a:spLocks noChangeShapeType="1"/>
            </p:cNvSpPr>
            <p:nvPr/>
          </p:nvSpPr>
          <p:spPr bwMode="auto">
            <a:xfrm>
              <a:off x="2385" y="1290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6" name="Line 8"/>
            <p:cNvSpPr>
              <a:spLocks noChangeShapeType="1"/>
            </p:cNvSpPr>
            <p:nvPr/>
          </p:nvSpPr>
          <p:spPr bwMode="auto">
            <a:xfrm>
              <a:off x="2399" y="12891"/>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7" name="Line 9"/>
            <p:cNvSpPr>
              <a:spLocks noChangeShapeType="1"/>
            </p:cNvSpPr>
            <p:nvPr/>
          </p:nvSpPr>
          <p:spPr bwMode="auto">
            <a:xfrm>
              <a:off x="2379" y="12891"/>
              <a:ext cx="0" cy="266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8" name="Line 10"/>
            <p:cNvSpPr>
              <a:spLocks noChangeShapeType="1"/>
            </p:cNvSpPr>
            <p:nvPr/>
          </p:nvSpPr>
          <p:spPr bwMode="auto">
            <a:xfrm>
              <a:off x="4205" y="12949"/>
              <a:ext cx="0" cy="2956"/>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39" name="Text Box 11"/>
            <p:cNvSpPr txBox="1">
              <a:spLocks noChangeArrowheads="1"/>
            </p:cNvSpPr>
            <p:nvPr/>
          </p:nvSpPr>
          <p:spPr bwMode="auto">
            <a:xfrm>
              <a:off x="1822" y="1227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a:t>
              </a:r>
              <a:endParaRPr kumimoji="0" lang="tr-TR" sz="1800" b="0" i="0" u="none" strike="noStrike" cap="none" normalizeH="0" baseline="0" smtClean="0">
                <a:ln>
                  <a:noFill/>
                </a:ln>
                <a:solidFill>
                  <a:schemeClr val="tx1"/>
                </a:solidFill>
                <a:effectLst/>
                <a:latin typeface="Arial" pitchFamily="34" charset="0"/>
              </a:endParaRPr>
            </a:p>
          </p:txBody>
        </p:sp>
        <p:sp>
          <p:nvSpPr>
            <p:cNvPr id="22540" name="Text Box 12"/>
            <p:cNvSpPr txBox="1">
              <a:spLocks noChangeArrowheads="1"/>
            </p:cNvSpPr>
            <p:nvPr/>
          </p:nvSpPr>
          <p:spPr bwMode="auto">
            <a:xfrm>
              <a:off x="1847" y="1330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B</a:t>
              </a:r>
              <a:endParaRPr kumimoji="0" lang="tr-TR" sz="1800" b="0" i="0" u="none" strike="noStrike" cap="none" normalizeH="0" baseline="0" smtClean="0">
                <a:ln>
                  <a:noFill/>
                </a:ln>
                <a:solidFill>
                  <a:schemeClr val="tx1"/>
                </a:solidFill>
                <a:effectLst/>
                <a:latin typeface="Arial" pitchFamily="34" charset="0"/>
              </a:endParaRPr>
            </a:p>
          </p:txBody>
        </p:sp>
        <p:sp>
          <p:nvSpPr>
            <p:cNvPr id="22541" name="Line 13"/>
            <p:cNvSpPr>
              <a:spLocks noChangeShapeType="1"/>
            </p:cNvSpPr>
            <p:nvPr/>
          </p:nvSpPr>
          <p:spPr bwMode="auto">
            <a:xfrm flipV="1">
              <a:off x="2019" y="13251"/>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42" name="Text Box 14"/>
            <p:cNvSpPr txBox="1">
              <a:spLocks noChangeArrowheads="1"/>
            </p:cNvSpPr>
            <p:nvPr/>
          </p:nvSpPr>
          <p:spPr bwMode="auto">
            <a:xfrm>
              <a:off x="5564" y="1304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43" name="Text Box 15"/>
            <p:cNvSpPr txBox="1">
              <a:spLocks noChangeArrowheads="1"/>
            </p:cNvSpPr>
            <p:nvPr/>
          </p:nvSpPr>
          <p:spPr bwMode="auto">
            <a:xfrm>
              <a:off x="5550" y="1391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44" name="Line 16"/>
            <p:cNvSpPr>
              <a:spLocks noChangeShapeType="1"/>
            </p:cNvSpPr>
            <p:nvPr/>
          </p:nvSpPr>
          <p:spPr bwMode="auto">
            <a:xfrm>
              <a:off x="3133" y="15035"/>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45" name="Text Box 17"/>
            <p:cNvSpPr txBox="1">
              <a:spLocks noChangeArrowheads="1"/>
            </p:cNvSpPr>
            <p:nvPr/>
          </p:nvSpPr>
          <p:spPr bwMode="auto">
            <a:xfrm>
              <a:off x="1869" y="12681"/>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46" name="Text Box 18"/>
            <p:cNvSpPr txBox="1">
              <a:spLocks noChangeArrowheads="1"/>
            </p:cNvSpPr>
            <p:nvPr/>
          </p:nvSpPr>
          <p:spPr bwMode="auto">
            <a:xfrm>
              <a:off x="1869" y="13056"/>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47" name="Text Box 19"/>
            <p:cNvSpPr txBox="1">
              <a:spLocks noChangeArrowheads="1"/>
            </p:cNvSpPr>
            <p:nvPr/>
          </p:nvSpPr>
          <p:spPr bwMode="auto">
            <a:xfrm>
              <a:off x="1869" y="14511"/>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48" name="Text Box 20"/>
            <p:cNvSpPr txBox="1">
              <a:spLocks noChangeArrowheads="1"/>
            </p:cNvSpPr>
            <p:nvPr/>
          </p:nvSpPr>
          <p:spPr bwMode="auto">
            <a:xfrm>
              <a:off x="1869" y="14001"/>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49" name="Line 21"/>
            <p:cNvSpPr>
              <a:spLocks noChangeShapeType="1"/>
            </p:cNvSpPr>
            <p:nvPr/>
          </p:nvSpPr>
          <p:spPr bwMode="auto">
            <a:xfrm>
              <a:off x="2019" y="15036"/>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0" name="Line 22"/>
            <p:cNvSpPr>
              <a:spLocks noChangeShapeType="1"/>
            </p:cNvSpPr>
            <p:nvPr/>
          </p:nvSpPr>
          <p:spPr bwMode="auto">
            <a:xfrm flipV="1">
              <a:off x="2019" y="14121"/>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51" name="Line 23"/>
            <p:cNvSpPr>
              <a:spLocks noChangeShapeType="1"/>
            </p:cNvSpPr>
            <p:nvPr/>
          </p:nvSpPr>
          <p:spPr bwMode="auto">
            <a:xfrm>
              <a:off x="5307" y="13261"/>
              <a:ext cx="0" cy="2657"/>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2" name="Text Box 24"/>
            <p:cNvSpPr txBox="1">
              <a:spLocks noChangeArrowheads="1"/>
            </p:cNvSpPr>
            <p:nvPr/>
          </p:nvSpPr>
          <p:spPr bwMode="auto">
            <a:xfrm>
              <a:off x="1862" y="1420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C</a:t>
              </a:r>
              <a:endParaRPr kumimoji="0" lang="tr-TR" sz="1800" b="0" i="0" u="none" strike="noStrike" cap="none" normalizeH="0" baseline="0" smtClean="0">
                <a:ln>
                  <a:noFill/>
                </a:ln>
                <a:solidFill>
                  <a:schemeClr val="tx1"/>
                </a:solidFill>
                <a:effectLst/>
                <a:latin typeface="Arial" pitchFamily="34" charset="0"/>
              </a:endParaRPr>
            </a:p>
          </p:txBody>
        </p:sp>
        <p:sp>
          <p:nvSpPr>
            <p:cNvPr id="22553" name="Text Box 25"/>
            <p:cNvSpPr txBox="1">
              <a:spLocks noChangeArrowheads="1"/>
            </p:cNvSpPr>
            <p:nvPr/>
          </p:nvSpPr>
          <p:spPr bwMode="auto">
            <a:xfrm>
              <a:off x="1869" y="14886"/>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54" name="Text Box 26"/>
            <p:cNvSpPr txBox="1">
              <a:spLocks noChangeArrowheads="1"/>
            </p:cNvSpPr>
            <p:nvPr/>
          </p:nvSpPr>
          <p:spPr bwMode="auto">
            <a:xfrm>
              <a:off x="1869" y="13656"/>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55" name="Line 27"/>
            <p:cNvSpPr>
              <a:spLocks noChangeShapeType="1"/>
            </p:cNvSpPr>
            <p:nvPr/>
          </p:nvSpPr>
          <p:spPr bwMode="auto">
            <a:xfrm>
              <a:off x="2379" y="14670"/>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6" name="Line 28"/>
            <p:cNvSpPr>
              <a:spLocks noChangeShapeType="1"/>
            </p:cNvSpPr>
            <p:nvPr/>
          </p:nvSpPr>
          <p:spPr bwMode="auto">
            <a:xfrm>
              <a:off x="2399" y="14684"/>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7" name="Text Box 29"/>
            <p:cNvSpPr txBox="1">
              <a:spLocks noChangeArrowheads="1"/>
            </p:cNvSpPr>
            <p:nvPr/>
          </p:nvSpPr>
          <p:spPr bwMode="auto">
            <a:xfrm>
              <a:off x="5553" y="1478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58" name="Line 30"/>
            <p:cNvSpPr>
              <a:spLocks noChangeShapeType="1"/>
            </p:cNvSpPr>
            <p:nvPr/>
          </p:nvSpPr>
          <p:spPr bwMode="auto">
            <a:xfrm flipH="1">
              <a:off x="2021" y="14149"/>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59" name="Line 31"/>
            <p:cNvSpPr>
              <a:spLocks noChangeShapeType="1"/>
            </p:cNvSpPr>
            <p:nvPr/>
          </p:nvSpPr>
          <p:spPr bwMode="auto">
            <a:xfrm flipH="1">
              <a:off x="2019" y="15021"/>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0" name="Line 32"/>
            <p:cNvSpPr>
              <a:spLocks noChangeShapeType="1"/>
            </p:cNvSpPr>
            <p:nvPr/>
          </p:nvSpPr>
          <p:spPr bwMode="auto">
            <a:xfrm>
              <a:off x="3119" y="12913"/>
              <a:ext cx="0" cy="2645"/>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1" name="Line 33"/>
            <p:cNvSpPr>
              <a:spLocks noChangeShapeType="1"/>
            </p:cNvSpPr>
            <p:nvPr/>
          </p:nvSpPr>
          <p:spPr bwMode="auto">
            <a:xfrm>
              <a:off x="2752" y="12895"/>
              <a:ext cx="0" cy="2663"/>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2" name="Line 34"/>
            <p:cNvSpPr>
              <a:spLocks noChangeShapeType="1"/>
            </p:cNvSpPr>
            <p:nvPr/>
          </p:nvSpPr>
          <p:spPr bwMode="auto">
            <a:xfrm flipH="1">
              <a:off x="2385" y="14149"/>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3" name="Line 35"/>
            <p:cNvSpPr>
              <a:spLocks noChangeShapeType="1"/>
            </p:cNvSpPr>
            <p:nvPr/>
          </p:nvSpPr>
          <p:spPr bwMode="auto">
            <a:xfrm>
              <a:off x="3119" y="14670"/>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4" name="Line 36"/>
            <p:cNvSpPr>
              <a:spLocks noChangeShapeType="1"/>
            </p:cNvSpPr>
            <p:nvPr/>
          </p:nvSpPr>
          <p:spPr bwMode="auto">
            <a:xfrm>
              <a:off x="2752" y="13813"/>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5" name="Line 37"/>
            <p:cNvSpPr>
              <a:spLocks noChangeShapeType="1"/>
            </p:cNvSpPr>
            <p:nvPr/>
          </p:nvSpPr>
          <p:spPr bwMode="auto">
            <a:xfrm>
              <a:off x="3119" y="1289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6" name="Line 38"/>
            <p:cNvSpPr>
              <a:spLocks noChangeShapeType="1"/>
            </p:cNvSpPr>
            <p:nvPr/>
          </p:nvSpPr>
          <p:spPr bwMode="auto">
            <a:xfrm>
              <a:off x="2752" y="1382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7" name="Line 39"/>
            <p:cNvSpPr>
              <a:spLocks noChangeShapeType="1"/>
            </p:cNvSpPr>
            <p:nvPr/>
          </p:nvSpPr>
          <p:spPr bwMode="auto">
            <a:xfrm>
              <a:off x="3133" y="13237"/>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8" name="Line 40"/>
            <p:cNvSpPr>
              <a:spLocks noChangeShapeType="1"/>
            </p:cNvSpPr>
            <p:nvPr/>
          </p:nvSpPr>
          <p:spPr bwMode="auto">
            <a:xfrm>
              <a:off x="3839" y="15030"/>
              <a:ext cx="1468"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69" name="Line 41"/>
            <p:cNvSpPr>
              <a:spLocks noChangeShapeType="1"/>
            </p:cNvSpPr>
            <p:nvPr/>
          </p:nvSpPr>
          <p:spPr bwMode="auto">
            <a:xfrm>
              <a:off x="3839" y="1290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0" name="Line 42"/>
            <p:cNvSpPr>
              <a:spLocks noChangeShapeType="1"/>
            </p:cNvSpPr>
            <p:nvPr/>
          </p:nvSpPr>
          <p:spPr bwMode="auto">
            <a:xfrm>
              <a:off x="3853" y="12891"/>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1" name="Line 43"/>
            <p:cNvSpPr>
              <a:spLocks noChangeShapeType="1"/>
            </p:cNvSpPr>
            <p:nvPr/>
          </p:nvSpPr>
          <p:spPr bwMode="auto">
            <a:xfrm>
              <a:off x="4573" y="1289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2" name="Line 44"/>
            <p:cNvSpPr>
              <a:spLocks noChangeShapeType="1"/>
            </p:cNvSpPr>
            <p:nvPr/>
          </p:nvSpPr>
          <p:spPr bwMode="auto">
            <a:xfrm>
              <a:off x="4587" y="13237"/>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3" name="Line 45"/>
            <p:cNvSpPr>
              <a:spLocks noChangeShapeType="1"/>
            </p:cNvSpPr>
            <p:nvPr/>
          </p:nvSpPr>
          <p:spPr bwMode="auto">
            <a:xfrm>
              <a:off x="3472" y="13230"/>
              <a:ext cx="0" cy="2272"/>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4" name="Line 46"/>
            <p:cNvSpPr>
              <a:spLocks noChangeShapeType="1"/>
            </p:cNvSpPr>
            <p:nvPr/>
          </p:nvSpPr>
          <p:spPr bwMode="auto">
            <a:xfrm>
              <a:off x="3839" y="13251"/>
              <a:ext cx="0" cy="2654"/>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5" name="Line 47"/>
            <p:cNvSpPr>
              <a:spLocks noChangeShapeType="1"/>
            </p:cNvSpPr>
            <p:nvPr/>
          </p:nvSpPr>
          <p:spPr bwMode="auto">
            <a:xfrm>
              <a:off x="4587" y="13230"/>
              <a:ext cx="0" cy="2339"/>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6" name="Line 48"/>
            <p:cNvSpPr>
              <a:spLocks noChangeShapeType="1"/>
            </p:cNvSpPr>
            <p:nvPr/>
          </p:nvSpPr>
          <p:spPr bwMode="auto">
            <a:xfrm flipH="1">
              <a:off x="3838" y="14137"/>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7" name="Line 49"/>
            <p:cNvSpPr>
              <a:spLocks noChangeShapeType="1"/>
            </p:cNvSpPr>
            <p:nvPr/>
          </p:nvSpPr>
          <p:spPr bwMode="auto">
            <a:xfrm>
              <a:off x="4205" y="13801"/>
              <a:ext cx="1102"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8" name="Line 50"/>
            <p:cNvSpPr>
              <a:spLocks noChangeShapeType="1"/>
            </p:cNvSpPr>
            <p:nvPr/>
          </p:nvSpPr>
          <p:spPr bwMode="auto">
            <a:xfrm>
              <a:off x="4205" y="13813"/>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79" name="Line 51"/>
            <p:cNvSpPr>
              <a:spLocks noChangeShapeType="1"/>
            </p:cNvSpPr>
            <p:nvPr/>
          </p:nvSpPr>
          <p:spPr bwMode="auto">
            <a:xfrm flipH="1">
              <a:off x="3479" y="14137"/>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0" name="Line 52"/>
            <p:cNvSpPr>
              <a:spLocks noChangeShapeType="1"/>
            </p:cNvSpPr>
            <p:nvPr/>
          </p:nvSpPr>
          <p:spPr bwMode="auto">
            <a:xfrm>
              <a:off x="3472" y="13825"/>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1" name="Line 53"/>
            <p:cNvSpPr>
              <a:spLocks noChangeShapeType="1"/>
            </p:cNvSpPr>
            <p:nvPr/>
          </p:nvSpPr>
          <p:spPr bwMode="auto">
            <a:xfrm flipV="1">
              <a:off x="2021" y="15030"/>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82" name="Line 54"/>
            <p:cNvSpPr>
              <a:spLocks noChangeShapeType="1"/>
            </p:cNvSpPr>
            <p:nvPr/>
          </p:nvSpPr>
          <p:spPr bwMode="auto">
            <a:xfrm>
              <a:off x="2041" y="15918"/>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2583" name="Text Box 55"/>
            <p:cNvSpPr txBox="1">
              <a:spLocks noChangeArrowheads="1"/>
            </p:cNvSpPr>
            <p:nvPr/>
          </p:nvSpPr>
          <p:spPr bwMode="auto">
            <a:xfrm>
              <a:off x="5537" y="15718"/>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2584" name="Text Box 56"/>
            <p:cNvSpPr txBox="1">
              <a:spLocks noChangeArrowheads="1"/>
            </p:cNvSpPr>
            <p:nvPr/>
          </p:nvSpPr>
          <p:spPr bwMode="auto">
            <a:xfrm>
              <a:off x="1848" y="1514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F</a:t>
              </a:r>
              <a:endParaRPr kumimoji="0" lang="tr-TR" sz="1800" b="0" i="0" u="none" strike="noStrike" cap="none" normalizeH="0" baseline="0" smtClean="0">
                <a:ln>
                  <a:noFill/>
                </a:ln>
                <a:solidFill>
                  <a:schemeClr val="tx1"/>
                </a:solidFill>
                <a:effectLst/>
                <a:latin typeface="Arial" pitchFamily="34" charset="0"/>
              </a:endParaRPr>
            </a:p>
          </p:txBody>
        </p:sp>
        <p:sp>
          <p:nvSpPr>
            <p:cNvPr id="22585" name="Text Box 57"/>
            <p:cNvSpPr txBox="1">
              <a:spLocks noChangeArrowheads="1"/>
            </p:cNvSpPr>
            <p:nvPr/>
          </p:nvSpPr>
          <p:spPr bwMode="auto">
            <a:xfrm>
              <a:off x="1848" y="1582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2586" name="Text Box 58"/>
            <p:cNvSpPr txBox="1">
              <a:spLocks noChangeArrowheads="1"/>
            </p:cNvSpPr>
            <p:nvPr/>
          </p:nvSpPr>
          <p:spPr bwMode="auto">
            <a:xfrm>
              <a:off x="1841" y="15410"/>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2587" name="Line 59"/>
            <p:cNvSpPr>
              <a:spLocks noChangeShapeType="1"/>
            </p:cNvSpPr>
            <p:nvPr/>
          </p:nvSpPr>
          <p:spPr bwMode="auto">
            <a:xfrm flipH="1">
              <a:off x="2002" y="15581"/>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8" name="Line 60"/>
            <p:cNvSpPr>
              <a:spLocks noChangeShapeType="1"/>
            </p:cNvSpPr>
            <p:nvPr/>
          </p:nvSpPr>
          <p:spPr bwMode="auto">
            <a:xfrm>
              <a:off x="2385" y="15569"/>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89" name="Line 61"/>
            <p:cNvSpPr>
              <a:spLocks noChangeShapeType="1"/>
            </p:cNvSpPr>
            <p:nvPr/>
          </p:nvSpPr>
          <p:spPr bwMode="auto">
            <a:xfrm flipH="1">
              <a:off x="2399" y="1591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0" name="Line 62"/>
            <p:cNvSpPr>
              <a:spLocks noChangeShapeType="1"/>
            </p:cNvSpPr>
            <p:nvPr/>
          </p:nvSpPr>
          <p:spPr bwMode="auto">
            <a:xfrm flipH="1">
              <a:off x="2758" y="1556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1" name="Line 63"/>
            <p:cNvSpPr>
              <a:spLocks noChangeShapeType="1"/>
            </p:cNvSpPr>
            <p:nvPr/>
          </p:nvSpPr>
          <p:spPr bwMode="auto">
            <a:xfrm>
              <a:off x="2768" y="1555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2" name="Line 64"/>
            <p:cNvSpPr>
              <a:spLocks noChangeShapeType="1"/>
            </p:cNvSpPr>
            <p:nvPr/>
          </p:nvSpPr>
          <p:spPr bwMode="auto">
            <a:xfrm flipH="1">
              <a:off x="3112" y="15905"/>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3" name="Line 65"/>
            <p:cNvSpPr>
              <a:spLocks noChangeShapeType="1"/>
            </p:cNvSpPr>
            <p:nvPr/>
          </p:nvSpPr>
          <p:spPr bwMode="auto">
            <a:xfrm>
              <a:off x="3112" y="1556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4" name="Line 66"/>
            <p:cNvSpPr>
              <a:spLocks noChangeShapeType="1"/>
            </p:cNvSpPr>
            <p:nvPr/>
          </p:nvSpPr>
          <p:spPr bwMode="auto">
            <a:xfrm>
              <a:off x="3469" y="15558"/>
              <a:ext cx="1104"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5" name="Line 67"/>
            <p:cNvSpPr>
              <a:spLocks noChangeShapeType="1"/>
            </p:cNvSpPr>
            <p:nvPr/>
          </p:nvSpPr>
          <p:spPr bwMode="auto">
            <a:xfrm>
              <a:off x="3482" y="1556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6" name="Line 68"/>
            <p:cNvSpPr>
              <a:spLocks noChangeShapeType="1"/>
            </p:cNvSpPr>
            <p:nvPr/>
          </p:nvSpPr>
          <p:spPr bwMode="auto">
            <a:xfrm>
              <a:off x="4586" y="15568"/>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2597" name="Line 69"/>
            <p:cNvSpPr>
              <a:spLocks noChangeShapeType="1"/>
            </p:cNvSpPr>
            <p:nvPr/>
          </p:nvSpPr>
          <p:spPr bwMode="auto">
            <a:xfrm>
              <a:off x="4573" y="15918"/>
              <a:ext cx="705"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Lojik bir devrenin çıkışı olan F fonksiyonu A, B ve C girişlerine bağlıdır. Devrenin giriş-çıkış ilişkisi aşağıdaki gibidir. İndirgenmiş F fonksiyonunu çarpımların toplamı şeklinde bulalım.</a:t>
            </a:r>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pic>
        <p:nvPicPr>
          <p:cNvPr id="57" name="56 Resim"/>
          <p:cNvPicPr>
            <a:picLocks noChangeAspect="1"/>
          </p:cNvPicPr>
          <p:nvPr/>
        </p:nvPicPr>
        <p:blipFill>
          <a:blip r:embed="rId2" cstate="print"/>
          <a:srcRect/>
          <a:stretch>
            <a:fillRect/>
          </a:stretch>
        </p:blipFill>
        <p:spPr bwMode="auto">
          <a:xfrm>
            <a:off x="579895" y="2239097"/>
            <a:ext cx="3862858" cy="2575239"/>
          </a:xfrm>
          <a:prstGeom prst="rect">
            <a:avLst/>
          </a:prstGeom>
          <a:noFill/>
          <a:ln w="9525">
            <a:noFill/>
            <a:miter lim="800000"/>
            <a:headEnd/>
            <a:tailEnd/>
          </a:ln>
        </p:spPr>
      </p:pic>
      <p:graphicFrame>
        <p:nvGraphicFramePr>
          <p:cNvPr id="58" name="57 Tablo"/>
          <p:cNvGraphicFramePr>
            <a:graphicFrameLocks noGrp="1"/>
          </p:cNvGraphicFramePr>
          <p:nvPr/>
        </p:nvGraphicFramePr>
        <p:xfrm>
          <a:off x="5515438" y="2405551"/>
          <a:ext cx="1325880" cy="2839212"/>
        </p:xfrm>
        <a:graphic>
          <a:graphicData uri="http://schemas.openxmlformats.org/drawingml/2006/table">
            <a:tbl>
              <a:tblPr/>
              <a:tblGrid>
                <a:gridCol w="297180"/>
                <a:gridCol w="342900"/>
                <a:gridCol w="342900"/>
                <a:gridCol w="342900"/>
              </a:tblGrid>
              <a:tr h="0">
                <a:tc>
                  <a:txBody>
                    <a:bodyPr/>
                    <a:lstStyle/>
                    <a:p>
                      <a:pPr algn="ctr">
                        <a:lnSpc>
                          <a:spcPct val="115000"/>
                        </a:lnSpc>
                        <a:spcAft>
                          <a:spcPts val="0"/>
                        </a:spcAft>
                      </a:pPr>
                      <a:r>
                        <a:rPr lang="tr-TR" sz="1800" b="1">
                          <a:solidFill>
                            <a:srgbClr val="000000"/>
                          </a:solidFill>
                          <a:latin typeface="Times New Roman"/>
                          <a:ea typeface="Times New Roman"/>
                          <a:cs typeface="Times New Roman"/>
                        </a:rPr>
                        <a:t>A</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B</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C</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F</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solidFill>
                            <a:srgbClr val="000000"/>
                          </a:solidFill>
                          <a:latin typeface="Times New Roman"/>
                          <a:ea typeface="Times New Roman"/>
                          <a:cs typeface="Times New Roman"/>
                        </a:rPr>
                        <a:t>1</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3553" name="Text Box 1"/>
          <p:cNvSpPr txBox="1">
            <a:spLocks noChangeArrowheads="1"/>
          </p:cNvSpPr>
          <p:nvPr/>
        </p:nvSpPr>
        <p:spPr bwMode="auto">
          <a:xfrm>
            <a:off x="5671877" y="5234887"/>
            <a:ext cx="1223190" cy="4492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800" b="0" i="0" u="none" strike="noStrike" cap="none" normalizeH="0" baseline="0" smtClean="0">
                <a:ln>
                  <a:noFill/>
                </a:ln>
                <a:solidFill>
                  <a:schemeClr val="tx1"/>
                </a:solidFill>
                <a:effectLst/>
                <a:latin typeface="Calibri" pitchFamily="34" charset="0"/>
              </a:rPr>
              <a:t>F = A+B.C’</a:t>
            </a:r>
            <a:endParaRPr kumimoji="0" lang="tr-TR"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dirty="0"/>
              <a:t>Mantık Devreleri </a:t>
            </a:r>
            <a:endParaRPr lang="en-US" dirty="0"/>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3 girişe (a,b,c) ve 1 çıkışa (z) sahip bir </a:t>
            </a:r>
            <a:r>
              <a:rPr lang="tr-TR" sz="2000" dirty="0" err="1" smtClean="0"/>
              <a:t>kombinasyonel</a:t>
            </a:r>
            <a:r>
              <a:rPr lang="tr-TR" sz="2000" dirty="0" smtClean="0"/>
              <a:t> devrenin, girişlerinin ikili değeri 3’ün altındaysa çıkışının 1 olması isteniyor. Buna göre doğruluk tablosunu ve çıkışın en sade halini bulalım. </a:t>
            </a:r>
          </a:p>
          <a:p>
            <a:pPr marL="0" indent="0" algn="just">
              <a:buNone/>
            </a:pPr>
            <a:endParaRPr lang="tr-TR" sz="2000" dirty="0" smtClean="0"/>
          </a:p>
          <a:p>
            <a:pPr marL="0" indent="0" algn="just">
              <a:buNone/>
            </a:pPr>
            <a:endParaRPr lang="tr-TR" sz="2000" dirty="0" smtClean="0"/>
          </a:p>
          <a:p>
            <a:pPr>
              <a:buNone/>
            </a:pPr>
            <a:r>
              <a:rPr lang="tr-TR" sz="2000" dirty="0" smtClean="0"/>
              <a:t>				</a:t>
            </a:r>
          </a:p>
          <a:p>
            <a:pPr>
              <a:buNone/>
            </a:pPr>
            <a:endParaRPr lang="tr-TR" sz="2000" dirty="0" smtClean="0"/>
          </a:p>
          <a:p>
            <a:pPr>
              <a:buNone/>
            </a:pPr>
            <a:r>
              <a:rPr lang="tr-TR" sz="2000" dirty="0" smtClean="0"/>
              <a:t>			              z = </a:t>
            </a:r>
            <a:r>
              <a:rPr lang="tr-TR" sz="2000" dirty="0" err="1" smtClean="0"/>
              <a:t>a’b’c</a:t>
            </a:r>
            <a:r>
              <a:rPr lang="tr-TR" sz="2000" dirty="0" smtClean="0"/>
              <a:t>’+</a:t>
            </a:r>
            <a:r>
              <a:rPr lang="tr-TR" sz="2000" dirty="0" err="1" smtClean="0"/>
              <a:t>a’b’c</a:t>
            </a:r>
            <a:r>
              <a:rPr lang="tr-TR" sz="2000" dirty="0" smtClean="0"/>
              <a:t>+</a:t>
            </a:r>
            <a:r>
              <a:rPr lang="tr-TR" sz="2000" dirty="0" err="1" smtClean="0"/>
              <a:t>a’bc</a:t>
            </a:r>
            <a:r>
              <a:rPr lang="tr-TR" sz="2000" dirty="0" smtClean="0"/>
              <a:t>’ = </a:t>
            </a:r>
            <a:r>
              <a:rPr lang="tr-TR" sz="2000" dirty="0" err="1" smtClean="0"/>
              <a:t>a’b</a:t>
            </a:r>
            <a:r>
              <a:rPr lang="tr-TR" sz="2000" dirty="0" smtClean="0"/>
              <a:t>’(c’+c)+</a:t>
            </a:r>
            <a:r>
              <a:rPr lang="tr-TR" sz="2000" dirty="0" err="1" smtClean="0"/>
              <a:t>a’bc</a:t>
            </a:r>
            <a:r>
              <a:rPr lang="tr-TR" sz="2000" dirty="0" smtClean="0"/>
              <a:t>’</a:t>
            </a:r>
          </a:p>
          <a:p>
            <a:pPr>
              <a:buNone/>
            </a:pPr>
            <a:r>
              <a:rPr lang="tr-TR" sz="2000" dirty="0" smtClean="0"/>
              <a:t>  				  = </a:t>
            </a:r>
            <a:r>
              <a:rPr lang="tr-TR" sz="2000" dirty="0" err="1" smtClean="0"/>
              <a:t>a’b</a:t>
            </a:r>
            <a:r>
              <a:rPr lang="tr-TR" sz="2000" dirty="0" smtClean="0"/>
              <a:t>’+</a:t>
            </a:r>
            <a:r>
              <a:rPr lang="tr-TR" sz="2000" dirty="0" err="1" smtClean="0"/>
              <a:t>a’bc</a:t>
            </a:r>
            <a:r>
              <a:rPr lang="tr-TR" sz="2000" dirty="0" smtClean="0"/>
              <a:t>’ = a’(b’+</a:t>
            </a:r>
            <a:r>
              <a:rPr lang="tr-TR" sz="2000" dirty="0" err="1" smtClean="0"/>
              <a:t>bc</a:t>
            </a:r>
            <a:r>
              <a:rPr lang="tr-TR" sz="2000" dirty="0" smtClean="0"/>
              <a:t>’) = a’(b’+c’) = </a:t>
            </a:r>
            <a:r>
              <a:rPr lang="tr-TR" sz="2000" dirty="0" err="1" smtClean="0"/>
              <a:t>a’b</a:t>
            </a:r>
            <a:r>
              <a:rPr lang="tr-TR" sz="2000" dirty="0" smtClean="0"/>
              <a:t>’+</a:t>
            </a:r>
            <a:r>
              <a:rPr lang="tr-TR" sz="2000" dirty="0" err="1" smtClean="0"/>
              <a:t>a’c</a:t>
            </a:r>
            <a:r>
              <a:rPr lang="tr-TR" sz="2000" dirty="0" smtClean="0"/>
              <a:t>’</a:t>
            </a:r>
          </a:p>
          <a:p>
            <a:pPr>
              <a:buNone/>
            </a:pPr>
            <a:r>
              <a:rPr lang="tr-TR" sz="2000" dirty="0" smtClean="0"/>
              <a:t> 				</a:t>
            </a:r>
          </a:p>
          <a:p>
            <a:pPr>
              <a:buNone/>
            </a:pPr>
            <a:r>
              <a:rPr lang="tr-TR" sz="2000" dirty="0" smtClean="0"/>
              <a:t>  				</a:t>
            </a:r>
          </a:p>
          <a:p>
            <a:pPr marL="0" indent="0" algn="just">
              <a:buNone/>
            </a:pPr>
            <a:endParaRPr lang="tr-TR" sz="2000" dirty="0" smtClean="0"/>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graphicFrame>
        <p:nvGraphicFramePr>
          <p:cNvPr id="8" name="7 Tablo"/>
          <p:cNvGraphicFramePr>
            <a:graphicFrameLocks noGrp="1"/>
          </p:cNvGraphicFramePr>
          <p:nvPr/>
        </p:nvGraphicFramePr>
        <p:xfrm>
          <a:off x="547299" y="2363678"/>
          <a:ext cx="1417424" cy="2913507"/>
        </p:xfrm>
        <a:graphic>
          <a:graphicData uri="http://schemas.openxmlformats.org/drawingml/2006/table">
            <a:tbl>
              <a:tblPr/>
              <a:tblGrid>
                <a:gridCol w="313625"/>
                <a:gridCol w="312811"/>
                <a:gridCol w="312811"/>
                <a:gridCol w="478177"/>
              </a:tblGrid>
              <a:tr h="117475">
                <a:tc>
                  <a:txBody>
                    <a:bodyPr/>
                    <a:lstStyle/>
                    <a:p>
                      <a:pPr algn="ctr">
                        <a:lnSpc>
                          <a:spcPct val="115000"/>
                        </a:lnSpc>
                        <a:spcAft>
                          <a:spcPts val="0"/>
                        </a:spcAft>
                      </a:pPr>
                      <a:r>
                        <a:rPr lang="tr-TR" sz="1800" b="1" dirty="0">
                          <a:latin typeface="Calibri"/>
                          <a:ea typeface="Calibri"/>
                          <a:cs typeface="Times New Roman"/>
                        </a:rPr>
                        <a:t>a</a:t>
                      </a:r>
                      <a:endParaRPr lang="tr-TR" sz="1800" dirty="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b</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c</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z</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3 girişe (a,b,c) sahip bir </a:t>
            </a:r>
            <a:r>
              <a:rPr lang="tr-TR" sz="2000" dirty="0" err="1" smtClean="0"/>
              <a:t>kombinasyonel</a:t>
            </a:r>
            <a:r>
              <a:rPr lang="tr-TR" sz="2000" dirty="0" smtClean="0"/>
              <a:t> devrenin girişlerindeki 1’lerin 0’lardan fazla olması durumunda çıkışının (z) 1 olması isteniyor </a:t>
            </a:r>
            <a:r>
              <a:rPr lang="tr-TR" sz="2000" b="1" dirty="0" smtClean="0"/>
              <a:t>(Çoğunluk fonksiyonu)</a:t>
            </a:r>
            <a:r>
              <a:rPr lang="tr-TR" sz="2000" dirty="0" smtClean="0"/>
              <a:t>. Buna göre doğruluk tablosunu ve çıkışın en sade halini bulalım.</a:t>
            </a:r>
          </a:p>
          <a:p>
            <a:pPr marL="0" indent="0" algn="just">
              <a:buNone/>
            </a:pPr>
            <a:endParaRPr lang="tr-TR" sz="2000" dirty="0" smtClean="0"/>
          </a:p>
          <a:p>
            <a:pPr marL="0" indent="0" algn="just">
              <a:buNone/>
            </a:pPr>
            <a:endParaRPr lang="tr-TR" sz="2000" dirty="0" smtClean="0"/>
          </a:p>
          <a:p>
            <a:pPr>
              <a:buNone/>
            </a:pPr>
            <a:r>
              <a:rPr lang="tr-TR" sz="2000" dirty="0" smtClean="0"/>
              <a:t>			  </a:t>
            </a:r>
          </a:p>
          <a:p>
            <a:pPr>
              <a:buNone/>
            </a:pPr>
            <a:endParaRPr lang="tr-TR" sz="2000" dirty="0" smtClean="0"/>
          </a:p>
          <a:p>
            <a:pPr>
              <a:buNone/>
            </a:pPr>
            <a:r>
              <a:rPr lang="tr-TR" sz="2000" dirty="0" smtClean="0"/>
              <a:t>			   z = </a:t>
            </a:r>
            <a:r>
              <a:rPr lang="tr-TR" sz="2000" dirty="0" err="1" smtClean="0"/>
              <a:t>a’bc</a:t>
            </a:r>
            <a:r>
              <a:rPr lang="tr-TR" sz="2000" dirty="0" smtClean="0"/>
              <a:t>+</a:t>
            </a:r>
            <a:r>
              <a:rPr lang="tr-TR" sz="2000" dirty="0" err="1" smtClean="0"/>
              <a:t>ab’c</a:t>
            </a:r>
            <a:r>
              <a:rPr lang="tr-TR" sz="2000" dirty="0" smtClean="0"/>
              <a:t>+</a:t>
            </a:r>
            <a:r>
              <a:rPr lang="tr-TR" sz="2000" dirty="0" err="1" smtClean="0"/>
              <a:t>abc</a:t>
            </a:r>
            <a:r>
              <a:rPr lang="tr-TR" sz="2000" dirty="0" smtClean="0"/>
              <a:t>’+</a:t>
            </a:r>
            <a:r>
              <a:rPr lang="tr-TR" sz="2000" dirty="0" err="1" smtClean="0"/>
              <a:t>abc</a:t>
            </a:r>
            <a:r>
              <a:rPr lang="tr-TR" sz="2000" dirty="0" smtClean="0"/>
              <a:t> = </a:t>
            </a:r>
            <a:r>
              <a:rPr lang="tr-TR" sz="2000" dirty="0" err="1" smtClean="0"/>
              <a:t>a’bc</a:t>
            </a:r>
            <a:r>
              <a:rPr lang="tr-TR" sz="2000" dirty="0" smtClean="0"/>
              <a:t>+</a:t>
            </a:r>
            <a:r>
              <a:rPr lang="tr-TR" sz="2000" dirty="0" err="1" smtClean="0"/>
              <a:t>ab’c</a:t>
            </a:r>
            <a:r>
              <a:rPr lang="tr-TR" sz="2000" dirty="0" smtClean="0"/>
              <a:t>+ab(c+c’)</a:t>
            </a:r>
          </a:p>
          <a:p>
            <a:pPr>
              <a:buNone/>
            </a:pPr>
            <a:r>
              <a:rPr lang="tr-TR" sz="2000" dirty="0" smtClean="0"/>
              <a:t>  			      = </a:t>
            </a:r>
            <a:r>
              <a:rPr lang="tr-TR" sz="2000" dirty="0" err="1" smtClean="0"/>
              <a:t>a’bc</a:t>
            </a:r>
            <a:r>
              <a:rPr lang="tr-TR" sz="2000" dirty="0" smtClean="0"/>
              <a:t>+</a:t>
            </a:r>
            <a:r>
              <a:rPr lang="tr-TR" sz="2000" dirty="0" err="1" smtClean="0"/>
              <a:t>ab’c</a:t>
            </a:r>
            <a:r>
              <a:rPr lang="tr-TR" sz="2000" dirty="0" smtClean="0"/>
              <a:t>+ab = </a:t>
            </a:r>
            <a:r>
              <a:rPr lang="tr-TR" sz="2000" dirty="0" err="1" smtClean="0"/>
              <a:t>a’bc</a:t>
            </a:r>
            <a:r>
              <a:rPr lang="tr-TR" sz="2000" dirty="0" smtClean="0"/>
              <a:t>+a(</a:t>
            </a:r>
            <a:r>
              <a:rPr lang="tr-TR" sz="2000" dirty="0" err="1" smtClean="0"/>
              <a:t>b’c</a:t>
            </a:r>
            <a:r>
              <a:rPr lang="tr-TR" sz="2000" dirty="0" smtClean="0"/>
              <a:t>+b) = </a:t>
            </a:r>
            <a:r>
              <a:rPr lang="tr-TR" sz="2000" dirty="0" err="1" smtClean="0"/>
              <a:t>a’bc</a:t>
            </a:r>
            <a:r>
              <a:rPr lang="tr-TR" sz="2000" dirty="0" smtClean="0"/>
              <a:t>+a(b+c)	</a:t>
            </a:r>
          </a:p>
          <a:p>
            <a:pPr>
              <a:buNone/>
            </a:pPr>
            <a:r>
              <a:rPr lang="tr-TR" sz="2000" dirty="0" smtClean="0"/>
              <a:t> 			      = </a:t>
            </a:r>
            <a:r>
              <a:rPr lang="tr-TR" sz="2000" dirty="0" err="1" smtClean="0"/>
              <a:t>a’bc</a:t>
            </a:r>
            <a:r>
              <a:rPr lang="tr-TR" sz="2000" dirty="0" smtClean="0"/>
              <a:t>+ab+</a:t>
            </a:r>
            <a:r>
              <a:rPr lang="tr-TR" sz="2000" dirty="0" err="1" smtClean="0"/>
              <a:t>ac</a:t>
            </a:r>
            <a:r>
              <a:rPr lang="tr-TR" sz="2000" dirty="0" smtClean="0"/>
              <a:t>	 = b(</a:t>
            </a:r>
            <a:r>
              <a:rPr lang="tr-TR" sz="2000" dirty="0" err="1" smtClean="0"/>
              <a:t>a’c</a:t>
            </a:r>
            <a:r>
              <a:rPr lang="tr-TR" sz="2000" dirty="0" smtClean="0"/>
              <a:t>+a)+</a:t>
            </a:r>
            <a:r>
              <a:rPr lang="tr-TR" sz="2000" dirty="0" err="1" smtClean="0"/>
              <a:t>ac</a:t>
            </a:r>
            <a:r>
              <a:rPr lang="tr-TR" sz="2000" dirty="0" smtClean="0"/>
              <a:t> = b(a+c)+</a:t>
            </a:r>
            <a:r>
              <a:rPr lang="tr-TR" sz="2000" dirty="0" err="1" smtClean="0"/>
              <a:t>ac</a:t>
            </a:r>
            <a:r>
              <a:rPr lang="tr-TR" sz="2000" dirty="0" smtClean="0"/>
              <a:t> = ab+</a:t>
            </a:r>
            <a:r>
              <a:rPr lang="tr-TR" sz="2000" dirty="0" err="1" smtClean="0"/>
              <a:t>bc</a:t>
            </a:r>
            <a:r>
              <a:rPr lang="tr-TR" sz="2000" dirty="0" smtClean="0"/>
              <a:t>+</a:t>
            </a:r>
            <a:r>
              <a:rPr lang="tr-TR" sz="2000" dirty="0" err="1" smtClean="0"/>
              <a:t>ac</a:t>
            </a:r>
            <a:r>
              <a:rPr lang="tr-TR" sz="2000" dirty="0" smtClean="0"/>
              <a:t> </a:t>
            </a:r>
          </a:p>
          <a:p>
            <a:pPr>
              <a:buNone/>
            </a:pPr>
            <a:r>
              <a:rPr lang="tr-TR" sz="2000" dirty="0" smtClean="0"/>
              <a:t>   				</a:t>
            </a:r>
          </a:p>
          <a:p>
            <a:pPr>
              <a:buNone/>
            </a:pPr>
            <a:r>
              <a:rPr lang="tr-TR" sz="2000" dirty="0" smtClean="0"/>
              <a:t>  				</a:t>
            </a:r>
          </a:p>
          <a:p>
            <a:pPr>
              <a:buNone/>
            </a:pPr>
            <a:r>
              <a:rPr lang="tr-TR" sz="2000" dirty="0" smtClean="0"/>
              <a:t> 				</a:t>
            </a:r>
          </a:p>
          <a:p>
            <a:pPr>
              <a:buNone/>
            </a:pPr>
            <a:r>
              <a:rPr lang="tr-TR" sz="2000" dirty="0" smtClean="0"/>
              <a:t>  				</a:t>
            </a:r>
          </a:p>
          <a:p>
            <a:pPr>
              <a:buNone/>
            </a:pPr>
            <a:r>
              <a:rPr lang="tr-TR" sz="2000" dirty="0" smtClean="0"/>
              <a:t>  				</a:t>
            </a:r>
          </a:p>
          <a:p>
            <a:pPr>
              <a:buNone/>
            </a:pPr>
            <a:r>
              <a:rPr lang="tr-TR" sz="2000" dirty="0" smtClean="0"/>
              <a:t>  					</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graphicFrame>
        <p:nvGraphicFramePr>
          <p:cNvPr id="5" name="4 Tablo"/>
          <p:cNvGraphicFramePr>
            <a:graphicFrameLocks noGrp="1"/>
          </p:cNvGraphicFramePr>
          <p:nvPr/>
        </p:nvGraphicFramePr>
        <p:xfrm>
          <a:off x="534945" y="2549028"/>
          <a:ext cx="1466851" cy="2913507"/>
        </p:xfrm>
        <a:graphic>
          <a:graphicData uri="http://schemas.openxmlformats.org/drawingml/2006/table">
            <a:tbl>
              <a:tblPr/>
              <a:tblGrid>
                <a:gridCol w="324562"/>
                <a:gridCol w="323719"/>
                <a:gridCol w="323719"/>
                <a:gridCol w="494851"/>
              </a:tblGrid>
              <a:tr h="117475">
                <a:tc>
                  <a:txBody>
                    <a:bodyPr/>
                    <a:lstStyle/>
                    <a:p>
                      <a:pPr algn="ctr">
                        <a:lnSpc>
                          <a:spcPct val="115000"/>
                        </a:lnSpc>
                        <a:spcAft>
                          <a:spcPts val="0"/>
                        </a:spcAft>
                      </a:pPr>
                      <a:r>
                        <a:rPr lang="tr-TR" sz="1800" b="1" dirty="0">
                          <a:latin typeface="Calibri"/>
                          <a:ea typeface="Calibri"/>
                          <a:cs typeface="Times New Roman"/>
                        </a:rPr>
                        <a:t>a</a:t>
                      </a:r>
                      <a:endParaRPr lang="tr-TR" sz="1800" dirty="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b</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dirty="0">
                          <a:latin typeface="Calibri"/>
                          <a:ea typeface="Calibri"/>
                          <a:cs typeface="Times New Roman"/>
                        </a:rPr>
                        <a:t>c</a:t>
                      </a:r>
                      <a:endParaRPr lang="tr-TR" sz="1800" dirty="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z</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2 girişe (A ve B) sahip bir </a:t>
            </a:r>
            <a:r>
              <a:rPr lang="tr-TR" sz="2000" dirty="0" err="1" smtClean="0"/>
              <a:t>kombinasyonel</a:t>
            </a:r>
            <a:r>
              <a:rPr lang="tr-TR" sz="2000" dirty="0" smtClean="0"/>
              <a:t> devrenin, girişlerin ikili değerinin (AB</a:t>
            </a:r>
            <a:r>
              <a:rPr lang="tr-TR" sz="2000" baseline="-25000" dirty="0" smtClean="0"/>
              <a:t>2</a:t>
            </a:r>
            <a:r>
              <a:rPr lang="tr-TR" sz="2000" dirty="0" smtClean="0"/>
              <a:t>) 4 katının 3 fazlasını bulması isteniyor. Buna göre doğruluk tablosunu oluşturalım ve çıkışların lojik ifadesini bulalım.</a:t>
            </a:r>
          </a:p>
          <a:p>
            <a:pPr marL="0" indent="0">
              <a:buNone/>
            </a:pPr>
            <a:endParaRPr lang="tr-TR" sz="2000" dirty="0" smtClean="0"/>
          </a:p>
          <a:p>
            <a:pPr marL="0" indent="0" algn="just">
              <a:buNone/>
            </a:pPr>
            <a:r>
              <a:rPr lang="tr-TR" sz="2000" dirty="0" smtClean="0"/>
              <a:t>Girişlerden gelen bilgi maksimum 11</a:t>
            </a:r>
            <a:r>
              <a:rPr lang="tr-TR" sz="2000" baseline="-25000" dirty="0" smtClean="0"/>
              <a:t>2</a:t>
            </a:r>
            <a:r>
              <a:rPr lang="tr-TR" sz="2000" dirty="0" smtClean="0"/>
              <a:t> olacağından, bu sayının 4 katının 3 fazlası 1111</a:t>
            </a:r>
            <a:r>
              <a:rPr lang="tr-TR" sz="2000" baseline="-25000" dirty="0" smtClean="0"/>
              <a:t>2</a:t>
            </a:r>
            <a:r>
              <a:rPr lang="tr-TR" sz="2000" dirty="0" smtClean="0"/>
              <a:t> olacaktır. O halde 4 çıkışa ihtiyacımız vardır.</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r>
              <a:rPr lang="tr-TR" sz="2000" dirty="0" smtClean="0"/>
              <a:t>F3 = AB’+AB = A, F2 = A’B+AB = B, F1 = 1, F0 = 1</a:t>
            </a:r>
          </a:p>
          <a:p>
            <a:pPr marL="0" indent="0" algn="just">
              <a:buNone/>
            </a:pPr>
            <a:endParaRPr lang="tr-TR" sz="2000" dirty="0" smtClean="0"/>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graphicFrame>
        <p:nvGraphicFramePr>
          <p:cNvPr id="5" name="4 Tablo"/>
          <p:cNvGraphicFramePr>
            <a:graphicFrameLocks noGrp="1"/>
          </p:cNvGraphicFramePr>
          <p:nvPr/>
        </p:nvGraphicFramePr>
        <p:xfrm>
          <a:off x="478824" y="3163845"/>
          <a:ext cx="2647434" cy="1577340"/>
        </p:xfrm>
        <a:graphic>
          <a:graphicData uri="http://schemas.openxmlformats.org/drawingml/2006/table">
            <a:tbl>
              <a:tblPr/>
              <a:tblGrid>
                <a:gridCol w="441239"/>
                <a:gridCol w="441239"/>
                <a:gridCol w="441239"/>
                <a:gridCol w="441239"/>
                <a:gridCol w="441239"/>
                <a:gridCol w="441239"/>
              </a:tblGrid>
              <a:tr h="0">
                <a:tc>
                  <a:txBody>
                    <a:bodyPr/>
                    <a:lstStyle/>
                    <a:p>
                      <a:pPr algn="ctr">
                        <a:lnSpc>
                          <a:spcPct val="115000"/>
                        </a:lnSpc>
                        <a:spcAft>
                          <a:spcPts val="0"/>
                        </a:spcAft>
                      </a:pPr>
                      <a:r>
                        <a:rPr lang="tr-TR" sz="1800" b="1">
                          <a:solidFill>
                            <a:srgbClr val="000000"/>
                          </a:solidFill>
                          <a:latin typeface="Times New Roman"/>
                          <a:ea typeface="Times New Roman"/>
                          <a:cs typeface="Times New Roman"/>
                        </a:rPr>
                        <a:t>A</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B</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F3</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F2</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F1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F0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solidFill>
                            <a:srgbClr val="000000"/>
                          </a:solidFill>
                          <a:latin typeface="Times New Roman"/>
                          <a:ea typeface="Times New Roman"/>
                          <a:cs typeface="Times New Roman"/>
                        </a:rPr>
                        <a:t>1</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Bir bilgisayar ağında kullanılan yönlendirici (</a:t>
            </a:r>
            <a:r>
              <a:rPr lang="tr-TR" sz="2000" dirty="0" err="1" smtClean="0"/>
              <a:t>router</a:t>
            </a:r>
            <a:r>
              <a:rPr lang="tr-TR" sz="2000" dirty="0" smtClean="0"/>
              <a:t>), çok sayıda bilgisayarı birbirine bağlar ve bu bilgisayarlar arasındaki mesaj alışverişine olanak tanır. Fakat iki veya daha fazla bilgisayar eşzamanlı olarak mesaj göndermek istediğinde ağda bir çarpışma olur ve mesajın tekrardan gönderilmesini gerektirir. 3 bilgisayarı birbirine bağlayan </a:t>
            </a:r>
            <a:r>
              <a:rPr lang="tr-TR" sz="2000" dirty="0" err="1" smtClean="0"/>
              <a:t>router</a:t>
            </a:r>
            <a:r>
              <a:rPr lang="tr-TR" sz="2000" dirty="0" smtClean="0"/>
              <a:t> için çarpışma durumunu algılayan bir </a:t>
            </a:r>
            <a:r>
              <a:rPr lang="tr-TR" sz="2000" dirty="0" err="1" smtClean="0"/>
              <a:t>dedektör</a:t>
            </a:r>
            <a:r>
              <a:rPr lang="tr-TR" sz="2000" dirty="0" smtClean="0"/>
              <a:t> tasarlanması istenmektedir. Devrenin 3 girişi vardır (x,y,z) ve ilgili bilgisayar mesaj gönderdiğinde 1 olmaktadır. </a:t>
            </a:r>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r>
              <a:rPr lang="tr-TR" sz="2000" dirty="0" smtClean="0"/>
              <a:t>		 d = </a:t>
            </a:r>
            <a:r>
              <a:rPr lang="tr-TR" sz="2000" u="sng" dirty="0" err="1" smtClean="0"/>
              <a:t>x’yz</a:t>
            </a:r>
            <a:r>
              <a:rPr lang="tr-TR" sz="2000" dirty="0" smtClean="0"/>
              <a:t>+ </a:t>
            </a:r>
            <a:r>
              <a:rPr lang="tr-TR" sz="2000" dirty="0" err="1" smtClean="0"/>
              <a:t>xy’z</a:t>
            </a:r>
            <a:r>
              <a:rPr lang="tr-TR" sz="2000" dirty="0" smtClean="0"/>
              <a:t> +</a:t>
            </a:r>
            <a:r>
              <a:rPr lang="tr-TR" sz="2000" dirty="0" err="1" smtClean="0"/>
              <a:t>xyz</a:t>
            </a:r>
            <a:r>
              <a:rPr lang="tr-TR" sz="2000" dirty="0" smtClean="0"/>
              <a:t>’ + </a:t>
            </a:r>
            <a:r>
              <a:rPr lang="tr-TR" sz="2000" u="sng" dirty="0" err="1" smtClean="0"/>
              <a:t>xyz</a:t>
            </a:r>
            <a:r>
              <a:rPr lang="tr-TR" sz="2000" u="sng" dirty="0" smtClean="0"/>
              <a:t> </a:t>
            </a:r>
            <a:r>
              <a:rPr lang="tr-TR" sz="2000" dirty="0" smtClean="0"/>
              <a:t>= </a:t>
            </a:r>
            <a:r>
              <a:rPr lang="tr-TR" sz="2000" dirty="0" err="1" smtClean="0"/>
              <a:t>yz</a:t>
            </a:r>
            <a:r>
              <a:rPr lang="tr-TR" sz="2000" dirty="0" smtClean="0"/>
              <a:t> + x(</a:t>
            </a:r>
            <a:r>
              <a:rPr lang="tr-TR" sz="2000" dirty="0" err="1" smtClean="0"/>
              <a:t>y’z</a:t>
            </a:r>
            <a:r>
              <a:rPr lang="tr-TR" sz="2000" dirty="0" smtClean="0"/>
              <a:t>+</a:t>
            </a:r>
            <a:r>
              <a:rPr lang="tr-TR" sz="2000" dirty="0" err="1" smtClean="0"/>
              <a:t>yz</a:t>
            </a:r>
            <a:r>
              <a:rPr lang="tr-TR" sz="2000" dirty="0" smtClean="0"/>
              <a:t>’) = </a:t>
            </a:r>
            <a:r>
              <a:rPr lang="tr-TR" sz="2000" dirty="0" err="1" smtClean="0"/>
              <a:t>yz</a:t>
            </a:r>
            <a:r>
              <a:rPr lang="tr-TR" sz="2000" dirty="0" smtClean="0"/>
              <a:t>+x(y</a:t>
            </a:r>
            <a:r>
              <a:rPr lang="tr-TR" sz="2000" dirty="0" smtClean="0">
                <a:sym typeface="Symbol"/>
              </a:rPr>
              <a:t></a:t>
            </a:r>
            <a:r>
              <a:rPr lang="tr-TR" sz="2000" dirty="0" smtClean="0"/>
              <a:t>z)</a:t>
            </a:r>
          </a:p>
          <a:p>
            <a:pPr marL="0" indent="0" algn="just">
              <a:buNone/>
            </a:pPr>
            <a:endParaRPr lang="tr-TR" sz="2000" dirty="0" smtClean="0"/>
          </a:p>
          <a:p>
            <a:pPr marL="0" indent="0" algn="just">
              <a:buNone/>
            </a:pPr>
            <a:endParaRPr lang="tr-TR" sz="2000" dirty="0" smtClean="0"/>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graphicFrame>
        <p:nvGraphicFramePr>
          <p:cNvPr id="5" name="4 Tablo"/>
          <p:cNvGraphicFramePr>
            <a:graphicFrameLocks noGrp="1"/>
          </p:cNvGraphicFramePr>
          <p:nvPr/>
        </p:nvGraphicFramePr>
        <p:xfrm>
          <a:off x="473161" y="3179223"/>
          <a:ext cx="1442135" cy="2913507"/>
        </p:xfrm>
        <a:graphic>
          <a:graphicData uri="http://schemas.openxmlformats.org/drawingml/2006/table">
            <a:tbl>
              <a:tblPr/>
              <a:tblGrid>
                <a:gridCol w="319093"/>
                <a:gridCol w="318264"/>
                <a:gridCol w="318264"/>
                <a:gridCol w="486514"/>
              </a:tblGrid>
              <a:tr h="117475">
                <a:tc>
                  <a:txBody>
                    <a:bodyPr/>
                    <a:lstStyle/>
                    <a:p>
                      <a:pPr algn="ctr">
                        <a:lnSpc>
                          <a:spcPct val="115000"/>
                        </a:lnSpc>
                        <a:spcAft>
                          <a:spcPts val="0"/>
                        </a:spcAft>
                      </a:pPr>
                      <a:r>
                        <a:rPr lang="tr-TR" sz="1800" b="1">
                          <a:latin typeface="Calibri"/>
                          <a:ea typeface="Calibri"/>
                          <a:cs typeface="Times New Roman"/>
                        </a:rPr>
                        <a:t>x</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y</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z</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d</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Bir sınavda 3 zorunlu 2 de seçmeli soru vardır. Öğrencinin sınavdan başarılı olabilmesi için 3 zorunlu soruya veya 2 zorunlu ve 2 seçmeli soruya yanıt vermesi gerekmektedir.</a:t>
            </a:r>
            <a:r>
              <a:rPr lang="tr-TR" sz="2000" b="1" dirty="0" smtClean="0"/>
              <a:t> </a:t>
            </a:r>
            <a:r>
              <a:rPr lang="tr-TR" sz="2000" dirty="0" smtClean="0"/>
              <a:t>Geçme durumunu ifade eden lojik ifadeyi (G) bulalım. </a:t>
            </a:r>
          </a:p>
          <a:p>
            <a:pPr marL="0" indent="0" algn="just">
              <a:buNone/>
            </a:pPr>
            <a:r>
              <a:rPr lang="tr-TR" sz="2000" dirty="0" smtClean="0"/>
              <a:t>(Sorular: z</a:t>
            </a:r>
            <a:r>
              <a:rPr lang="tr-TR" sz="2000" baseline="-25000" dirty="0" smtClean="0"/>
              <a:t>1</a:t>
            </a:r>
            <a:r>
              <a:rPr lang="tr-TR" sz="2000" dirty="0" smtClean="0"/>
              <a:t>, z</a:t>
            </a:r>
            <a:r>
              <a:rPr lang="tr-TR" sz="2000" baseline="-25000" dirty="0" smtClean="0"/>
              <a:t>2</a:t>
            </a:r>
            <a:r>
              <a:rPr lang="tr-TR" sz="2000" dirty="0" smtClean="0"/>
              <a:t>, z</a:t>
            </a:r>
            <a:r>
              <a:rPr lang="tr-TR" sz="2000" baseline="-25000" dirty="0" smtClean="0"/>
              <a:t>3</a:t>
            </a:r>
            <a:r>
              <a:rPr lang="tr-TR" sz="2000" dirty="0" smtClean="0"/>
              <a:t>, s</a:t>
            </a:r>
            <a:r>
              <a:rPr lang="tr-TR" sz="2000" baseline="-25000" dirty="0" smtClean="0"/>
              <a:t>1</a:t>
            </a:r>
            <a:r>
              <a:rPr lang="tr-TR" sz="2000" dirty="0" smtClean="0"/>
              <a:t>, s</a:t>
            </a:r>
            <a:r>
              <a:rPr lang="tr-TR" sz="2000" baseline="-25000" dirty="0" smtClean="0"/>
              <a:t>2</a:t>
            </a:r>
            <a:r>
              <a:rPr lang="tr-TR" sz="2000" dirty="0" smtClean="0"/>
              <a:t>. Soruların yapılması durumunda bu değişkenler 1 değerini almaktadır.)</a:t>
            </a:r>
          </a:p>
          <a:p>
            <a:pPr>
              <a:buNone/>
            </a:pPr>
            <a:r>
              <a:rPr lang="tr-TR" sz="2000" dirty="0" smtClean="0"/>
              <a:t> </a:t>
            </a:r>
          </a:p>
          <a:p>
            <a:pPr>
              <a:buNone/>
            </a:pPr>
            <a:endParaRPr lang="tr-TR" sz="2000" dirty="0" smtClean="0"/>
          </a:p>
          <a:p>
            <a:pPr>
              <a:buNone/>
            </a:pPr>
            <a:r>
              <a:rPr lang="tr-TR" sz="2000" dirty="0" smtClean="0"/>
              <a:t>Direkt olarak lojik ifadeyi yazabiliriz: </a:t>
            </a:r>
          </a:p>
          <a:p>
            <a:pPr>
              <a:buNone/>
            </a:pPr>
            <a:r>
              <a:rPr lang="tr-TR" sz="2000" dirty="0" smtClean="0"/>
              <a:t>G= z</a:t>
            </a:r>
            <a:r>
              <a:rPr lang="tr-TR" sz="2000" baseline="-25000" dirty="0" smtClean="0"/>
              <a:t>1</a:t>
            </a:r>
            <a:r>
              <a:rPr lang="tr-TR" sz="2000" dirty="0" smtClean="0"/>
              <a:t>.z</a:t>
            </a:r>
            <a:r>
              <a:rPr lang="tr-TR" sz="2000" baseline="-25000" dirty="0" smtClean="0"/>
              <a:t>2</a:t>
            </a:r>
            <a:r>
              <a:rPr lang="tr-TR" sz="2000" dirty="0" smtClean="0"/>
              <a:t>.z</a:t>
            </a:r>
            <a:r>
              <a:rPr lang="tr-TR" sz="2000" baseline="-25000" dirty="0" smtClean="0"/>
              <a:t>3</a:t>
            </a:r>
            <a:r>
              <a:rPr lang="tr-TR" sz="2000" dirty="0" smtClean="0"/>
              <a:t> + </a:t>
            </a:r>
            <a:r>
              <a:rPr lang="tr-TR" sz="2000" dirty="0" smtClean="0">
                <a:solidFill>
                  <a:srgbClr val="FF0000"/>
                </a:solidFill>
              </a:rPr>
              <a:t>z</a:t>
            </a:r>
            <a:r>
              <a:rPr lang="tr-TR" sz="2000" baseline="-25000" dirty="0" smtClean="0">
                <a:solidFill>
                  <a:srgbClr val="FF0000"/>
                </a:solidFill>
              </a:rPr>
              <a:t>1</a:t>
            </a:r>
            <a:r>
              <a:rPr lang="tr-TR" sz="2000" dirty="0" smtClean="0">
                <a:solidFill>
                  <a:srgbClr val="FF0000"/>
                </a:solidFill>
              </a:rPr>
              <a:t>.z</a:t>
            </a:r>
            <a:r>
              <a:rPr lang="tr-TR" sz="2000" baseline="-25000" dirty="0" smtClean="0">
                <a:solidFill>
                  <a:srgbClr val="FF0000"/>
                </a:solidFill>
              </a:rPr>
              <a:t>2</a:t>
            </a:r>
            <a:r>
              <a:rPr lang="tr-TR" sz="2000" dirty="0" smtClean="0"/>
              <a:t>.s</a:t>
            </a:r>
            <a:r>
              <a:rPr lang="tr-TR" sz="2000" baseline="-25000" dirty="0" smtClean="0"/>
              <a:t>1</a:t>
            </a:r>
            <a:r>
              <a:rPr lang="tr-TR" sz="2000" dirty="0" smtClean="0"/>
              <a:t>.s</a:t>
            </a:r>
            <a:r>
              <a:rPr lang="tr-TR" sz="2000" baseline="-25000" dirty="0" smtClean="0"/>
              <a:t>2</a:t>
            </a:r>
            <a:r>
              <a:rPr lang="tr-TR" sz="2000" dirty="0" smtClean="0"/>
              <a:t> + </a:t>
            </a:r>
            <a:r>
              <a:rPr lang="tr-TR" sz="2000" dirty="0" smtClean="0">
                <a:solidFill>
                  <a:srgbClr val="FF0000"/>
                </a:solidFill>
              </a:rPr>
              <a:t>z</a:t>
            </a:r>
            <a:r>
              <a:rPr lang="tr-TR" sz="2000" baseline="-25000" dirty="0" smtClean="0">
                <a:solidFill>
                  <a:srgbClr val="FF0000"/>
                </a:solidFill>
              </a:rPr>
              <a:t>1</a:t>
            </a:r>
            <a:r>
              <a:rPr lang="tr-TR" sz="2000" dirty="0" smtClean="0">
                <a:solidFill>
                  <a:srgbClr val="FF0000"/>
                </a:solidFill>
              </a:rPr>
              <a:t>.z</a:t>
            </a:r>
            <a:r>
              <a:rPr lang="tr-TR" sz="2000" baseline="-25000" dirty="0" smtClean="0">
                <a:solidFill>
                  <a:srgbClr val="FF0000"/>
                </a:solidFill>
              </a:rPr>
              <a:t>3</a:t>
            </a:r>
            <a:r>
              <a:rPr lang="tr-TR" sz="2000" dirty="0" smtClean="0"/>
              <a:t>.s</a:t>
            </a:r>
            <a:r>
              <a:rPr lang="tr-TR" sz="2000" baseline="-25000" dirty="0" smtClean="0"/>
              <a:t>1</a:t>
            </a:r>
            <a:r>
              <a:rPr lang="tr-TR" sz="2000" dirty="0" smtClean="0"/>
              <a:t>.s</a:t>
            </a:r>
            <a:r>
              <a:rPr lang="tr-TR" sz="2000" baseline="-25000" dirty="0" smtClean="0"/>
              <a:t>2</a:t>
            </a:r>
            <a:r>
              <a:rPr lang="tr-TR" sz="2000" dirty="0" smtClean="0"/>
              <a:t> + </a:t>
            </a:r>
            <a:r>
              <a:rPr lang="tr-TR" sz="2000" dirty="0" smtClean="0">
                <a:solidFill>
                  <a:srgbClr val="FF0000"/>
                </a:solidFill>
              </a:rPr>
              <a:t>z</a:t>
            </a:r>
            <a:r>
              <a:rPr lang="tr-TR" sz="2000" baseline="-25000" dirty="0" smtClean="0">
                <a:solidFill>
                  <a:srgbClr val="FF0000"/>
                </a:solidFill>
              </a:rPr>
              <a:t>2</a:t>
            </a:r>
            <a:r>
              <a:rPr lang="tr-TR" sz="2000" dirty="0" smtClean="0">
                <a:solidFill>
                  <a:srgbClr val="FF0000"/>
                </a:solidFill>
              </a:rPr>
              <a:t>.z</a:t>
            </a:r>
            <a:r>
              <a:rPr lang="tr-TR" sz="2000" baseline="-25000" dirty="0" smtClean="0">
                <a:solidFill>
                  <a:srgbClr val="FF0000"/>
                </a:solidFill>
              </a:rPr>
              <a:t>3</a:t>
            </a:r>
            <a:r>
              <a:rPr lang="tr-TR" sz="2000" dirty="0" smtClean="0"/>
              <a:t>.s</a:t>
            </a:r>
            <a:r>
              <a:rPr lang="tr-TR" sz="2000" baseline="-25000" dirty="0" smtClean="0"/>
              <a:t>1</a:t>
            </a:r>
            <a:r>
              <a:rPr lang="tr-TR" sz="2000" dirty="0" smtClean="0"/>
              <a:t>.s</a:t>
            </a:r>
            <a:r>
              <a:rPr lang="tr-TR" sz="2000" baseline="-25000" dirty="0" smtClean="0"/>
              <a:t>2</a:t>
            </a:r>
            <a:endParaRPr lang="tr-TR" sz="2000" dirty="0" smtClean="0"/>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1800" dirty="0" smtClean="0"/>
              <a:t>Bir arabanın </a:t>
            </a:r>
            <a:r>
              <a:rPr lang="tr-TR" sz="1800" dirty="0" smtClean="0"/>
              <a:t>sesli ikaz </a:t>
            </a:r>
            <a:r>
              <a:rPr lang="tr-TR" sz="1800" dirty="0" smtClean="0"/>
              <a:t>sisteminde 3 </a:t>
            </a:r>
            <a:r>
              <a:rPr lang="tr-TR" sz="1800" dirty="0" err="1" smtClean="0"/>
              <a:t>sensör</a:t>
            </a:r>
            <a:r>
              <a:rPr lang="tr-TR" sz="1800" dirty="0" smtClean="0"/>
              <a:t> vardır. D </a:t>
            </a:r>
            <a:r>
              <a:rPr lang="tr-TR" sz="1800" dirty="0" err="1" smtClean="0"/>
              <a:t>sensörü</a:t>
            </a:r>
            <a:r>
              <a:rPr lang="tr-TR" sz="1800" dirty="0" smtClean="0"/>
              <a:t> tüm kapılar kapalıysa 0, herhangi bir kapı açıksa 1 üretmektedir. G </a:t>
            </a:r>
            <a:r>
              <a:rPr lang="tr-TR" sz="1800" dirty="0" err="1" smtClean="0"/>
              <a:t>sensörü</a:t>
            </a:r>
            <a:r>
              <a:rPr lang="tr-TR" sz="1800" dirty="0" smtClean="0"/>
              <a:t> motor çalışmıyorken 0, çalışıyorken 1 üretmektedir. L </a:t>
            </a:r>
            <a:r>
              <a:rPr lang="tr-TR" sz="1800" dirty="0" err="1" smtClean="0"/>
              <a:t>sensörü</a:t>
            </a:r>
            <a:r>
              <a:rPr lang="tr-TR" sz="1800" dirty="0" smtClean="0"/>
              <a:t> ışıklar kapalıysa 0, açıksa 1 üretmektedir. </a:t>
            </a:r>
          </a:p>
          <a:p>
            <a:pPr marL="0" indent="0" algn="just">
              <a:buNone/>
            </a:pPr>
            <a:endParaRPr lang="tr-TR" sz="1800" dirty="0" smtClean="0"/>
          </a:p>
          <a:p>
            <a:pPr marL="0" indent="0" algn="just">
              <a:buNone/>
            </a:pPr>
            <a:r>
              <a:rPr lang="tr-TR" sz="1800" dirty="0" smtClean="0"/>
              <a:t>İkaz </a:t>
            </a:r>
            <a:r>
              <a:rPr lang="tr-TR" sz="1800" dirty="0" smtClean="0"/>
              <a:t>devresinin çıkışı (Y) aşağıdaki koşullarda 1 olmaktadır:</a:t>
            </a:r>
          </a:p>
          <a:p>
            <a:pPr lvl="0">
              <a:buNone/>
            </a:pPr>
            <a:r>
              <a:rPr lang="tr-TR" sz="1800" dirty="0" smtClean="0"/>
              <a:t>1. Motor çalışmıyorken ışıklar açıksa,</a:t>
            </a:r>
          </a:p>
          <a:p>
            <a:pPr lvl="0">
              <a:buNone/>
            </a:pPr>
            <a:r>
              <a:rPr lang="tr-TR" sz="1800" dirty="0" smtClean="0"/>
              <a:t>2. Motor çalışıyorken herhangi bir kapı açıksa</a:t>
            </a:r>
          </a:p>
          <a:p>
            <a:pPr>
              <a:buNone/>
            </a:pPr>
            <a:r>
              <a:rPr lang="tr-TR" sz="1800" dirty="0" smtClean="0"/>
              <a:t>Doğruluk tablosunu oluşturalım ve çıkışı </a:t>
            </a:r>
            <a:r>
              <a:rPr lang="tr-TR" sz="1800" dirty="0" err="1" smtClean="0"/>
              <a:t>mintermler</a:t>
            </a:r>
            <a:r>
              <a:rPr lang="tr-TR" sz="1800" dirty="0" smtClean="0"/>
              <a:t> cinsinden ifade edelim.</a:t>
            </a:r>
          </a:p>
          <a:p>
            <a:pPr>
              <a:buNone/>
            </a:pPr>
            <a:endParaRPr lang="tr-TR" sz="2000" dirty="0" smtClean="0"/>
          </a:p>
          <a:p>
            <a:pPr>
              <a:buNone/>
            </a:pPr>
            <a:endParaRPr lang="tr-TR" sz="2000" dirty="0" smtClean="0"/>
          </a:p>
          <a:p>
            <a:pPr>
              <a:buNone/>
            </a:pPr>
            <a:endParaRPr lang="tr-TR" sz="2000" dirty="0" smtClean="0"/>
          </a:p>
          <a:p>
            <a:pPr>
              <a:buNone/>
            </a:pPr>
            <a:r>
              <a:rPr lang="tr-TR" sz="2000" dirty="0" smtClean="0"/>
              <a:t>				 Y=∑ (1,5,6,7) = DG+G’L</a:t>
            </a:r>
          </a:p>
          <a:p>
            <a:pPr>
              <a:buNone/>
            </a:pPr>
            <a:endParaRPr lang="tr-TR" sz="2000" dirty="0" smtClean="0"/>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graphicFrame>
        <p:nvGraphicFramePr>
          <p:cNvPr id="5" name="4 Tablo"/>
          <p:cNvGraphicFramePr>
            <a:graphicFrameLocks noGrp="1"/>
          </p:cNvGraphicFramePr>
          <p:nvPr/>
        </p:nvGraphicFramePr>
        <p:xfrm>
          <a:off x="472677" y="3535047"/>
          <a:ext cx="1787405" cy="2839212"/>
        </p:xfrm>
        <a:graphic>
          <a:graphicData uri="http://schemas.openxmlformats.org/drawingml/2006/table">
            <a:tbl>
              <a:tblPr/>
              <a:tblGrid>
                <a:gridCol w="400625"/>
                <a:gridCol w="462260"/>
                <a:gridCol w="462260"/>
                <a:gridCol w="462260"/>
              </a:tblGrid>
              <a:tr h="0">
                <a:tc>
                  <a:txBody>
                    <a:bodyPr/>
                    <a:lstStyle/>
                    <a:p>
                      <a:pPr algn="ctr">
                        <a:lnSpc>
                          <a:spcPct val="115000"/>
                        </a:lnSpc>
                        <a:spcAft>
                          <a:spcPts val="0"/>
                        </a:spcAft>
                      </a:pPr>
                      <a:r>
                        <a:rPr lang="tr-TR" sz="1800" b="1" dirty="0">
                          <a:solidFill>
                            <a:srgbClr val="000000"/>
                          </a:solidFill>
                          <a:latin typeface="Times New Roman"/>
                          <a:ea typeface="Times New Roman"/>
                          <a:cs typeface="Times New Roman"/>
                        </a:rPr>
                        <a:t>D</a:t>
                      </a:r>
                      <a:endParaRPr lang="tr-TR" sz="1800" dirty="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G</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L</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solidFill>
                            <a:srgbClr val="000000"/>
                          </a:solidFill>
                          <a:latin typeface="Times New Roman"/>
                          <a:ea typeface="Times New Roman"/>
                          <a:cs typeface="Times New Roman"/>
                        </a:rPr>
                        <a:t>Y</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3029">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985">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solidFill>
                            <a:srgbClr val="000000"/>
                          </a:solidFill>
                          <a:latin typeface="Times New Roman"/>
                          <a:ea typeface="Times New Roman"/>
                          <a:cs typeface="Times New Roman"/>
                        </a:rPr>
                        <a:t>1</a:t>
                      </a:r>
                      <a:endParaRPr lang="tr-TR" sz="1800" dirty="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794">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177">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15">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0</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82">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solidFill>
                            <a:srgbClr val="000000"/>
                          </a:solidFill>
                          <a:latin typeface="Times New Roman"/>
                          <a:ea typeface="Times New Roman"/>
                          <a:cs typeface="Times New Roman"/>
                        </a:rPr>
                        <a:t>1</a:t>
                      </a:r>
                      <a:endParaRPr lang="tr-TR" sz="180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solidFill>
                            <a:srgbClr val="000000"/>
                          </a:solidFill>
                          <a:latin typeface="Times New Roman"/>
                          <a:ea typeface="Times New Roman"/>
                          <a:cs typeface="Times New Roman"/>
                        </a:rPr>
                        <a:t>1</a:t>
                      </a:r>
                      <a:endParaRPr lang="tr-TR" sz="1800" dirty="0">
                        <a:latin typeface="Calibri"/>
                        <a:ea typeface="Calibri"/>
                        <a:cs typeface="Times New Roman"/>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dirty="0"/>
              <a:t>Mantık Devreleri </a:t>
            </a:r>
            <a:endParaRPr lang="en-US" dirty="0"/>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Oda sıcaklığının kontrolü için 3 giriş (A,B,T) ve 2 çıkış (I,S) içeren bir sıcaklık kontrolörü tasarlanmak isteniyor. </a:t>
            </a:r>
          </a:p>
          <a:p>
            <a:pPr marL="0" indent="0" algn="just">
              <a:buNone/>
            </a:pPr>
            <a:r>
              <a:rPr lang="tr-TR" sz="2000" b="1" dirty="0" smtClean="0"/>
              <a:t>A girişi</a:t>
            </a:r>
            <a:r>
              <a:rPr lang="tr-TR" sz="2000" dirty="0" smtClean="0"/>
              <a:t>, kontrolün otomatik (lojik 1 ise) ya da </a:t>
            </a:r>
            <a:r>
              <a:rPr lang="tr-TR" sz="2000" dirty="0" err="1" smtClean="0"/>
              <a:t>manuel</a:t>
            </a:r>
            <a:r>
              <a:rPr lang="tr-TR" sz="2000" dirty="0" smtClean="0"/>
              <a:t> (lojik 0 ise) olarak seçimi için, </a:t>
            </a:r>
          </a:p>
          <a:p>
            <a:pPr marL="0" indent="0" algn="just">
              <a:buNone/>
            </a:pPr>
            <a:r>
              <a:rPr lang="tr-TR" sz="2000" b="1" dirty="0" smtClean="0"/>
              <a:t>B girişi</a:t>
            </a:r>
            <a:r>
              <a:rPr lang="tr-TR" sz="2000" dirty="0" smtClean="0"/>
              <a:t>, ısıtma mı (lojik 1) yoksa soğutma mı (lojik 0) yapılmak istendiğini seçmek için,</a:t>
            </a:r>
          </a:p>
          <a:p>
            <a:pPr marL="0" indent="0" algn="just">
              <a:buNone/>
            </a:pPr>
            <a:r>
              <a:rPr lang="tr-TR" sz="2000" b="1" dirty="0" smtClean="0"/>
              <a:t>T girişi </a:t>
            </a:r>
            <a:r>
              <a:rPr lang="tr-TR" sz="2000" dirty="0" smtClean="0"/>
              <a:t>ise, oda sıcaklığı istenen değerin üstünde olduğunda 1, altında olduğunda ise 0 değerini üreten </a:t>
            </a:r>
            <a:r>
              <a:rPr lang="tr-TR" sz="2000" dirty="0" err="1" smtClean="0"/>
              <a:t>sensörden</a:t>
            </a:r>
            <a:r>
              <a:rPr lang="tr-TR" sz="2000" dirty="0" smtClean="0"/>
              <a:t> gelen bilgi için kullanılmaktadır. </a:t>
            </a:r>
          </a:p>
          <a:p>
            <a:pPr marL="0" indent="0" algn="just">
              <a:buNone/>
            </a:pPr>
            <a:endParaRPr lang="tr-TR" sz="2000" dirty="0" smtClean="0"/>
          </a:p>
          <a:p>
            <a:pPr marL="0" indent="0" algn="just">
              <a:buNone/>
            </a:pPr>
            <a:r>
              <a:rPr lang="tr-TR" sz="2000" b="1" dirty="0" smtClean="0"/>
              <a:t>I çıkışı</a:t>
            </a:r>
            <a:r>
              <a:rPr lang="tr-TR" sz="2000" dirty="0" smtClean="0"/>
              <a:t>, ısıtma sistemini devreye almak (lojik 1) veya devreden çıkarmak </a:t>
            </a:r>
          </a:p>
          <a:p>
            <a:pPr marL="0" indent="0" algn="just">
              <a:buNone/>
            </a:pPr>
            <a:r>
              <a:rPr lang="tr-TR" sz="2000" dirty="0" smtClean="0"/>
              <a:t>(lojik 0) için,</a:t>
            </a:r>
          </a:p>
          <a:p>
            <a:pPr marL="0" indent="0" algn="just">
              <a:buNone/>
            </a:pPr>
            <a:endParaRPr lang="tr-TR" sz="1000" dirty="0" smtClean="0"/>
          </a:p>
          <a:p>
            <a:pPr marL="0" indent="0" algn="just">
              <a:buNone/>
            </a:pPr>
            <a:r>
              <a:rPr lang="tr-TR" sz="2000" b="1" dirty="0" smtClean="0"/>
              <a:t>S çıkışı </a:t>
            </a:r>
            <a:r>
              <a:rPr lang="tr-TR" sz="2000" dirty="0" smtClean="0"/>
              <a:t>ise soğutma sistemini devreye almak (lojik 1) veya devreden çıkarmak (lojik 0) için kullanılmaktadır.</a:t>
            </a:r>
          </a:p>
          <a:p>
            <a:pPr algn="just">
              <a:buNone/>
            </a:pPr>
            <a:endParaRPr lang="tr-TR" sz="2000" dirty="0" smtClean="0"/>
          </a:p>
          <a:p>
            <a:pPr algn="just">
              <a:buNone/>
            </a:pPr>
            <a:endParaRPr lang="tr-TR" sz="2000" dirty="0" smtClean="0"/>
          </a:p>
          <a:p>
            <a:pPr marL="0" indent="0" algn="just">
              <a:buNone/>
            </a:pPr>
            <a:endParaRPr lang="tr-TR" sz="2000" dirty="0" smtClean="0"/>
          </a:p>
          <a:p>
            <a:pPr algn="just">
              <a:buNone/>
            </a:pPr>
            <a:endParaRPr lang="tr-TR"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r>
              <a:rPr lang="tr-TR" sz="2400" b="1" dirty="0" smtClean="0">
                <a:sym typeface="Wingdings" pitchFamily="2" charset="2"/>
              </a:rPr>
              <a:t>: (Devamı)</a:t>
            </a:r>
            <a:endParaRPr lang="tr-TR" sz="2400" b="1" dirty="0" smtClean="0"/>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Sıcaklık kontrolörünün davranışının aşağıdaki gibi olması isteniyor:</a:t>
            </a:r>
          </a:p>
          <a:p>
            <a:pPr marL="0" indent="0" algn="just">
              <a:buNone/>
            </a:pPr>
            <a:endParaRPr lang="tr-TR" sz="11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pPr marL="0" indent="0" algn="just">
              <a:buNone/>
            </a:pPr>
            <a:r>
              <a:rPr lang="tr-TR" sz="2000" dirty="0" smtClean="0">
                <a:solidFill>
                  <a:srgbClr val="FF0000"/>
                </a:solidFill>
              </a:rPr>
              <a:t> </a:t>
            </a:r>
            <a:r>
              <a:rPr lang="tr-TR" sz="2000" dirty="0" smtClean="0"/>
              <a:t>Buna göre doğruluk tablosu;</a:t>
            </a:r>
          </a:p>
          <a:p>
            <a:pPr marL="0" indent="0" algn="just">
              <a:buNone/>
            </a:pPr>
            <a:endParaRPr lang="tr-TR" sz="2000" dirty="0" smtClean="0"/>
          </a:p>
          <a:p>
            <a:pPr marL="0" indent="0" algn="just">
              <a:buNone/>
            </a:pPr>
            <a:endParaRPr lang="tr-TR" sz="2000" dirty="0" smtClean="0"/>
          </a:p>
          <a:p>
            <a:pPr>
              <a:buNone/>
            </a:pPr>
            <a:r>
              <a:rPr lang="tr-TR" sz="2000" dirty="0" smtClean="0"/>
              <a:t>							      S(A,B,T) = ∑(0,1,5)</a:t>
            </a:r>
          </a:p>
          <a:p>
            <a:pPr marL="0" indent="0" algn="just">
              <a:buNone/>
            </a:pPr>
            <a:r>
              <a:rPr lang="tr-TR" sz="2000" dirty="0" smtClean="0"/>
              <a:t>						      I(A,B,T)  = ∑(2,3,6)</a:t>
            </a:r>
          </a:p>
          <a:p>
            <a:pPr marL="0" indent="0" algn="just">
              <a:buNone/>
            </a:pPr>
            <a:endParaRPr lang="tr-TR" sz="2000" dirty="0" smtClean="0"/>
          </a:p>
          <a:p>
            <a:pPr marL="0" indent="0" algn="just">
              <a:buNone/>
            </a:pPr>
            <a:endParaRPr lang="tr-TR" sz="2000" dirty="0" smtClean="0"/>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graphicFrame>
        <p:nvGraphicFramePr>
          <p:cNvPr id="5" name="4 Tablo"/>
          <p:cNvGraphicFramePr>
            <a:graphicFrameLocks noGrp="1"/>
          </p:cNvGraphicFramePr>
          <p:nvPr/>
        </p:nvGraphicFramePr>
        <p:xfrm>
          <a:off x="485652" y="1345137"/>
          <a:ext cx="8188790" cy="2266188"/>
        </p:xfrm>
        <a:graphic>
          <a:graphicData uri="http://schemas.openxmlformats.org/drawingml/2006/table">
            <a:tbl>
              <a:tblPr/>
              <a:tblGrid>
                <a:gridCol w="4094395"/>
                <a:gridCol w="4094395"/>
              </a:tblGrid>
              <a:tr h="0">
                <a:tc>
                  <a:txBody>
                    <a:bodyPr/>
                    <a:lstStyle/>
                    <a:p>
                      <a:pPr algn="ctr">
                        <a:lnSpc>
                          <a:spcPct val="115000"/>
                        </a:lnSpc>
                        <a:spcAft>
                          <a:spcPts val="0"/>
                        </a:spcAft>
                      </a:pPr>
                      <a:r>
                        <a:rPr lang="tr-TR" sz="1800" b="1" dirty="0">
                          <a:latin typeface="Times New Roman"/>
                          <a:ea typeface="Times New Roman"/>
                          <a:cs typeface="Times New Roman"/>
                        </a:rPr>
                        <a:t>Otomatik Kontrol (A=1 ise)</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Times New Roman"/>
                          <a:ea typeface="Times New Roman"/>
                          <a:cs typeface="Times New Roman"/>
                        </a:rPr>
                        <a:t>Manuel Kontrol (A=0 ise)</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tr-TR" sz="1600" b="1" dirty="0">
                          <a:latin typeface="Times New Roman"/>
                          <a:ea typeface="Times New Roman"/>
                          <a:cs typeface="Times New Roman"/>
                        </a:rPr>
                        <a:t>1.</a:t>
                      </a:r>
                      <a:r>
                        <a:rPr lang="tr-TR" sz="1600" dirty="0">
                          <a:latin typeface="Times New Roman"/>
                          <a:ea typeface="Times New Roman"/>
                          <a:cs typeface="Times New Roman"/>
                        </a:rPr>
                        <a:t> Kullanıcı B=1 yapmışsa ve oda sıcaklığı istenen değerin altındaysa ısıtıcı devreye alınacak. Oda ısınınca ısıtıcı devreden çıkarılacak.</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tr-TR" sz="1600" b="1" dirty="0">
                          <a:latin typeface="Times New Roman"/>
                          <a:ea typeface="Times New Roman"/>
                          <a:cs typeface="Times New Roman"/>
                        </a:rPr>
                        <a:t>1.</a:t>
                      </a:r>
                      <a:r>
                        <a:rPr lang="tr-TR" sz="1600" dirty="0">
                          <a:latin typeface="Times New Roman"/>
                          <a:ea typeface="Times New Roman"/>
                          <a:cs typeface="Times New Roman"/>
                        </a:rPr>
                        <a:t> Kullanıcı B=1 yapmışsa ısıtıcı devrede olacak</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tr-TR" sz="1600" b="1" dirty="0">
                          <a:latin typeface="Times New Roman"/>
                          <a:ea typeface="Times New Roman"/>
                          <a:cs typeface="Times New Roman"/>
                        </a:rPr>
                        <a:t>2.</a:t>
                      </a:r>
                      <a:r>
                        <a:rPr lang="tr-TR" sz="1600" dirty="0">
                          <a:latin typeface="Times New Roman"/>
                          <a:ea typeface="Times New Roman"/>
                          <a:cs typeface="Times New Roman"/>
                        </a:rPr>
                        <a:t> Kullanıcı B=0 yapmışsa ve oda sıcaklığı istenen değerin üstündeyse soğutucu devreye alınacak. Oda soğuyunca soğutucu devreden çıkarılacak.</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tr-TR" sz="1600" b="1" dirty="0">
                          <a:latin typeface="Times New Roman"/>
                          <a:ea typeface="Times New Roman"/>
                          <a:cs typeface="Times New Roman"/>
                        </a:rPr>
                        <a:t>2.</a:t>
                      </a:r>
                      <a:r>
                        <a:rPr lang="tr-TR" sz="1600" dirty="0">
                          <a:latin typeface="Times New Roman"/>
                          <a:ea typeface="Times New Roman"/>
                          <a:cs typeface="Times New Roman"/>
                        </a:rPr>
                        <a:t> Kullanıcı B=0 yapmışsa soğutucu devrede olacak.</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5 Tablo"/>
          <p:cNvGraphicFramePr>
            <a:graphicFrameLocks noGrp="1"/>
          </p:cNvGraphicFramePr>
          <p:nvPr/>
        </p:nvGraphicFramePr>
        <p:xfrm>
          <a:off x="490254" y="4068214"/>
          <a:ext cx="5552201" cy="2194560"/>
        </p:xfrm>
        <a:graphic>
          <a:graphicData uri="http://schemas.openxmlformats.org/drawingml/2006/table">
            <a:tbl>
              <a:tblPr/>
              <a:tblGrid>
                <a:gridCol w="559524"/>
                <a:gridCol w="645605"/>
                <a:gridCol w="645605"/>
                <a:gridCol w="645605"/>
                <a:gridCol w="645605"/>
                <a:gridCol w="2410257"/>
              </a:tblGrid>
              <a:tr h="0">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A</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B</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a:solidFill>
                            <a:srgbClr val="000000"/>
                          </a:solidFill>
                          <a:latin typeface="Times New Roman"/>
                          <a:ea typeface="Times New Roman"/>
                          <a:cs typeface="Times New Roman"/>
                        </a:rPr>
                        <a:t>T</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a:solidFill>
                            <a:srgbClr val="000000"/>
                          </a:solidFill>
                          <a:latin typeface="Times New Roman"/>
                          <a:ea typeface="Times New Roman"/>
                          <a:cs typeface="Times New Roman"/>
                        </a:rPr>
                        <a:t>S</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a:solidFill>
                            <a:srgbClr val="000000"/>
                          </a:solidFill>
                          <a:latin typeface="Times New Roman"/>
                          <a:ea typeface="Times New Roman"/>
                          <a:cs typeface="Times New Roman"/>
                        </a:rPr>
                        <a:t>I</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Açıklama</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a:solidFill>
                            <a:srgbClr val="000000"/>
                          </a:solidFill>
                          <a:latin typeface="Times New Roman"/>
                          <a:ea typeface="Times New Roman"/>
                          <a:cs typeface="Times New Roman"/>
                        </a:rPr>
                        <a:t>Manuel 2.maddeden</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0000"/>
                        </a:lnSpc>
                        <a:spcAft>
                          <a:spcPts val="0"/>
                        </a:spcAft>
                      </a:pPr>
                      <a:r>
                        <a:rPr lang="tr-TR" sz="1600">
                          <a:solidFill>
                            <a:srgbClr val="000000"/>
                          </a:solidFill>
                          <a:latin typeface="Times New Roman"/>
                          <a:ea typeface="Times New Roman"/>
                          <a:cs typeface="Times New Roman"/>
                        </a:rPr>
                        <a:t>0</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a:solidFill>
                            <a:srgbClr val="000000"/>
                          </a:solidFill>
                          <a:latin typeface="Times New Roman"/>
                          <a:ea typeface="Times New Roman"/>
                          <a:cs typeface="Times New Roman"/>
                        </a:rPr>
                        <a:t>0</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a:solidFill>
                            <a:srgbClr val="000000"/>
                          </a:solidFill>
                          <a:latin typeface="Times New Roman"/>
                          <a:ea typeface="Times New Roman"/>
                          <a:cs typeface="Times New Roman"/>
                        </a:rPr>
                        <a:t>1</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a:solidFill>
                            <a:srgbClr val="000000"/>
                          </a:solidFill>
                          <a:latin typeface="Times New Roman"/>
                          <a:ea typeface="Times New Roman"/>
                          <a:cs typeface="Times New Roman"/>
                        </a:rPr>
                        <a:t>Manuel 2.maddeden</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err="1">
                          <a:solidFill>
                            <a:srgbClr val="000000"/>
                          </a:solidFill>
                          <a:latin typeface="Times New Roman"/>
                          <a:ea typeface="Times New Roman"/>
                          <a:cs typeface="Times New Roman"/>
                        </a:rPr>
                        <a:t>Manuel</a:t>
                      </a:r>
                      <a:r>
                        <a:rPr lang="tr-TR" sz="1600" dirty="0">
                          <a:solidFill>
                            <a:srgbClr val="000000"/>
                          </a:solidFill>
                          <a:latin typeface="Times New Roman"/>
                          <a:ea typeface="Times New Roman"/>
                          <a:cs typeface="Times New Roman"/>
                        </a:rPr>
                        <a:t> 1.maddeden</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0000"/>
                        </a:lnSpc>
                        <a:spcAft>
                          <a:spcPts val="0"/>
                        </a:spcAft>
                      </a:pPr>
                      <a:r>
                        <a:rPr lang="tr-TR" sz="1600">
                          <a:solidFill>
                            <a:srgbClr val="000000"/>
                          </a:solidFill>
                          <a:latin typeface="Times New Roman"/>
                          <a:ea typeface="Times New Roman"/>
                          <a:cs typeface="Times New Roman"/>
                        </a:rPr>
                        <a:t>0</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a:solidFill>
                            <a:srgbClr val="000000"/>
                          </a:solidFill>
                          <a:latin typeface="Times New Roman"/>
                          <a:ea typeface="Times New Roman"/>
                          <a:cs typeface="Times New Roman"/>
                        </a:rPr>
                        <a:t>1</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a:solidFill>
                            <a:srgbClr val="000000"/>
                          </a:solidFill>
                          <a:latin typeface="Times New Roman"/>
                          <a:ea typeface="Times New Roman"/>
                          <a:cs typeface="Times New Roman"/>
                        </a:rPr>
                        <a:t>1</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a:solidFill>
                            <a:srgbClr val="000000"/>
                          </a:solidFill>
                          <a:latin typeface="Times New Roman"/>
                          <a:ea typeface="Times New Roman"/>
                          <a:cs typeface="Times New Roman"/>
                        </a:rPr>
                        <a:t>0</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err="1">
                          <a:solidFill>
                            <a:srgbClr val="000000"/>
                          </a:solidFill>
                          <a:latin typeface="Times New Roman"/>
                          <a:ea typeface="Times New Roman"/>
                          <a:cs typeface="Times New Roman"/>
                        </a:rPr>
                        <a:t>Manuel</a:t>
                      </a:r>
                      <a:r>
                        <a:rPr lang="tr-TR" sz="1600" dirty="0">
                          <a:solidFill>
                            <a:srgbClr val="000000"/>
                          </a:solidFill>
                          <a:latin typeface="Times New Roman"/>
                          <a:ea typeface="Times New Roman"/>
                          <a:cs typeface="Times New Roman"/>
                        </a:rPr>
                        <a:t> </a:t>
                      </a:r>
                      <a:r>
                        <a:rPr lang="tr-TR" sz="1600" dirty="0" smtClean="0">
                          <a:solidFill>
                            <a:srgbClr val="000000"/>
                          </a:solidFill>
                          <a:latin typeface="Times New Roman"/>
                          <a:ea typeface="Times New Roman"/>
                          <a:cs typeface="Times New Roman"/>
                        </a:rPr>
                        <a:t>1.maddeden   </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0000"/>
                        </a:lnSpc>
                        <a:spcAft>
                          <a:spcPts val="0"/>
                        </a:spcAft>
                      </a:pPr>
                      <a:r>
                        <a:rPr lang="tr-TR" sz="1600"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Otomatik 2.maddeden</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0000"/>
                        </a:lnSpc>
                        <a:spcAft>
                          <a:spcPts val="0"/>
                        </a:spcAft>
                      </a:pPr>
                      <a:r>
                        <a:rPr lang="tr-TR" sz="1600"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Otomatik 2.maddeden</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0000"/>
                        </a:lnSpc>
                        <a:spcAft>
                          <a:spcPts val="0"/>
                        </a:spcAft>
                      </a:pPr>
                      <a:r>
                        <a:rPr lang="tr-TR" sz="1600"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Otomatik 1.maddeden</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0000"/>
                        </a:lnSpc>
                        <a:spcAft>
                          <a:spcPts val="0"/>
                        </a:spcAft>
                      </a:pPr>
                      <a:r>
                        <a:rPr lang="tr-TR" sz="1600"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1</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a:solidFill>
                            <a:srgbClr val="000000"/>
                          </a:solidFill>
                          <a:latin typeface="Times New Roman"/>
                          <a:ea typeface="Times New Roman"/>
                          <a:cs typeface="Times New Roman"/>
                        </a:rPr>
                        <a:t>1</a:t>
                      </a:r>
                      <a:endParaRPr lang="tr-TR"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b="1" dirty="0">
                          <a:solidFill>
                            <a:srgbClr val="000000"/>
                          </a:solidFill>
                          <a:latin typeface="Times New Roman"/>
                          <a:ea typeface="Times New Roman"/>
                          <a:cs typeface="Times New Roman"/>
                        </a:rPr>
                        <a:t>0</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tr-TR" sz="1600" dirty="0">
                          <a:solidFill>
                            <a:srgbClr val="000000"/>
                          </a:solidFill>
                          <a:latin typeface="Times New Roman"/>
                          <a:ea typeface="Times New Roman"/>
                          <a:cs typeface="Times New Roman"/>
                        </a:rPr>
                        <a:t>Otomatik 1.maddeden</a:t>
                      </a:r>
                      <a:endParaRPr lang="tr-TR"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078412"/>
          </a:xfrm>
        </p:spPr>
        <p:txBody>
          <a:bodyPr/>
          <a:lstStyle/>
          <a:p>
            <a:pPr marL="0" indent="0" algn="just">
              <a:buNone/>
            </a:pPr>
            <a:r>
              <a:rPr lang="tr-TR" sz="2000" dirty="0" smtClean="0"/>
              <a:t>Aşağıdaki işlemleri ikiye tümleyen formunda yapalım ve taşma durumu olup olmadığına bakalım.</a:t>
            </a:r>
          </a:p>
          <a:p>
            <a:pPr>
              <a:buNone/>
            </a:pPr>
            <a:r>
              <a:rPr lang="tr-TR" sz="2000" dirty="0" smtClean="0"/>
              <a:t> -117              117      </a:t>
            </a:r>
          </a:p>
          <a:p>
            <a:pPr>
              <a:buNone/>
            </a:pPr>
            <a:r>
              <a:rPr lang="tr-TR" sz="2000" u="sng" dirty="0" smtClean="0"/>
              <a:t> + 89</a:t>
            </a:r>
            <a:r>
              <a:rPr lang="tr-TR" sz="2000" dirty="0" smtClean="0"/>
              <a:t>          </a:t>
            </a:r>
            <a:r>
              <a:rPr lang="tr-TR" sz="2000" u="sng" dirty="0" smtClean="0"/>
              <a:t>-  (-89</a:t>
            </a:r>
            <a:r>
              <a:rPr lang="tr-TR" sz="2000" dirty="0" smtClean="0"/>
              <a:t>)</a:t>
            </a:r>
          </a:p>
          <a:p>
            <a:pPr>
              <a:buNone/>
            </a:pPr>
            <a:endParaRPr lang="tr-TR" sz="2000" b="1" dirty="0" smtClean="0"/>
          </a:p>
          <a:p>
            <a:pPr>
              <a:buNone/>
            </a:pPr>
            <a:endParaRPr lang="tr-TR" sz="2000" dirty="0" smtClean="0"/>
          </a:p>
          <a:p>
            <a:pPr>
              <a:buNone/>
            </a:pPr>
            <a:endParaRPr lang="tr-TR" sz="2000" dirty="0" smtClean="0"/>
          </a:p>
          <a:p>
            <a:pPr>
              <a:buNone/>
            </a:pPr>
            <a:endParaRPr lang="tr-TR" sz="2000" dirty="0" smtClean="0"/>
          </a:p>
          <a:p>
            <a:pPr marL="0" indent="0" algn="just">
              <a:buFontTx/>
              <a:buNone/>
            </a:pPr>
            <a:endParaRPr lang="tr-TR" sz="2000" dirty="0" smtClean="0"/>
          </a:p>
        </p:txBody>
      </p:sp>
      <p:graphicFrame>
        <p:nvGraphicFramePr>
          <p:cNvPr id="5" name="4 Tablo"/>
          <p:cNvGraphicFramePr>
            <a:graphicFrameLocks noGrp="1"/>
          </p:cNvGraphicFramePr>
          <p:nvPr/>
        </p:nvGraphicFramePr>
        <p:xfrm>
          <a:off x="491050" y="2659188"/>
          <a:ext cx="3784387" cy="2523744"/>
        </p:xfrm>
        <a:graphic>
          <a:graphicData uri="http://schemas.openxmlformats.org/drawingml/2006/table">
            <a:tbl>
              <a:tblPr/>
              <a:tblGrid>
                <a:gridCol w="1222713"/>
                <a:gridCol w="2561674"/>
              </a:tblGrid>
              <a:tr h="702945">
                <a:tc>
                  <a:txBody>
                    <a:bodyPr/>
                    <a:lstStyle/>
                    <a:p>
                      <a:pPr algn="ctr">
                        <a:lnSpc>
                          <a:spcPct val="115000"/>
                        </a:lnSpc>
                        <a:spcAft>
                          <a:spcPts val="0"/>
                        </a:spcAft>
                      </a:pPr>
                      <a:r>
                        <a:rPr lang="tr-TR" sz="1800" dirty="0">
                          <a:latin typeface="Times New Roman"/>
                          <a:ea typeface="Times New Roman"/>
                          <a:cs typeface="Times New Roman"/>
                        </a:rPr>
                        <a:t>        - 117</a:t>
                      </a:r>
                      <a:endParaRPr lang="tr-TR" sz="1800" dirty="0">
                        <a:latin typeface="Calibri"/>
                        <a:ea typeface="Calibri"/>
                        <a:cs typeface="Times New Roman"/>
                      </a:endParaRPr>
                    </a:p>
                    <a:p>
                      <a:pPr algn="ctr">
                        <a:lnSpc>
                          <a:spcPct val="115000"/>
                        </a:lnSpc>
                        <a:spcAft>
                          <a:spcPts val="0"/>
                        </a:spcAft>
                      </a:pPr>
                      <a:r>
                        <a:rPr lang="tr-TR" sz="1800" dirty="0">
                          <a:latin typeface="Times New Roman"/>
                          <a:ea typeface="Times New Roman"/>
                          <a:cs typeface="Times New Roman"/>
                        </a:rPr>
                        <a:t>        </a:t>
                      </a:r>
                      <a:r>
                        <a:rPr lang="tr-TR" sz="1800" u="sng" dirty="0">
                          <a:latin typeface="Times New Roman"/>
                          <a:ea typeface="Times New Roman"/>
                          <a:cs typeface="Times New Roman"/>
                        </a:rPr>
                        <a:t>+  89</a:t>
                      </a:r>
                      <a:endParaRPr lang="tr-TR" sz="1800" dirty="0">
                        <a:latin typeface="Calibri"/>
                        <a:ea typeface="Calibri"/>
                        <a:cs typeface="Times New Roman"/>
                      </a:endParaRPr>
                    </a:p>
                    <a:p>
                      <a:pPr algn="ctr">
                        <a:lnSpc>
                          <a:spcPct val="115000"/>
                        </a:lnSpc>
                        <a:spcAft>
                          <a:spcPts val="0"/>
                        </a:spcAft>
                      </a:pPr>
                      <a:r>
                        <a:rPr lang="tr-TR" sz="1800" dirty="0">
                          <a:latin typeface="Times New Roman"/>
                          <a:ea typeface="Times New Roman"/>
                          <a:cs typeface="Times New Roman"/>
                        </a:rPr>
                        <a:t>          -28</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smtClean="0">
                          <a:latin typeface="Times New Roman"/>
                          <a:ea typeface="Times New Roman"/>
                          <a:cs typeface="Times New Roman"/>
                        </a:rPr>
                        <a:t>   </a:t>
                      </a:r>
                      <a:r>
                        <a:rPr lang="tr-TR" sz="1800" dirty="0">
                          <a:latin typeface="Times New Roman"/>
                          <a:ea typeface="Times New Roman"/>
                          <a:cs typeface="Times New Roman"/>
                        </a:rPr>
                        <a:t>10001011</a:t>
                      </a:r>
                      <a:endParaRPr lang="tr-TR" sz="1800" dirty="0">
                        <a:latin typeface="Calibri"/>
                        <a:ea typeface="Calibri"/>
                        <a:cs typeface="Times New Roman"/>
                      </a:endParaRPr>
                    </a:p>
                    <a:p>
                      <a:pPr algn="ctr">
                        <a:lnSpc>
                          <a:spcPct val="115000"/>
                        </a:lnSpc>
                        <a:spcAft>
                          <a:spcPts val="0"/>
                        </a:spcAft>
                      </a:pPr>
                      <a:r>
                        <a:rPr lang="tr-TR" sz="1800" u="sng" dirty="0">
                          <a:latin typeface="Times New Roman"/>
                          <a:ea typeface="Times New Roman"/>
                          <a:cs typeface="Times New Roman"/>
                        </a:rPr>
                        <a:t>+ 01011001</a:t>
                      </a:r>
                      <a:endParaRPr lang="tr-TR" sz="1800" dirty="0">
                        <a:latin typeface="Calibri"/>
                        <a:ea typeface="Calibri"/>
                        <a:cs typeface="Times New Roman"/>
                      </a:endParaRPr>
                    </a:p>
                    <a:p>
                      <a:pPr algn="ctr">
                        <a:lnSpc>
                          <a:spcPct val="115000"/>
                        </a:lnSpc>
                        <a:spcAft>
                          <a:spcPts val="0"/>
                        </a:spcAft>
                      </a:pPr>
                      <a:r>
                        <a:rPr lang="tr-TR" sz="1800" dirty="0">
                          <a:latin typeface="Times New Roman"/>
                          <a:ea typeface="Times New Roman"/>
                          <a:cs typeface="Times New Roman"/>
                        </a:rPr>
                        <a:t>   11100100</a:t>
                      </a:r>
                      <a:endParaRPr lang="tr-TR" sz="1800" dirty="0">
                        <a:latin typeface="Calibri"/>
                        <a:ea typeface="Calibri"/>
                        <a:cs typeface="Times New Roman"/>
                      </a:endParaRPr>
                    </a:p>
                    <a:p>
                      <a:pPr algn="ctr">
                        <a:lnSpc>
                          <a:spcPct val="115000"/>
                        </a:lnSpc>
                        <a:spcAft>
                          <a:spcPts val="0"/>
                        </a:spcAft>
                      </a:pPr>
                      <a:r>
                        <a:rPr lang="tr-TR" sz="1800" b="1" dirty="0">
                          <a:latin typeface="Times New Roman"/>
                          <a:ea typeface="Times New Roman"/>
                          <a:cs typeface="Times New Roman"/>
                        </a:rPr>
                        <a:t>Overflow yoktur</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3105">
                <a:tc>
                  <a:txBody>
                    <a:bodyPr/>
                    <a:lstStyle/>
                    <a:p>
                      <a:pPr algn="ctr">
                        <a:lnSpc>
                          <a:spcPct val="115000"/>
                        </a:lnSpc>
                        <a:spcAft>
                          <a:spcPts val="0"/>
                        </a:spcAft>
                      </a:pPr>
                      <a:r>
                        <a:rPr lang="tr-TR" sz="1800" dirty="0">
                          <a:latin typeface="Times New Roman"/>
                          <a:ea typeface="Times New Roman"/>
                          <a:cs typeface="Times New Roman"/>
                        </a:rPr>
                        <a:t>       </a:t>
                      </a:r>
                      <a:r>
                        <a:rPr lang="tr-TR" sz="1800" dirty="0" smtClean="0">
                          <a:latin typeface="Times New Roman"/>
                          <a:ea typeface="Times New Roman"/>
                          <a:cs typeface="Times New Roman"/>
                        </a:rPr>
                        <a:t>   </a:t>
                      </a:r>
                      <a:r>
                        <a:rPr lang="tr-TR" sz="1800" dirty="0">
                          <a:latin typeface="Times New Roman"/>
                          <a:ea typeface="Times New Roman"/>
                          <a:cs typeface="Times New Roman"/>
                        </a:rPr>
                        <a:t>117</a:t>
                      </a:r>
                      <a:endParaRPr lang="tr-TR" sz="1800" dirty="0">
                        <a:latin typeface="Calibri"/>
                        <a:ea typeface="Calibri"/>
                        <a:cs typeface="Times New Roman"/>
                      </a:endParaRPr>
                    </a:p>
                    <a:p>
                      <a:pPr algn="ctr">
                        <a:lnSpc>
                          <a:spcPct val="115000"/>
                        </a:lnSpc>
                        <a:spcAft>
                          <a:spcPts val="0"/>
                        </a:spcAft>
                      </a:pPr>
                      <a:r>
                        <a:rPr lang="tr-TR" sz="1800" dirty="0">
                          <a:latin typeface="Times New Roman"/>
                          <a:ea typeface="Times New Roman"/>
                          <a:cs typeface="Times New Roman"/>
                        </a:rPr>
                        <a:t>      </a:t>
                      </a:r>
                      <a:r>
                        <a:rPr lang="tr-TR" sz="1800" u="sng" dirty="0">
                          <a:latin typeface="Times New Roman"/>
                          <a:ea typeface="Times New Roman"/>
                          <a:cs typeface="Times New Roman"/>
                        </a:rPr>
                        <a:t>- ( - 89)</a:t>
                      </a:r>
                      <a:endParaRPr lang="tr-TR" sz="1800" dirty="0">
                        <a:latin typeface="Calibri"/>
                        <a:ea typeface="Calibri"/>
                        <a:cs typeface="Times New Roman"/>
                      </a:endParaRPr>
                    </a:p>
                    <a:p>
                      <a:pPr algn="ctr">
                        <a:lnSpc>
                          <a:spcPct val="115000"/>
                        </a:lnSpc>
                        <a:spcAft>
                          <a:spcPts val="0"/>
                        </a:spcAft>
                      </a:pPr>
                      <a:r>
                        <a:rPr lang="tr-TR" sz="1800" dirty="0">
                          <a:latin typeface="Times New Roman"/>
                          <a:ea typeface="Times New Roman"/>
                          <a:cs typeface="Times New Roman"/>
                        </a:rPr>
                        <a:t>         206</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Times New Roman"/>
                          <a:ea typeface="Times New Roman"/>
                          <a:cs typeface="Times New Roman"/>
                        </a:rPr>
                        <a:t>   01110101</a:t>
                      </a:r>
                      <a:endParaRPr lang="tr-TR" sz="1800" dirty="0">
                        <a:latin typeface="Calibri"/>
                        <a:ea typeface="Calibri"/>
                        <a:cs typeface="Times New Roman"/>
                      </a:endParaRPr>
                    </a:p>
                    <a:p>
                      <a:pPr algn="ctr">
                        <a:lnSpc>
                          <a:spcPct val="115000"/>
                        </a:lnSpc>
                        <a:spcAft>
                          <a:spcPts val="0"/>
                        </a:spcAft>
                      </a:pPr>
                      <a:r>
                        <a:rPr lang="tr-TR" sz="1800" u="sng" dirty="0">
                          <a:latin typeface="Times New Roman"/>
                          <a:ea typeface="Times New Roman"/>
                          <a:cs typeface="Times New Roman"/>
                        </a:rPr>
                        <a:t>+ 01011001</a:t>
                      </a:r>
                      <a:endParaRPr lang="tr-TR" sz="1800" dirty="0">
                        <a:latin typeface="Calibri"/>
                        <a:ea typeface="Calibri"/>
                        <a:cs typeface="Times New Roman"/>
                      </a:endParaRPr>
                    </a:p>
                    <a:p>
                      <a:pPr algn="ctr">
                        <a:lnSpc>
                          <a:spcPct val="115000"/>
                        </a:lnSpc>
                        <a:spcAft>
                          <a:spcPts val="0"/>
                        </a:spcAft>
                      </a:pPr>
                      <a:r>
                        <a:rPr lang="tr-TR" sz="1800" dirty="0">
                          <a:latin typeface="Times New Roman"/>
                          <a:ea typeface="Times New Roman"/>
                          <a:cs typeface="Times New Roman"/>
                        </a:rPr>
                        <a:t>   11001110</a:t>
                      </a:r>
                      <a:endParaRPr lang="tr-TR" sz="1800" dirty="0">
                        <a:latin typeface="Calibri"/>
                        <a:ea typeface="Calibri"/>
                        <a:cs typeface="Times New Roman"/>
                      </a:endParaRPr>
                    </a:p>
                    <a:p>
                      <a:pPr algn="l">
                        <a:lnSpc>
                          <a:spcPct val="115000"/>
                        </a:lnSpc>
                        <a:spcAft>
                          <a:spcPts val="0"/>
                        </a:spcAft>
                      </a:pPr>
                      <a:r>
                        <a:rPr lang="tr-TR" sz="1800" b="1" dirty="0">
                          <a:latin typeface="Times New Roman"/>
                          <a:ea typeface="Times New Roman"/>
                          <a:cs typeface="Times New Roman"/>
                        </a:rPr>
                        <a:t>      Overflow vardır</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078412"/>
          </a:xfrm>
        </p:spPr>
        <p:txBody>
          <a:bodyPr/>
          <a:lstStyle/>
          <a:p>
            <a:pPr>
              <a:buNone/>
            </a:pPr>
            <a:r>
              <a:rPr lang="tr-TR" sz="2000" dirty="0" smtClean="0"/>
              <a:t>(387)</a:t>
            </a:r>
            <a:r>
              <a:rPr lang="tr-TR" sz="2000" baseline="-25000" dirty="0" smtClean="0"/>
              <a:t>10</a:t>
            </a:r>
            <a:r>
              <a:rPr lang="tr-TR" sz="2000" dirty="0" smtClean="0"/>
              <a:t> + (439)</a:t>
            </a:r>
            <a:r>
              <a:rPr lang="tr-TR" sz="2000" baseline="-25000" dirty="0" smtClean="0"/>
              <a:t>10</a:t>
            </a:r>
            <a:r>
              <a:rPr lang="tr-TR" sz="2000" dirty="0" smtClean="0"/>
              <a:t> toplamını BCD sisteminde yapalım.</a:t>
            </a:r>
          </a:p>
          <a:p>
            <a:pPr>
              <a:buNone/>
            </a:pPr>
            <a:endParaRPr lang="tr-TR" sz="2000" dirty="0" smtClean="0"/>
          </a:p>
          <a:p>
            <a:pPr>
              <a:buNone/>
            </a:pPr>
            <a:r>
              <a:rPr lang="tr-TR" sz="2000" dirty="0" smtClean="0"/>
              <a:t>         </a:t>
            </a:r>
            <a:r>
              <a:rPr lang="tr-TR" sz="2000" dirty="0" smtClean="0">
                <a:solidFill>
                  <a:srgbClr val="FF0000"/>
                </a:solidFill>
              </a:rPr>
              <a:t>1	        1</a:t>
            </a:r>
          </a:p>
          <a:p>
            <a:pPr>
              <a:buNone/>
            </a:pPr>
            <a:r>
              <a:rPr lang="tr-TR" sz="2000" dirty="0" smtClean="0"/>
              <a:t>   0011	  1000    0111</a:t>
            </a:r>
          </a:p>
          <a:p>
            <a:pPr>
              <a:buNone/>
            </a:pPr>
            <a:r>
              <a:rPr lang="tr-TR" sz="2000" dirty="0" smtClean="0"/>
              <a:t>+ 0100 	  0011    1001</a:t>
            </a:r>
          </a:p>
          <a:p>
            <a:pPr>
              <a:buNone/>
            </a:pPr>
            <a:r>
              <a:rPr lang="tr-TR" sz="2000" dirty="0" smtClean="0"/>
              <a:t>   1000     1100   </a:t>
            </a:r>
            <a:r>
              <a:rPr lang="tr-TR" sz="2000" dirty="0" smtClean="0">
                <a:solidFill>
                  <a:srgbClr val="FF0000"/>
                </a:solidFill>
              </a:rPr>
              <a:t>1</a:t>
            </a:r>
            <a:r>
              <a:rPr lang="tr-TR" sz="2000" dirty="0" smtClean="0"/>
              <a:t>0000</a:t>
            </a:r>
          </a:p>
          <a:p>
            <a:pPr>
              <a:buNone/>
            </a:pPr>
            <a:r>
              <a:rPr lang="tr-TR" sz="2000" dirty="0" smtClean="0"/>
              <a:t>+             0110     0110</a:t>
            </a:r>
          </a:p>
          <a:p>
            <a:pPr>
              <a:buNone/>
            </a:pPr>
            <a:r>
              <a:rPr lang="tr-TR" sz="2000" dirty="0" smtClean="0"/>
              <a:t>   1000  </a:t>
            </a:r>
            <a:r>
              <a:rPr lang="tr-TR" sz="2000" dirty="0" smtClean="0">
                <a:solidFill>
                  <a:srgbClr val="FF0000"/>
                </a:solidFill>
              </a:rPr>
              <a:t>1</a:t>
            </a:r>
            <a:r>
              <a:rPr lang="tr-TR" sz="2000" dirty="0" smtClean="0"/>
              <a:t>0010     0110 	</a:t>
            </a:r>
          </a:p>
          <a:p>
            <a:pPr>
              <a:buNone/>
            </a:pPr>
            <a:r>
              <a:rPr lang="tr-TR" sz="2000" dirty="0" smtClean="0"/>
              <a:t>   </a:t>
            </a:r>
          </a:p>
          <a:p>
            <a:pPr>
              <a:buNone/>
            </a:pPr>
            <a:r>
              <a:rPr lang="tr-TR" sz="2000" dirty="0" smtClean="0"/>
              <a:t> (1000 0010 0110)</a:t>
            </a:r>
            <a:r>
              <a:rPr lang="tr-TR" sz="2000" baseline="-25000" dirty="0" smtClean="0"/>
              <a:t>BCD </a:t>
            </a:r>
            <a:r>
              <a:rPr lang="tr-TR" sz="2000" dirty="0" smtClean="0"/>
              <a:t>= 826</a:t>
            </a:r>
          </a:p>
          <a:p>
            <a:pPr marL="0" indent="0" algn="just">
              <a:buFontTx/>
              <a:buNone/>
            </a:pPr>
            <a:endParaRPr lang="tr-TR" sz="2000" dirty="0" smtClean="0"/>
          </a:p>
        </p:txBody>
      </p:sp>
      <p:sp>
        <p:nvSpPr>
          <p:cNvPr id="17410" name="Line 2"/>
          <p:cNvSpPr>
            <a:spLocks noChangeShapeType="1"/>
          </p:cNvSpPr>
          <p:nvPr/>
        </p:nvSpPr>
        <p:spPr bwMode="auto">
          <a:xfrm>
            <a:off x="489036" y="3409371"/>
            <a:ext cx="21923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7" name="Line 2"/>
          <p:cNvSpPr>
            <a:spLocks noChangeShapeType="1"/>
          </p:cNvSpPr>
          <p:nvPr/>
        </p:nvSpPr>
        <p:spPr bwMode="auto">
          <a:xfrm>
            <a:off x="513749" y="2667937"/>
            <a:ext cx="21923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078412"/>
          </a:xfrm>
        </p:spPr>
        <p:txBody>
          <a:bodyPr/>
          <a:lstStyle/>
          <a:p>
            <a:pPr marL="0" indent="0" algn="just">
              <a:buNone/>
            </a:pPr>
            <a:r>
              <a:rPr lang="tr-TR" sz="2000" dirty="0" smtClean="0"/>
              <a:t>32 bitlik formatla verilen kayan noktalı 01000000101101100000000000000000 sayısının ikilik sistemdeki karşılığını bulalım.</a:t>
            </a:r>
          </a:p>
          <a:p>
            <a:pPr marL="0" indent="0" algn="just">
              <a:buNone/>
            </a:pPr>
            <a:endParaRPr lang="tr-TR" sz="2000" b="1" dirty="0" smtClean="0"/>
          </a:p>
          <a:p>
            <a:pPr marL="0" indent="0" algn="just">
              <a:buNone/>
            </a:pPr>
            <a:endParaRPr lang="tr-TR" sz="2000" dirty="0" smtClean="0"/>
          </a:p>
          <a:p>
            <a:pPr marL="0" indent="0" algn="just">
              <a:buNone/>
            </a:pPr>
            <a:endParaRPr lang="tr-TR" sz="2000" dirty="0" smtClean="0"/>
          </a:p>
          <a:p>
            <a:pPr marL="0" indent="0" algn="just">
              <a:buNone/>
            </a:pPr>
            <a:endParaRPr lang="tr-TR" sz="2000" dirty="0" smtClean="0"/>
          </a:p>
          <a:p>
            <a:r>
              <a:rPr lang="tr-TR" sz="2000" dirty="0" smtClean="0"/>
              <a:t>İşaret biti 0 olduğundan sayımız pozitiftir.</a:t>
            </a:r>
          </a:p>
          <a:p>
            <a:r>
              <a:rPr lang="tr-TR" sz="2000" dirty="0" smtClean="0"/>
              <a:t>Üst kısmından </a:t>
            </a:r>
            <a:r>
              <a:rPr lang="tr-TR" sz="2000" dirty="0" err="1" smtClean="0"/>
              <a:t>bias</a:t>
            </a:r>
            <a:r>
              <a:rPr lang="tr-TR" sz="2000" dirty="0" smtClean="0"/>
              <a:t> değerini çıkarırsak ; 129-127 = 2.</a:t>
            </a:r>
          </a:p>
          <a:p>
            <a:r>
              <a:rPr lang="tr-TR" sz="2000" dirty="0" smtClean="0"/>
              <a:t>O halde sayımızın 2’lik sistemdeki karşılığı  + 1.011011×2</a:t>
            </a:r>
            <a:r>
              <a:rPr lang="tr-TR" sz="2000" baseline="30000" dirty="0" smtClean="0"/>
              <a:t>2</a:t>
            </a:r>
            <a:r>
              <a:rPr lang="tr-TR" sz="2000" dirty="0" smtClean="0"/>
              <a:t> = 101.1011   </a:t>
            </a:r>
          </a:p>
          <a:p>
            <a:pPr marL="0" indent="0" algn="just">
              <a:buNone/>
            </a:pPr>
            <a:endParaRPr lang="tr-TR" sz="2000" dirty="0" smtClean="0"/>
          </a:p>
          <a:p>
            <a:pPr>
              <a:buNone/>
            </a:pPr>
            <a:endParaRPr lang="tr-TR" sz="2000" dirty="0" smtClean="0"/>
          </a:p>
        </p:txBody>
      </p:sp>
      <p:graphicFrame>
        <p:nvGraphicFramePr>
          <p:cNvPr id="8" name="7 Tablo"/>
          <p:cNvGraphicFramePr>
            <a:graphicFrameLocks noGrp="1"/>
          </p:cNvGraphicFramePr>
          <p:nvPr/>
        </p:nvGraphicFramePr>
        <p:xfrm>
          <a:off x="481441" y="2000540"/>
          <a:ext cx="4618346" cy="630936"/>
        </p:xfrm>
        <a:graphic>
          <a:graphicData uri="http://schemas.openxmlformats.org/drawingml/2006/table">
            <a:tbl>
              <a:tblPr/>
              <a:tblGrid>
                <a:gridCol w="741878"/>
                <a:gridCol w="1075038"/>
                <a:gridCol w="2801430"/>
              </a:tblGrid>
              <a:tr h="0">
                <a:tc>
                  <a:txBody>
                    <a:bodyPr/>
                    <a:lstStyle/>
                    <a:p>
                      <a:pPr>
                        <a:lnSpc>
                          <a:spcPct val="115000"/>
                        </a:lnSpc>
                        <a:spcAft>
                          <a:spcPts val="0"/>
                        </a:spcAft>
                      </a:pPr>
                      <a:r>
                        <a:rPr lang="tr-TR" sz="1800" b="1" dirty="0">
                          <a:latin typeface="Times New Roman"/>
                          <a:ea typeface="Times New Roman"/>
                          <a:cs typeface="Times New Roman"/>
                        </a:rPr>
                        <a:t>İşaret</a:t>
                      </a:r>
                      <a:endParaRPr lang="tr-TR"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b="1" dirty="0">
                          <a:latin typeface="Times New Roman"/>
                          <a:ea typeface="Times New Roman"/>
                          <a:cs typeface="Times New Roman"/>
                        </a:rPr>
                        <a:t>Üst kısmı</a:t>
                      </a:r>
                      <a:endParaRPr lang="tr-TR"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b="1" dirty="0">
                          <a:latin typeface="Times New Roman"/>
                          <a:ea typeface="Times New Roman"/>
                          <a:cs typeface="Times New Roman"/>
                        </a:rPr>
                        <a:t>Kesir Kısmı</a:t>
                      </a:r>
                      <a:endParaRPr lang="tr-TR" sz="1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tr-TR" sz="1800">
                          <a:latin typeface="Times New Roman"/>
                          <a:ea typeface="Times New Roman"/>
                          <a:cs typeface="Times New Roman"/>
                        </a:rPr>
                        <a:t>    0</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a:latin typeface="Times New Roman"/>
                          <a:ea typeface="Times New Roman"/>
                          <a:cs typeface="Times New Roman"/>
                        </a:rPr>
                        <a:t>10000001</a:t>
                      </a:r>
                      <a:endParaRPr lang="tr-TR"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tr-TR" sz="1800" dirty="0">
                          <a:latin typeface="Times New Roman"/>
                          <a:ea typeface="Times New Roman"/>
                          <a:cs typeface="Times New Roman"/>
                        </a:rPr>
                        <a:t>01101100000000000000000</a:t>
                      </a:r>
                      <a:endParaRPr lang="tr-TR"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ab’+</a:t>
            </a:r>
            <a:r>
              <a:rPr lang="tr-TR" sz="2000" dirty="0" err="1" smtClean="0"/>
              <a:t>bc</a:t>
            </a:r>
            <a:r>
              <a:rPr lang="tr-TR" sz="2000" dirty="0" smtClean="0"/>
              <a:t>’+</a:t>
            </a:r>
            <a:r>
              <a:rPr lang="tr-TR" sz="2000" dirty="0" err="1" smtClean="0"/>
              <a:t>a’c</a:t>
            </a:r>
            <a:r>
              <a:rPr lang="tr-TR" sz="2000" dirty="0" smtClean="0"/>
              <a:t>  =  </a:t>
            </a:r>
            <a:r>
              <a:rPr lang="tr-TR" sz="2000" dirty="0" err="1" smtClean="0"/>
              <a:t>a’b</a:t>
            </a:r>
            <a:r>
              <a:rPr lang="tr-TR" sz="2000" dirty="0" smtClean="0"/>
              <a:t>+</a:t>
            </a:r>
            <a:r>
              <a:rPr lang="tr-TR" sz="2000" dirty="0" err="1" smtClean="0"/>
              <a:t>b’c</a:t>
            </a:r>
            <a:r>
              <a:rPr lang="tr-TR" sz="2000" dirty="0" smtClean="0"/>
              <a:t>+</a:t>
            </a:r>
            <a:r>
              <a:rPr lang="tr-TR" sz="2000" dirty="0" err="1" smtClean="0"/>
              <a:t>ac</a:t>
            </a:r>
            <a:r>
              <a:rPr lang="tr-TR" sz="2000" dirty="0" smtClean="0"/>
              <a:t>’ eşitliğinin doğruluğunu cebirsel olarak gösterelim.</a:t>
            </a:r>
          </a:p>
          <a:p>
            <a:pPr>
              <a:buNone/>
            </a:pPr>
            <a:endParaRPr lang="tr-TR" sz="1000" dirty="0" smtClean="0"/>
          </a:p>
          <a:p>
            <a:pPr>
              <a:buNone/>
            </a:pPr>
            <a:r>
              <a:rPr lang="tr-TR" sz="2000" dirty="0" smtClean="0"/>
              <a:t>Eşitliğin sol yanındaki terimleri genişletirsek;</a:t>
            </a:r>
          </a:p>
          <a:p>
            <a:pPr>
              <a:buNone/>
            </a:pPr>
            <a:endParaRPr lang="tr-TR" sz="1000" dirty="0" smtClean="0"/>
          </a:p>
          <a:p>
            <a:pPr>
              <a:buNone/>
            </a:pPr>
            <a:r>
              <a:rPr lang="tr-TR" sz="2000" dirty="0" smtClean="0"/>
              <a:t>ab’(c+c’)+(a+a’)</a:t>
            </a:r>
            <a:r>
              <a:rPr lang="tr-TR" sz="2000" dirty="0" err="1" smtClean="0"/>
              <a:t>bc</a:t>
            </a:r>
            <a:r>
              <a:rPr lang="tr-TR" sz="2000" dirty="0" smtClean="0"/>
              <a:t>’+a’(b+b’)c = </a:t>
            </a:r>
            <a:r>
              <a:rPr lang="tr-TR" sz="2000" dirty="0" err="1" smtClean="0"/>
              <a:t>ab’c</a:t>
            </a:r>
            <a:r>
              <a:rPr lang="tr-TR" sz="2000" dirty="0" smtClean="0"/>
              <a:t>+</a:t>
            </a:r>
            <a:r>
              <a:rPr lang="tr-TR" sz="2000" u="sng" dirty="0" err="1" smtClean="0"/>
              <a:t>ab’c</a:t>
            </a:r>
            <a:r>
              <a:rPr lang="tr-TR" sz="2000" u="sng" dirty="0" smtClean="0"/>
              <a:t>’+</a:t>
            </a:r>
            <a:r>
              <a:rPr lang="tr-TR" sz="2000" u="sng" dirty="0" err="1" smtClean="0"/>
              <a:t>abc</a:t>
            </a:r>
            <a:r>
              <a:rPr lang="tr-TR" sz="2000" u="sng" dirty="0" smtClean="0"/>
              <a:t>’</a:t>
            </a:r>
            <a:r>
              <a:rPr lang="tr-TR" sz="2000" dirty="0" smtClean="0"/>
              <a:t>+</a:t>
            </a:r>
            <a:r>
              <a:rPr lang="tr-TR" sz="2000" u="sng" dirty="0" err="1" smtClean="0"/>
              <a:t>a’bc</a:t>
            </a:r>
            <a:r>
              <a:rPr lang="tr-TR" sz="2000" u="sng" dirty="0" smtClean="0"/>
              <a:t>’+</a:t>
            </a:r>
            <a:r>
              <a:rPr lang="tr-TR" sz="2000" u="sng" dirty="0" err="1" smtClean="0"/>
              <a:t>a’bc</a:t>
            </a:r>
            <a:r>
              <a:rPr lang="tr-TR" sz="2000" dirty="0" smtClean="0"/>
              <a:t>+</a:t>
            </a:r>
            <a:r>
              <a:rPr lang="tr-TR" sz="2000" dirty="0" err="1" smtClean="0"/>
              <a:t>a’b’c</a:t>
            </a:r>
            <a:r>
              <a:rPr lang="tr-TR" sz="2000" dirty="0" smtClean="0"/>
              <a:t> 				       = </a:t>
            </a:r>
            <a:r>
              <a:rPr lang="tr-TR" sz="2000" dirty="0" err="1" smtClean="0"/>
              <a:t>b’c</a:t>
            </a:r>
            <a:r>
              <a:rPr lang="tr-TR" sz="2000" dirty="0" smtClean="0"/>
              <a:t>+</a:t>
            </a:r>
            <a:r>
              <a:rPr lang="tr-TR" sz="2000" dirty="0" err="1" smtClean="0"/>
              <a:t>ac</a:t>
            </a:r>
            <a:r>
              <a:rPr lang="tr-TR" sz="2000" dirty="0" smtClean="0"/>
              <a:t>’+</a:t>
            </a:r>
            <a:r>
              <a:rPr lang="tr-TR" sz="2000" dirty="0" err="1" smtClean="0"/>
              <a:t>a’b</a:t>
            </a:r>
            <a:r>
              <a:rPr lang="tr-TR" sz="2000" dirty="0" smtClean="0"/>
              <a:t> bulunur.</a:t>
            </a:r>
          </a:p>
          <a:p>
            <a:pPr>
              <a:buNone/>
            </a:pPr>
            <a:endParaRPr lang="tr-TR" sz="1000" b="1" dirty="0" smtClean="0"/>
          </a:p>
          <a:p>
            <a:pPr marL="0" indent="0" algn="just">
              <a:buNone/>
            </a:pPr>
            <a:r>
              <a:rPr lang="tr-TR" sz="2000" b="1" dirty="0" smtClean="0"/>
              <a:t>Örnek: </a:t>
            </a:r>
            <a:r>
              <a:rPr lang="tr-TR" sz="2000" dirty="0" smtClean="0"/>
              <a:t>ab+</a:t>
            </a:r>
            <a:r>
              <a:rPr lang="tr-TR" sz="2000" dirty="0" err="1" smtClean="0"/>
              <a:t>a’c</a:t>
            </a:r>
            <a:r>
              <a:rPr lang="tr-TR" sz="2000" dirty="0" smtClean="0"/>
              <a:t>+</a:t>
            </a:r>
            <a:r>
              <a:rPr lang="tr-TR" sz="2000" dirty="0" err="1" smtClean="0"/>
              <a:t>bcd</a:t>
            </a:r>
            <a:r>
              <a:rPr lang="tr-TR" sz="2000" dirty="0" smtClean="0"/>
              <a:t> = ab+</a:t>
            </a:r>
            <a:r>
              <a:rPr lang="tr-TR" sz="2000" dirty="0" err="1" smtClean="0"/>
              <a:t>a’c</a:t>
            </a:r>
            <a:r>
              <a:rPr lang="tr-TR" sz="2000" dirty="0" smtClean="0"/>
              <a:t> eşitliğinin doğruluğunu cebirsel olarak gösterelim.</a:t>
            </a:r>
          </a:p>
          <a:p>
            <a:pPr marL="0" indent="0" algn="just">
              <a:buNone/>
            </a:pPr>
            <a:endParaRPr lang="tr-TR" sz="1000" dirty="0" smtClean="0"/>
          </a:p>
          <a:p>
            <a:pPr>
              <a:buNone/>
            </a:pPr>
            <a:r>
              <a:rPr lang="tr-TR" sz="2000" dirty="0" smtClean="0"/>
              <a:t>ab+</a:t>
            </a:r>
            <a:r>
              <a:rPr lang="tr-TR" sz="2000" dirty="0" err="1" smtClean="0"/>
              <a:t>a’c</a:t>
            </a:r>
            <a:r>
              <a:rPr lang="tr-TR" sz="2000" dirty="0" smtClean="0"/>
              <a:t>+(a+a’)</a:t>
            </a:r>
            <a:r>
              <a:rPr lang="tr-TR" sz="2000" dirty="0" err="1" smtClean="0"/>
              <a:t>bcd</a:t>
            </a:r>
            <a:r>
              <a:rPr lang="tr-TR" sz="2000" dirty="0" smtClean="0"/>
              <a:t> = </a:t>
            </a:r>
            <a:r>
              <a:rPr lang="tr-TR" sz="2000" u="sng" dirty="0" smtClean="0"/>
              <a:t>ab</a:t>
            </a:r>
            <a:r>
              <a:rPr lang="tr-TR" sz="2000" dirty="0" smtClean="0"/>
              <a:t>+</a:t>
            </a:r>
            <a:r>
              <a:rPr lang="tr-TR" sz="2000" dirty="0" err="1" smtClean="0"/>
              <a:t>a’c</a:t>
            </a:r>
            <a:r>
              <a:rPr lang="tr-TR" sz="2000" dirty="0" smtClean="0"/>
              <a:t>+</a:t>
            </a:r>
            <a:r>
              <a:rPr lang="tr-TR" sz="2000" u="sng" dirty="0" err="1" smtClean="0"/>
              <a:t>abcd</a:t>
            </a:r>
            <a:r>
              <a:rPr lang="tr-TR" sz="2000" dirty="0" smtClean="0"/>
              <a:t>+</a:t>
            </a:r>
            <a:r>
              <a:rPr lang="tr-TR" sz="2000" dirty="0" err="1" smtClean="0"/>
              <a:t>a’bcd</a:t>
            </a:r>
            <a:r>
              <a:rPr lang="tr-TR" sz="2000" dirty="0" smtClean="0"/>
              <a:t> = ab(1+</a:t>
            </a:r>
            <a:r>
              <a:rPr lang="tr-TR" sz="2000" dirty="0" err="1" smtClean="0"/>
              <a:t>cd</a:t>
            </a:r>
            <a:r>
              <a:rPr lang="tr-TR" sz="2000" dirty="0" smtClean="0"/>
              <a:t>) + </a:t>
            </a:r>
            <a:r>
              <a:rPr lang="tr-TR" sz="2000" dirty="0" err="1" smtClean="0"/>
              <a:t>a’c</a:t>
            </a:r>
            <a:r>
              <a:rPr lang="tr-TR" sz="2000" dirty="0" smtClean="0"/>
              <a:t> (1+</a:t>
            </a:r>
            <a:r>
              <a:rPr lang="tr-TR" sz="2000" dirty="0" err="1" smtClean="0"/>
              <a:t>bd</a:t>
            </a:r>
            <a:r>
              <a:rPr lang="tr-TR" sz="2000" dirty="0" smtClean="0"/>
              <a:t>) = ab+</a:t>
            </a:r>
            <a:r>
              <a:rPr lang="tr-TR" sz="2000" dirty="0" err="1" smtClean="0"/>
              <a:t>a’c</a:t>
            </a:r>
            <a:endParaRPr lang="tr-TR" sz="2000" dirty="0" smtClean="0"/>
          </a:p>
          <a:p>
            <a:pPr>
              <a:buNone/>
            </a:pPr>
            <a:endParaRPr lang="tr-TR" sz="1000" dirty="0" smtClean="0"/>
          </a:p>
          <a:p>
            <a:pPr>
              <a:buNone/>
            </a:pPr>
            <a:r>
              <a:rPr lang="tr-TR" sz="2000" dirty="0" smtClean="0"/>
              <a:t>ab + </a:t>
            </a:r>
            <a:r>
              <a:rPr lang="tr-TR" sz="2000" dirty="0" err="1" smtClean="0"/>
              <a:t>a’c</a:t>
            </a:r>
            <a:r>
              <a:rPr lang="tr-TR" sz="2000" dirty="0" smtClean="0"/>
              <a:t> + </a:t>
            </a:r>
            <a:r>
              <a:rPr lang="tr-TR" sz="2000" dirty="0" err="1" smtClean="0"/>
              <a:t>bc</a:t>
            </a:r>
            <a:r>
              <a:rPr lang="tr-TR" sz="2000" dirty="0" smtClean="0"/>
              <a:t> = ab+</a:t>
            </a:r>
            <a:r>
              <a:rPr lang="tr-TR" sz="2000" dirty="0" err="1" smtClean="0"/>
              <a:t>a’c</a:t>
            </a:r>
            <a:r>
              <a:rPr lang="tr-TR" sz="2000" dirty="0" smtClean="0"/>
              <a:t> olduğunu daha önceden ispat etmiştik. </a:t>
            </a:r>
          </a:p>
          <a:p>
            <a:pPr marL="0" indent="0" algn="just">
              <a:buFont typeface="Wingdings" pitchFamily="2" charset="2"/>
              <a:buChar char="v"/>
            </a:pPr>
            <a:r>
              <a:rPr lang="tr-TR" sz="2000" dirty="0" smtClean="0"/>
              <a:t> Şöyle bir kural geliştirilebilir: 3 terim olduğunda, 2 terimde olan değişkenlerden birer tanesi 3. terimde varsa ve 2 terim içerisinde de başka bir değişkenin kendisi ve tümleyeni bulunuyorsa, 3. terim sadeleşir.   </a:t>
            </a:r>
          </a:p>
          <a:p>
            <a:pPr>
              <a:buNone/>
            </a:pPr>
            <a:endParaRPr lang="tr-TR" sz="1000" dirty="0" smtClean="0"/>
          </a:p>
          <a:p>
            <a:pPr>
              <a:buNone/>
            </a:pPr>
            <a:r>
              <a:rPr lang="tr-TR" sz="2000" u="sng" dirty="0" err="1" smtClean="0"/>
              <a:t>a’</a:t>
            </a:r>
            <a:r>
              <a:rPr lang="tr-TR" sz="2000" dirty="0" err="1" smtClean="0"/>
              <a:t>b</a:t>
            </a:r>
            <a:r>
              <a:rPr lang="tr-TR" sz="2000" dirty="0" smtClean="0"/>
              <a:t> + </a:t>
            </a:r>
            <a:r>
              <a:rPr lang="tr-TR" sz="2000" dirty="0" err="1" smtClean="0"/>
              <a:t>b’</a:t>
            </a:r>
            <a:r>
              <a:rPr lang="tr-TR" sz="2000" u="sng" dirty="0" err="1" smtClean="0"/>
              <a:t>d</a:t>
            </a:r>
            <a:r>
              <a:rPr lang="tr-TR" sz="2000" dirty="0" smtClean="0"/>
              <a:t> + </a:t>
            </a:r>
            <a:r>
              <a:rPr lang="tr-TR" sz="2000" u="sng" dirty="0" err="1" smtClean="0"/>
              <a:t>a’</a:t>
            </a:r>
            <a:r>
              <a:rPr lang="tr-TR" sz="2000" dirty="0" err="1" smtClean="0"/>
              <a:t>c’</a:t>
            </a:r>
            <a:r>
              <a:rPr lang="tr-TR" sz="2000" u="sng" dirty="0" err="1" smtClean="0"/>
              <a:t>d</a:t>
            </a:r>
            <a:r>
              <a:rPr lang="tr-TR" sz="2000" dirty="0" smtClean="0"/>
              <a:t> = </a:t>
            </a:r>
            <a:r>
              <a:rPr lang="tr-TR" sz="2000" dirty="0" err="1" smtClean="0"/>
              <a:t>a’b</a:t>
            </a:r>
            <a:r>
              <a:rPr lang="tr-TR" sz="2000" dirty="0" smtClean="0"/>
              <a:t> + </a:t>
            </a:r>
            <a:r>
              <a:rPr lang="tr-TR" sz="2000" dirty="0" err="1" smtClean="0"/>
              <a:t>b’d</a:t>
            </a:r>
            <a:r>
              <a:rPr lang="tr-TR" sz="2000" dirty="0" smtClean="0"/>
              <a:t> </a:t>
            </a:r>
            <a:r>
              <a:rPr lang="tr-TR" sz="2000" dirty="0" err="1" smtClean="0"/>
              <a:t>dir</a:t>
            </a:r>
            <a:r>
              <a:rPr lang="tr-TR" sz="2000" dirty="0" smtClean="0"/>
              <a:t>.</a:t>
            </a:r>
          </a:p>
          <a:p>
            <a:pPr>
              <a:buNone/>
            </a:pPr>
            <a:endParaRPr lang="tr-TR" sz="2000" dirty="0" smtClean="0"/>
          </a:p>
          <a:p>
            <a:pPr marL="0" indent="0" algn="just">
              <a:buNone/>
            </a:pPr>
            <a:endParaRPr lang="tr-TR" sz="2000" dirty="0" smtClean="0"/>
          </a:p>
          <a:p>
            <a:pPr>
              <a:buNone/>
            </a:pPr>
            <a:endParaRPr lang="tr-TR"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Aşağıda verilen devrenin doğruluk tablosunu oluşturalım.</a:t>
            </a:r>
          </a:p>
          <a:p>
            <a:pPr marL="0" indent="0" algn="just">
              <a:buNone/>
            </a:pPr>
            <a:endParaRPr lang="tr-TR" sz="2000" dirty="0" smtClean="0"/>
          </a:p>
          <a:p>
            <a:pPr>
              <a:buNone/>
            </a:pPr>
            <a:endParaRPr lang="tr-TR" sz="2000" dirty="0" smtClean="0"/>
          </a:p>
        </p:txBody>
      </p:sp>
      <p:pic>
        <p:nvPicPr>
          <p:cNvPr id="5" name="4 Resim"/>
          <p:cNvPicPr>
            <a:picLocks noChangeAspect="1"/>
          </p:cNvPicPr>
          <p:nvPr/>
        </p:nvPicPr>
        <p:blipFill>
          <a:blip r:embed="rId2" cstate="print"/>
          <a:srcRect/>
          <a:stretch>
            <a:fillRect/>
          </a:stretch>
        </p:blipFill>
        <p:spPr bwMode="auto">
          <a:xfrm>
            <a:off x="2332380" y="1449018"/>
            <a:ext cx="3063060" cy="720720"/>
          </a:xfrm>
          <a:prstGeom prst="rect">
            <a:avLst/>
          </a:prstGeom>
          <a:noFill/>
          <a:ln w="9525">
            <a:noFill/>
            <a:miter lim="800000"/>
            <a:headEnd/>
            <a:tailEnd/>
          </a:ln>
        </p:spPr>
      </p:pic>
      <p:pic>
        <p:nvPicPr>
          <p:cNvPr id="6" name="5 Resim"/>
          <p:cNvPicPr>
            <a:picLocks noChangeAspect="1"/>
          </p:cNvPicPr>
          <p:nvPr/>
        </p:nvPicPr>
        <p:blipFill>
          <a:blip r:embed="rId3" cstate="print"/>
          <a:srcRect/>
          <a:stretch>
            <a:fillRect/>
          </a:stretch>
        </p:blipFill>
        <p:spPr bwMode="auto">
          <a:xfrm>
            <a:off x="769625" y="3813991"/>
            <a:ext cx="3256110" cy="772200"/>
          </a:xfrm>
          <a:prstGeom prst="rect">
            <a:avLst/>
          </a:prstGeom>
          <a:noFill/>
          <a:ln w="9525">
            <a:noFill/>
            <a:miter lim="800000"/>
            <a:headEnd/>
            <a:tailEnd/>
          </a:ln>
        </p:spPr>
      </p:pic>
      <p:graphicFrame>
        <p:nvGraphicFramePr>
          <p:cNvPr id="7" name="6 Tablo"/>
          <p:cNvGraphicFramePr>
            <a:graphicFrameLocks noGrp="1"/>
          </p:cNvGraphicFramePr>
          <p:nvPr/>
        </p:nvGraphicFramePr>
        <p:xfrm>
          <a:off x="4697130" y="3006229"/>
          <a:ext cx="2741638" cy="2913507"/>
        </p:xfrm>
        <a:graphic>
          <a:graphicData uri="http://schemas.openxmlformats.org/drawingml/2006/table">
            <a:tbl>
              <a:tblPr/>
              <a:tblGrid>
                <a:gridCol w="333749"/>
                <a:gridCol w="332842"/>
                <a:gridCol w="332842"/>
                <a:gridCol w="511507"/>
                <a:gridCol w="519669"/>
                <a:gridCol w="711029"/>
              </a:tblGrid>
              <a:tr h="117475">
                <a:tc>
                  <a:txBody>
                    <a:bodyPr/>
                    <a:lstStyle/>
                    <a:p>
                      <a:pPr algn="ctr">
                        <a:lnSpc>
                          <a:spcPct val="115000"/>
                        </a:lnSpc>
                        <a:spcAft>
                          <a:spcPts val="0"/>
                        </a:spcAft>
                      </a:pPr>
                      <a:r>
                        <a:rPr lang="tr-TR" sz="1800" b="1" dirty="0">
                          <a:latin typeface="Calibri"/>
                          <a:ea typeface="Calibri"/>
                          <a:cs typeface="Times New Roman"/>
                        </a:rPr>
                        <a:t>x</a:t>
                      </a:r>
                      <a:endParaRPr lang="tr-TR" sz="1800" dirty="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y</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z</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x.y</a:t>
                      </a:r>
                      <a:endParaRPr lang="tr-TR" sz="1800">
                        <a:latin typeface="Calibri"/>
                        <a:ea typeface="Calibri"/>
                        <a:cs typeface="Times New Roman"/>
                      </a:endParaRP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x.y+z</a:t>
                      </a:r>
                      <a:endParaRPr lang="tr-TR" sz="18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b="1">
                          <a:latin typeface="Calibri"/>
                          <a:ea typeface="Calibri"/>
                          <a:cs typeface="Times New Roman"/>
                        </a:rPr>
                        <a:t>(x.y+z)’</a:t>
                      </a:r>
                      <a:endParaRPr lang="tr-TR" sz="1800">
                        <a:latin typeface="Calibri"/>
                        <a:ea typeface="Calibri"/>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475">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44450" marR="44450" marT="825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a:latin typeface="Calibri"/>
                          <a:ea typeface="Calibri"/>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tr-TR" sz="1800" dirty="0">
                          <a:latin typeface="Calibri"/>
                          <a:ea typeface="Calibri"/>
                          <a:cs typeface="Times New Roman"/>
                        </a:rPr>
                        <a:t>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a:buNone/>
            </a:pPr>
            <a:r>
              <a:rPr lang="tr-TR" sz="2000" dirty="0" smtClean="0"/>
              <a:t>Aşağıdaki devrenin çıkışını </a:t>
            </a:r>
            <a:r>
              <a:rPr lang="tr-TR" sz="2000" dirty="0" err="1" smtClean="0"/>
              <a:t>mintermler</a:t>
            </a:r>
            <a:r>
              <a:rPr lang="tr-TR" sz="2000" dirty="0" smtClean="0"/>
              <a:t> cinsinden bulalım.</a:t>
            </a:r>
          </a:p>
          <a:p>
            <a:pPr>
              <a:buNone/>
            </a:pPr>
            <a:r>
              <a:rPr lang="tr-TR" sz="2000" dirty="0" smtClean="0"/>
              <a:t> </a:t>
            </a:r>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endParaRPr lang="tr-TR" sz="2000" dirty="0" smtClean="0"/>
          </a:p>
          <a:p>
            <a:pPr>
              <a:buNone/>
            </a:pPr>
            <a:r>
              <a:rPr lang="tr-TR" sz="2000" dirty="0" err="1" smtClean="0"/>
              <a:t>Exor</a:t>
            </a:r>
            <a:r>
              <a:rPr lang="tr-TR" sz="2000" dirty="0" smtClean="0"/>
              <a:t> kapısının girişlerinden biri ((a+b)’.c)’ = (</a:t>
            </a:r>
            <a:r>
              <a:rPr lang="tr-TR" sz="2000" dirty="0" err="1" smtClean="0"/>
              <a:t>a’b’c</a:t>
            </a:r>
            <a:r>
              <a:rPr lang="tr-TR" sz="2000" dirty="0" smtClean="0"/>
              <a:t>)’ , diğeri b</a:t>
            </a:r>
          </a:p>
          <a:p>
            <a:pPr>
              <a:buNone/>
            </a:pPr>
            <a:r>
              <a:rPr lang="tr-TR" sz="2000" dirty="0" err="1" smtClean="0"/>
              <a:t>Exnor</a:t>
            </a:r>
            <a:r>
              <a:rPr lang="tr-TR" sz="2000" dirty="0" smtClean="0"/>
              <a:t> kapısının girişlerinden biri (</a:t>
            </a:r>
            <a:r>
              <a:rPr lang="tr-TR" sz="2000" dirty="0" err="1" smtClean="0"/>
              <a:t>a’b’c</a:t>
            </a:r>
            <a:r>
              <a:rPr lang="tr-TR" sz="2000" dirty="0" smtClean="0"/>
              <a:t>).b+(</a:t>
            </a:r>
            <a:r>
              <a:rPr lang="tr-TR" sz="2000" dirty="0" err="1" smtClean="0"/>
              <a:t>a’b’c</a:t>
            </a:r>
            <a:r>
              <a:rPr lang="tr-TR" sz="2000" dirty="0" smtClean="0"/>
              <a:t>)’b’ = (a+b+c’).b’ , diğeri d</a:t>
            </a:r>
          </a:p>
          <a:p>
            <a:pPr>
              <a:buNone/>
            </a:pPr>
            <a:r>
              <a:rPr lang="tr-TR" sz="2000" dirty="0" smtClean="0"/>
              <a:t>Bu işlem yapıldığında   f = (ab’+</a:t>
            </a:r>
            <a:r>
              <a:rPr lang="tr-TR" sz="2000" dirty="0" err="1" smtClean="0"/>
              <a:t>b’c</a:t>
            </a:r>
            <a:r>
              <a:rPr lang="tr-TR" sz="2000" dirty="0" smtClean="0"/>
              <a:t>’)d+( ab’+</a:t>
            </a:r>
            <a:r>
              <a:rPr lang="tr-TR" sz="2000" dirty="0" err="1" smtClean="0"/>
              <a:t>b’c</a:t>
            </a:r>
            <a:r>
              <a:rPr lang="tr-TR" sz="2000" dirty="0" smtClean="0"/>
              <a:t>’)’d’</a:t>
            </a:r>
          </a:p>
          <a:p>
            <a:pPr>
              <a:buNone/>
            </a:pPr>
            <a:endParaRPr lang="tr-TR" sz="1000" dirty="0" smtClean="0"/>
          </a:p>
          <a:p>
            <a:pPr>
              <a:buNone/>
            </a:pPr>
            <a:r>
              <a:rPr lang="tr-TR" sz="2000" dirty="0" smtClean="0"/>
              <a:t>f = </a:t>
            </a:r>
            <a:r>
              <a:rPr lang="tr-TR" sz="2000" dirty="0" err="1" smtClean="0"/>
              <a:t>ab’d</a:t>
            </a:r>
            <a:r>
              <a:rPr lang="tr-TR" sz="2000" dirty="0" smtClean="0"/>
              <a:t>+</a:t>
            </a:r>
            <a:r>
              <a:rPr lang="tr-TR" sz="2000" dirty="0" err="1" smtClean="0"/>
              <a:t>b’c’d</a:t>
            </a:r>
            <a:r>
              <a:rPr lang="tr-TR" sz="2000" dirty="0" smtClean="0"/>
              <a:t>+(a’+b)(b+c)d’ = </a:t>
            </a:r>
            <a:r>
              <a:rPr lang="tr-TR" sz="2000" dirty="0" err="1" smtClean="0"/>
              <a:t>ab’d</a:t>
            </a:r>
            <a:r>
              <a:rPr lang="tr-TR" sz="2000" dirty="0" smtClean="0"/>
              <a:t>+</a:t>
            </a:r>
            <a:r>
              <a:rPr lang="tr-TR" sz="2000" dirty="0" err="1" smtClean="0"/>
              <a:t>b’c’d</a:t>
            </a:r>
            <a:r>
              <a:rPr lang="tr-TR" sz="2000" dirty="0" smtClean="0"/>
              <a:t>+</a:t>
            </a:r>
            <a:r>
              <a:rPr lang="tr-TR" sz="2000" u="sng" dirty="0" err="1" smtClean="0"/>
              <a:t>a’bd</a:t>
            </a:r>
            <a:r>
              <a:rPr lang="tr-TR" sz="2000" u="sng" dirty="0" smtClean="0"/>
              <a:t>’</a:t>
            </a:r>
            <a:r>
              <a:rPr lang="tr-TR" sz="2000" dirty="0" smtClean="0"/>
              <a:t>+</a:t>
            </a:r>
            <a:r>
              <a:rPr lang="tr-TR" sz="2000" dirty="0" err="1" smtClean="0"/>
              <a:t>a’cd</a:t>
            </a:r>
            <a:r>
              <a:rPr lang="tr-TR" sz="2000" dirty="0" smtClean="0"/>
              <a:t>’+</a:t>
            </a:r>
            <a:r>
              <a:rPr lang="tr-TR" sz="2000" u="sng" dirty="0" err="1" smtClean="0"/>
              <a:t>bd</a:t>
            </a:r>
            <a:r>
              <a:rPr lang="tr-TR" sz="2000" u="sng" dirty="0" smtClean="0"/>
              <a:t>’</a:t>
            </a:r>
            <a:r>
              <a:rPr lang="tr-TR" sz="2000" dirty="0" smtClean="0"/>
              <a:t>+</a:t>
            </a:r>
            <a:r>
              <a:rPr lang="tr-TR" sz="2000" u="sng" dirty="0" err="1" smtClean="0"/>
              <a:t>bcd</a:t>
            </a:r>
            <a:r>
              <a:rPr lang="tr-TR" sz="2000" u="sng" dirty="0" smtClean="0"/>
              <a:t>’ </a:t>
            </a:r>
          </a:p>
          <a:p>
            <a:pPr>
              <a:buNone/>
            </a:pPr>
            <a:r>
              <a:rPr lang="tr-TR" sz="2000" dirty="0" smtClean="0"/>
              <a:t>  = </a:t>
            </a:r>
            <a:r>
              <a:rPr lang="tr-TR" sz="2000" dirty="0" err="1" smtClean="0"/>
              <a:t>ab’d</a:t>
            </a:r>
            <a:r>
              <a:rPr lang="tr-TR" sz="2000" dirty="0" smtClean="0"/>
              <a:t>+</a:t>
            </a:r>
            <a:r>
              <a:rPr lang="tr-TR" sz="2000" dirty="0" err="1" smtClean="0"/>
              <a:t>b’c’d</a:t>
            </a:r>
            <a:r>
              <a:rPr lang="tr-TR" sz="2000" dirty="0" smtClean="0"/>
              <a:t>+</a:t>
            </a:r>
            <a:r>
              <a:rPr lang="tr-TR" sz="2000" dirty="0" err="1" smtClean="0"/>
              <a:t>bd</a:t>
            </a:r>
            <a:r>
              <a:rPr lang="tr-TR" sz="2000" dirty="0" smtClean="0"/>
              <a:t>’+</a:t>
            </a:r>
            <a:r>
              <a:rPr lang="tr-TR" sz="2000" dirty="0" err="1" smtClean="0"/>
              <a:t>a’cd</a:t>
            </a:r>
            <a:r>
              <a:rPr lang="tr-TR" sz="2000" dirty="0" smtClean="0"/>
              <a:t>’</a:t>
            </a:r>
          </a:p>
          <a:p>
            <a:pPr marL="0" indent="0" algn="just">
              <a:buNone/>
            </a:pPr>
            <a:endParaRPr lang="tr-TR" sz="2000" dirty="0" smtClean="0"/>
          </a:p>
          <a:p>
            <a:pPr>
              <a:buNone/>
            </a:pPr>
            <a:endParaRPr lang="tr-TR" sz="2000" dirty="0" smtClean="0"/>
          </a:p>
        </p:txBody>
      </p:sp>
      <p:pic>
        <p:nvPicPr>
          <p:cNvPr id="8" name="7 Resim"/>
          <p:cNvPicPr>
            <a:picLocks noChangeAspect="1"/>
          </p:cNvPicPr>
          <p:nvPr/>
        </p:nvPicPr>
        <p:blipFill>
          <a:blip r:embed="rId2" cstate="print">
            <a:lum bright="-40000"/>
          </a:blip>
          <a:srcRect/>
          <a:stretch>
            <a:fillRect/>
          </a:stretch>
        </p:blipFill>
        <p:spPr bwMode="auto">
          <a:xfrm>
            <a:off x="1813055" y="1411050"/>
            <a:ext cx="5096251" cy="798750"/>
          </a:xfrm>
          <a:prstGeom prst="rect">
            <a:avLst/>
          </a:prstGeom>
          <a:noFill/>
          <a:ln w="9525">
            <a:noFill/>
            <a:miter lim="800000"/>
            <a:headEnd/>
            <a:tailEnd/>
          </a:ln>
        </p:spPr>
      </p:pic>
      <p:pic>
        <p:nvPicPr>
          <p:cNvPr id="9" name="8 Resim"/>
          <p:cNvPicPr>
            <a:picLocks noChangeAspect="1"/>
          </p:cNvPicPr>
          <p:nvPr/>
        </p:nvPicPr>
        <p:blipFill>
          <a:blip r:embed="rId3" cstate="print"/>
          <a:srcRect/>
          <a:stretch>
            <a:fillRect/>
          </a:stretch>
        </p:blipFill>
        <p:spPr bwMode="auto">
          <a:xfrm>
            <a:off x="1746483" y="2624711"/>
            <a:ext cx="5219619" cy="9956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 (Devamı)</a:t>
            </a:r>
          </a:p>
        </p:txBody>
      </p:sp>
      <p:sp>
        <p:nvSpPr>
          <p:cNvPr id="13316" name="Rectangle 3"/>
          <p:cNvSpPr>
            <a:spLocks noGrp="1" noChangeArrowheads="1"/>
          </p:cNvSpPr>
          <p:nvPr>
            <p:ph type="body" idx="1"/>
          </p:nvPr>
        </p:nvSpPr>
        <p:spPr>
          <a:xfrm>
            <a:off x="346075" y="854546"/>
            <a:ext cx="8375650" cy="5311476"/>
          </a:xfrm>
        </p:spPr>
        <p:txBody>
          <a:bodyPr/>
          <a:lstStyle/>
          <a:p>
            <a:pPr>
              <a:buNone/>
            </a:pPr>
            <a:r>
              <a:rPr lang="tr-TR" sz="2000" dirty="0" smtClean="0"/>
              <a:t>f= </a:t>
            </a:r>
            <a:r>
              <a:rPr lang="tr-TR" sz="2000" dirty="0" err="1" smtClean="0"/>
              <a:t>ab’d</a:t>
            </a:r>
            <a:r>
              <a:rPr lang="tr-TR" sz="2000" dirty="0" smtClean="0"/>
              <a:t>+</a:t>
            </a:r>
            <a:r>
              <a:rPr lang="tr-TR" sz="2000" dirty="0" err="1" smtClean="0"/>
              <a:t>b’c’d</a:t>
            </a:r>
            <a:r>
              <a:rPr lang="tr-TR" sz="2000" dirty="0" smtClean="0"/>
              <a:t>+</a:t>
            </a:r>
            <a:r>
              <a:rPr lang="tr-TR" sz="2000" dirty="0" err="1" smtClean="0"/>
              <a:t>bd</a:t>
            </a:r>
            <a:r>
              <a:rPr lang="tr-TR" sz="2000" dirty="0" smtClean="0"/>
              <a:t>’+</a:t>
            </a:r>
            <a:r>
              <a:rPr lang="tr-TR" sz="2000" dirty="0" err="1" smtClean="0"/>
              <a:t>a’cd</a:t>
            </a:r>
            <a:r>
              <a:rPr lang="tr-TR" sz="2000" dirty="0" smtClean="0"/>
              <a:t>’</a:t>
            </a:r>
          </a:p>
          <a:p>
            <a:pPr>
              <a:buNone/>
            </a:pPr>
            <a:r>
              <a:rPr lang="tr-TR" sz="2000" b="1" dirty="0" err="1" smtClean="0"/>
              <a:t>Mintermler</a:t>
            </a:r>
            <a:r>
              <a:rPr lang="tr-TR" sz="2000" b="1" dirty="0" smtClean="0"/>
              <a:t> hesaplandığında;</a:t>
            </a:r>
            <a:endParaRPr lang="tr-TR" sz="2000" dirty="0" smtClean="0"/>
          </a:p>
          <a:p>
            <a:pPr>
              <a:buNone/>
            </a:pPr>
            <a:r>
              <a:rPr lang="tr-TR" sz="2000" b="1" u="sng" dirty="0" err="1" smtClean="0"/>
              <a:t>ab’d</a:t>
            </a:r>
            <a:r>
              <a:rPr lang="tr-TR" sz="2000" b="1" dirty="0" smtClean="0"/>
              <a:t>	</a:t>
            </a:r>
            <a:r>
              <a:rPr lang="tr-TR" sz="2000" b="1" u="sng" dirty="0" err="1" smtClean="0"/>
              <a:t>b’c’d</a:t>
            </a:r>
            <a:r>
              <a:rPr lang="tr-TR" sz="2000" b="1" dirty="0" smtClean="0"/>
              <a:t> 	 </a:t>
            </a:r>
            <a:r>
              <a:rPr lang="tr-TR" sz="2000" b="1" u="sng" dirty="0" err="1" smtClean="0"/>
              <a:t>bd</a:t>
            </a:r>
            <a:r>
              <a:rPr lang="tr-TR" sz="2000" b="1" u="sng" dirty="0" smtClean="0"/>
              <a:t>’</a:t>
            </a:r>
            <a:r>
              <a:rPr lang="tr-TR" sz="2000" b="1" dirty="0" smtClean="0"/>
              <a:t>	</a:t>
            </a:r>
            <a:r>
              <a:rPr lang="tr-TR" sz="2000" b="1" u="sng" dirty="0" err="1" smtClean="0"/>
              <a:t>a’cd</a:t>
            </a:r>
            <a:r>
              <a:rPr lang="tr-TR" sz="2000" b="1" u="sng" dirty="0" smtClean="0"/>
              <a:t>’</a:t>
            </a:r>
            <a:endParaRPr lang="tr-TR" sz="2000" dirty="0" smtClean="0"/>
          </a:p>
          <a:p>
            <a:pPr>
              <a:buNone/>
            </a:pPr>
            <a:r>
              <a:rPr lang="tr-TR" sz="2000" dirty="0" err="1" smtClean="0"/>
              <a:t>abcd</a:t>
            </a:r>
            <a:r>
              <a:rPr lang="tr-TR" sz="2000" dirty="0" smtClean="0"/>
              <a:t>	</a:t>
            </a:r>
            <a:r>
              <a:rPr lang="tr-TR" sz="2000" dirty="0" err="1" smtClean="0"/>
              <a:t>abcd</a:t>
            </a:r>
            <a:r>
              <a:rPr lang="tr-TR" sz="2000" dirty="0" smtClean="0"/>
              <a:t>	</a:t>
            </a:r>
            <a:r>
              <a:rPr lang="tr-TR" sz="2000" dirty="0" err="1" smtClean="0"/>
              <a:t>abcd</a:t>
            </a:r>
            <a:r>
              <a:rPr lang="tr-TR" sz="2000" dirty="0" smtClean="0"/>
              <a:t>	</a:t>
            </a:r>
            <a:r>
              <a:rPr lang="tr-TR" sz="2000" dirty="0" err="1" smtClean="0"/>
              <a:t>abcd</a:t>
            </a:r>
            <a:r>
              <a:rPr lang="tr-TR" sz="2000" dirty="0" smtClean="0"/>
              <a:t>	</a:t>
            </a:r>
            <a:r>
              <a:rPr lang="tr-TR" sz="2000" b="1" dirty="0" smtClean="0"/>
              <a:t>	</a:t>
            </a:r>
            <a:endParaRPr lang="tr-TR" sz="2000" dirty="0" smtClean="0"/>
          </a:p>
          <a:p>
            <a:pPr>
              <a:buNone/>
            </a:pPr>
            <a:r>
              <a:rPr lang="tr-TR" sz="2000" dirty="0" smtClean="0"/>
              <a:t>10</a:t>
            </a:r>
            <a:r>
              <a:rPr lang="tr-TR" sz="2000" dirty="0" smtClean="0">
                <a:solidFill>
                  <a:srgbClr val="FF0000"/>
                </a:solidFill>
              </a:rPr>
              <a:t>0</a:t>
            </a:r>
            <a:r>
              <a:rPr lang="tr-TR" sz="2000" dirty="0" smtClean="0"/>
              <a:t>1	</a:t>
            </a:r>
            <a:r>
              <a:rPr lang="tr-TR" sz="2000" dirty="0" smtClean="0">
                <a:solidFill>
                  <a:srgbClr val="FF0000"/>
                </a:solidFill>
              </a:rPr>
              <a:t>0</a:t>
            </a:r>
            <a:r>
              <a:rPr lang="tr-TR" sz="2000" dirty="0" smtClean="0"/>
              <a:t>001	</a:t>
            </a:r>
            <a:r>
              <a:rPr lang="tr-TR" sz="2000" dirty="0" smtClean="0">
                <a:solidFill>
                  <a:srgbClr val="FF0000"/>
                </a:solidFill>
              </a:rPr>
              <a:t>0</a:t>
            </a:r>
            <a:r>
              <a:rPr lang="tr-TR" sz="2000" dirty="0" smtClean="0"/>
              <a:t>1</a:t>
            </a:r>
            <a:r>
              <a:rPr lang="tr-TR" sz="2000" dirty="0" smtClean="0">
                <a:solidFill>
                  <a:srgbClr val="FF0000"/>
                </a:solidFill>
              </a:rPr>
              <a:t>0</a:t>
            </a:r>
            <a:r>
              <a:rPr lang="tr-TR" sz="2000" dirty="0" smtClean="0"/>
              <a:t>0	0</a:t>
            </a:r>
            <a:r>
              <a:rPr lang="tr-TR" sz="2000" dirty="0" smtClean="0">
                <a:solidFill>
                  <a:srgbClr val="FF0000"/>
                </a:solidFill>
              </a:rPr>
              <a:t>0</a:t>
            </a:r>
            <a:r>
              <a:rPr lang="tr-TR" sz="2000" dirty="0" smtClean="0"/>
              <a:t>10 </a:t>
            </a:r>
          </a:p>
          <a:p>
            <a:pPr>
              <a:buNone/>
            </a:pPr>
            <a:r>
              <a:rPr lang="tr-TR" sz="2000" dirty="0" smtClean="0"/>
              <a:t>10</a:t>
            </a:r>
            <a:r>
              <a:rPr lang="tr-TR" sz="2000" dirty="0" smtClean="0">
                <a:solidFill>
                  <a:srgbClr val="FF0000"/>
                </a:solidFill>
              </a:rPr>
              <a:t>1</a:t>
            </a:r>
            <a:r>
              <a:rPr lang="tr-TR" sz="2000" dirty="0" smtClean="0"/>
              <a:t>1 	</a:t>
            </a:r>
            <a:r>
              <a:rPr lang="tr-TR" sz="2000" dirty="0" smtClean="0">
                <a:solidFill>
                  <a:srgbClr val="FF0000"/>
                </a:solidFill>
              </a:rPr>
              <a:t>1</a:t>
            </a:r>
            <a:r>
              <a:rPr lang="tr-TR" sz="2000" dirty="0" smtClean="0"/>
              <a:t>001	</a:t>
            </a:r>
            <a:r>
              <a:rPr lang="tr-TR" sz="2000" dirty="0" smtClean="0">
                <a:solidFill>
                  <a:srgbClr val="FF0000"/>
                </a:solidFill>
              </a:rPr>
              <a:t>0</a:t>
            </a:r>
            <a:r>
              <a:rPr lang="tr-TR" sz="2000" dirty="0" smtClean="0"/>
              <a:t>1</a:t>
            </a:r>
            <a:r>
              <a:rPr lang="tr-TR" sz="2000" dirty="0" smtClean="0">
                <a:solidFill>
                  <a:srgbClr val="FF0000"/>
                </a:solidFill>
              </a:rPr>
              <a:t>1</a:t>
            </a:r>
            <a:r>
              <a:rPr lang="tr-TR" sz="2000" dirty="0" smtClean="0"/>
              <a:t>0	0</a:t>
            </a:r>
            <a:r>
              <a:rPr lang="tr-TR" sz="2000" dirty="0" smtClean="0">
                <a:solidFill>
                  <a:srgbClr val="FF0000"/>
                </a:solidFill>
              </a:rPr>
              <a:t>1</a:t>
            </a:r>
            <a:r>
              <a:rPr lang="tr-TR" sz="2000" dirty="0" smtClean="0"/>
              <a:t>10</a:t>
            </a:r>
          </a:p>
          <a:p>
            <a:pPr>
              <a:buNone/>
            </a:pPr>
            <a:r>
              <a:rPr lang="tr-TR" sz="2000" dirty="0" smtClean="0"/>
              <a:t>			</a:t>
            </a:r>
            <a:r>
              <a:rPr lang="tr-TR" sz="2000" dirty="0" smtClean="0">
                <a:solidFill>
                  <a:srgbClr val="FF0000"/>
                </a:solidFill>
              </a:rPr>
              <a:t>1</a:t>
            </a:r>
            <a:r>
              <a:rPr lang="tr-TR" sz="2000" dirty="0" smtClean="0"/>
              <a:t>1</a:t>
            </a:r>
            <a:r>
              <a:rPr lang="tr-TR" sz="2000" dirty="0" smtClean="0">
                <a:solidFill>
                  <a:srgbClr val="FF0000"/>
                </a:solidFill>
              </a:rPr>
              <a:t>0</a:t>
            </a:r>
            <a:r>
              <a:rPr lang="tr-TR" sz="2000" dirty="0" smtClean="0"/>
              <a:t>0</a:t>
            </a:r>
          </a:p>
          <a:p>
            <a:pPr>
              <a:buNone/>
            </a:pPr>
            <a:r>
              <a:rPr lang="tr-TR" sz="2000" dirty="0" smtClean="0"/>
              <a:t>			</a:t>
            </a:r>
            <a:r>
              <a:rPr lang="tr-TR" sz="2000" dirty="0" smtClean="0">
                <a:solidFill>
                  <a:srgbClr val="FF0000"/>
                </a:solidFill>
              </a:rPr>
              <a:t>1</a:t>
            </a:r>
            <a:r>
              <a:rPr lang="tr-TR" sz="2000" dirty="0" smtClean="0"/>
              <a:t>1</a:t>
            </a:r>
            <a:r>
              <a:rPr lang="tr-TR" sz="2000" dirty="0" smtClean="0">
                <a:solidFill>
                  <a:srgbClr val="FF0000"/>
                </a:solidFill>
              </a:rPr>
              <a:t>1</a:t>
            </a:r>
            <a:r>
              <a:rPr lang="tr-TR" sz="2000" dirty="0" smtClean="0"/>
              <a:t>0                                  </a:t>
            </a:r>
          </a:p>
          <a:p>
            <a:pPr>
              <a:buNone/>
            </a:pPr>
            <a:r>
              <a:rPr lang="tr-TR" sz="2000" dirty="0" smtClean="0"/>
              <a:t>f(a,b,c,d)=∑(1,2,4,6,9,11,12,14)</a:t>
            </a:r>
          </a:p>
          <a:p>
            <a:pPr marL="0" indent="0" algn="just">
              <a:buNone/>
            </a:pPr>
            <a:endParaRPr lang="tr-TR" sz="2000" dirty="0" smtClean="0"/>
          </a:p>
          <a:p>
            <a:pPr>
              <a:buNone/>
            </a:pPr>
            <a:endParaRPr lang="tr-TR"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Altbilgi Yer Tutucusu"/>
          <p:cNvSpPr>
            <a:spLocks noGrp="1"/>
          </p:cNvSpPr>
          <p:nvPr>
            <p:ph type="ftr" sz="quarter" idx="10"/>
          </p:nvPr>
        </p:nvSpPr>
        <p:spPr>
          <a:noFill/>
        </p:spPr>
        <p:txBody>
          <a:bodyPr/>
          <a:lstStyle/>
          <a:p>
            <a:r>
              <a:rPr lang="tr-TR"/>
              <a:t>Mantık Devreleri </a:t>
            </a:r>
            <a:endParaRPr lang="en-US"/>
          </a:p>
        </p:txBody>
      </p:sp>
      <p:sp>
        <p:nvSpPr>
          <p:cNvPr id="13315" name="Rectangle 2"/>
          <p:cNvSpPr>
            <a:spLocks noGrp="1" noChangeArrowheads="1"/>
          </p:cNvSpPr>
          <p:nvPr>
            <p:ph type="title"/>
          </p:nvPr>
        </p:nvSpPr>
        <p:spPr>
          <a:xfrm>
            <a:off x="373700" y="212127"/>
            <a:ext cx="7772400" cy="790575"/>
          </a:xfrm>
        </p:spPr>
        <p:txBody>
          <a:bodyPr/>
          <a:lstStyle/>
          <a:p>
            <a:pPr algn="l"/>
            <a:r>
              <a:rPr lang="tr-TR" sz="2400" b="1" dirty="0" smtClean="0"/>
              <a:t>Örnek:</a:t>
            </a:r>
          </a:p>
        </p:txBody>
      </p:sp>
      <p:sp>
        <p:nvSpPr>
          <p:cNvPr id="13316" name="Rectangle 3"/>
          <p:cNvSpPr>
            <a:spLocks noGrp="1" noChangeArrowheads="1"/>
          </p:cNvSpPr>
          <p:nvPr>
            <p:ph type="body" idx="1"/>
          </p:nvPr>
        </p:nvSpPr>
        <p:spPr>
          <a:xfrm>
            <a:off x="346075" y="854546"/>
            <a:ext cx="8375650" cy="5311476"/>
          </a:xfrm>
        </p:spPr>
        <p:txBody>
          <a:bodyPr/>
          <a:lstStyle/>
          <a:p>
            <a:pPr marL="0" indent="0" algn="just">
              <a:buNone/>
            </a:pPr>
            <a:r>
              <a:rPr lang="tr-TR" sz="2000" dirty="0" smtClean="0"/>
              <a:t>Aşağıda,</a:t>
            </a:r>
            <a:r>
              <a:rPr lang="tr-TR" sz="2000" b="1" dirty="0" smtClean="0"/>
              <a:t> </a:t>
            </a:r>
            <a:r>
              <a:rPr lang="tr-TR" sz="2000" dirty="0" smtClean="0"/>
              <a:t>3 girişli ve 1 çıkışlı bir </a:t>
            </a:r>
            <a:r>
              <a:rPr lang="tr-TR" sz="2000" dirty="0" err="1" smtClean="0"/>
              <a:t>kombinasyonel</a:t>
            </a:r>
            <a:r>
              <a:rPr lang="tr-TR" sz="2000" dirty="0" smtClean="0"/>
              <a:t> devrenin devre şeması ve girişlerine uygulanan sinyaller zamana bağlı olarak verildiğine göre, devrenin çıkışının dalga şeklini çizelim.</a:t>
            </a:r>
          </a:p>
          <a:p>
            <a:pPr>
              <a:buNone/>
            </a:pPr>
            <a:endParaRPr lang="tr-TR" sz="2000" dirty="0" smtClean="0"/>
          </a:p>
          <a:p>
            <a:pPr>
              <a:buNone/>
            </a:pPr>
            <a:endParaRPr lang="tr-TR" sz="2000" dirty="0" smtClean="0"/>
          </a:p>
          <a:p>
            <a:pPr marL="0" indent="0" algn="just">
              <a:buNone/>
            </a:pPr>
            <a:endParaRPr lang="tr-TR" sz="2000" dirty="0" smtClean="0"/>
          </a:p>
          <a:p>
            <a:pPr>
              <a:buNone/>
            </a:pPr>
            <a:endParaRPr lang="tr-TR" sz="2000" dirty="0" smtClean="0"/>
          </a:p>
        </p:txBody>
      </p:sp>
      <p:pic>
        <p:nvPicPr>
          <p:cNvPr id="5" name="4 Resim"/>
          <p:cNvPicPr>
            <a:picLocks noChangeAspect="1"/>
          </p:cNvPicPr>
          <p:nvPr/>
        </p:nvPicPr>
        <p:blipFill>
          <a:blip r:embed="rId2" cstate="print"/>
          <a:srcRect/>
          <a:stretch>
            <a:fillRect/>
          </a:stretch>
        </p:blipFill>
        <p:spPr bwMode="auto">
          <a:xfrm>
            <a:off x="806176" y="2481974"/>
            <a:ext cx="3242250" cy="1131840"/>
          </a:xfrm>
          <a:prstGeom prst="rect">
            <a:avLst/>
          </a:prstGeom>
          <a:noFill/>
          <a:ln w="9525">
            <a:noFill/>
            <a:miter lim="800000"/>
            <a:headEnd/>
            <a:tailEnd/>
          </a:ln>
        </p:spPr>
      </p:pic>
      <p:grpSp>
        <p:nvGrpSpPr>
          <p:cNvPr id="21506" name="Group 2"/>
          <p:cNvGrpSpPr>
            <a:grpSpLocks noChangeAspect="1"/>
          </p:cNvGrpSpPr>
          <p:nvPr/>
        </p:nvGrpSpPr>
        <p:grpSpPr bwMode="auto">
          <a:xfrm>
            <a:off x="4581688" y="2092487"/>
            <a:ext cx="3435079" cy="2602611"/>
            <a:chOff x="1189" y="13248"/>
            <a:chExt cx="3922" cy="2969"/>
          </a:xfrm>
        </p:grpSpPr>
        <p:sp>
          <p:nvSpPr>
            <p:cNvPr id="21507" name="Line 3"/>
            <p:cNvSpPr>
              <a:spLocks noChangeShapeType="1"/>
            </p:cNvSpPr>
            <p:nvPr/>
          </p:nvSpPr>
          <p:spPr bwMode="auto">
            <a:xfrm flipV="1">
              <a:off x="1383" y="13355"/>
              <a:ext cx="0" cy="175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08" name="Line 4"/>
            <p:cNvSpPr>
              <a:spLocks noChangeShapeType="1"/>
            </p:cNvSpPr>
            <p:nvPr/>
          </p:nvSpPr>
          <p:spPr bwMode="auto">
            <a:xfrm>
              <a:off x="1386" y="14222"/>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09" name="Line 5"/>
            <p:cNvSpPr>
              <a:spLocks noChangeShapeType="1"/>
            </p:cNvSpPr>
            <p:nvPr/>
          </p:nvSpPr>
          <p:spPr bwMode="auto">
            <a:xfrm>
              <a:off x="1386" y="15122"/>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10" name="Line 6"/>
            <p:cNvSpPr>
              <a:spLocks noChangeShapeType="1"/>
            </p:cNvSpPr>
            <p:nvPr/>
          </p:nvSpPr>
          <p:spPr bwMode="auto">
            <a:xfrm>
              <a:off x="1386" y="14226"/>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1" name="Line 7"/>
            <p:cNvSpPr>
              <a:spLocks noChangeShapeType="1"/>
            </p:cNvSpPr>
            <p:nvPr/>
          </p:nvSpPr>
          <p:spPr bwMode="auto">
            <a:xfrm>
              <a:off x="1752" y="13872"/>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2" name="Line 8"/>
            <p:cNvSpPr>
              <a:spLocks noChangeShapeType="1"/>
            </p:cNvSpPr>
            <p:nvPr/>
          </p:nvSpPr>
          <p:spPr bwMode="auto">
            <a:xfrm>
              <a:off x="1766" y="13862"/>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3" name="Line 9"/>
            <p:cNvSpPr>
              <a:spLocks noChangeShapeType="1"/>
            </p:cNvSpPr>
            <p:nvPr/>
          </p:nvSpPr>
          <p:spPr bwMode="auto">
            <a:xfrm>
              <a:off x="1746" y="13862"/>
              <a:ext cx="0" cy="213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4" name="Line 10"/>
            <p:cNvSpPr>
              <a:spLocks noChangeShapeType="1"/>
            </p:cNvSpPr>
            <p:nvPr/>
          </p:nvSpPr>
          <p:spPr bwMode="auto">
            <a:xfrm>
              <a:off x="3572" y="13920"/>
              <a:ext cx="0" cy="2072"/>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15" name="Text Box 11"/>
            <p:cNvSpPr txBox="1">
              <a:spLocks noChangeArrowheads="1"/>
            </p:cNvSpPr>
            <p:nvPr/>
          </p:nvSpPr>
          <p:spPr bwMode="auto">
            <a:xfrm>
              <a:off x="1189" y="13248"/>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A</a:t>
              </a:r>
              <a:endParaRPr kumimoji="0" lang="tr-TR" sz="1800" b="0" i="0" u="none" strike="noStrike" cap="none" normalizeH="0" baseline="0" smtClean="0">
                <a:ln>
                  <a:noFill/>
                </a:ln>
                <a:solidFill>
                  <a:schemeClr val="tx1"/>
                </a:solidFill>
                <a:effectLst/>
                <a:latin typeface="Arial" pitchFamily="34" charset="0"/>
              </a:endParaRPr>
            </a:p>
          </p:txBody>
        </p:sp>
        <p:sp>
          <p:nvSpPr>
            <p:cNvPr id="21516" name="Text Box 12"/>
            <p:cNvSpPr txBox="1">
              <a:spLocks noChangeArrowheads="1"/>
            </p:cNvSpPr>
            <p:nvPr/>
          </p:nvSpPr>
          <p:spPr bwMode="auto">
            <a:xfrm>
              <a:off x="1214" y="1427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B</a:t>
              </a:r>
              <a:endParaRPr kumimoji="0" lang="tr-TR" sz="1800" b="0" i="0" u="none" strike="noStrike" cap="none" normalizeH="0" baseline="0" smtClean="0">
                <a:ln>
                  <a:noFill/>
                </a:ln>
                <a:solidFill>
                  <a:schemeClr val="tx1"/>
                </a:solidFill>
                <a:effectLst/>
                <a:latin typeface="Arial" pitchFamily="34" charset="0"/>
              </a:endParaRPr>
            </a:p>
          </p:txBody>
        </p:sp>
        <p:sp>
          <p:nvSpPr>
            <p:cNvPr id="21517" name="Line 13"/>
            <p:cNvSpPr>
              <a:spLocks noChangeShapeType="1"/>
            </p:cNvSpPr>
            <p:nvPr/>
          </p:nvSpPr>
          <p:spPr bwMode="auto">
            <a:xfrm flipV="1">
              <a:off x="1386" y="14222"/>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18" name="Text Box 14"/>
            <p:cNvSpPr txBox="1">
              <a:spLocks noChangeArrowheads="1"/>
            </p:cNvSpPr>
            <p:nvPr/>
          </p:nvSpPr>
          <p:spPr bwMode="auto">
            <a:xfrm>
              <a:off x="4931" y="1401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1519" name="Text Box 15"/>
            <p:cNvSpPr txBox="1">
              <a:spLocks noChangeArrowheads="1"/>
            </p:cNvSpPr>
            <p:nvPr/>
          </p:nvSpPr>
          <p:spPr bwMode="auto">
            <a:xfrm>
              <a:off x="4917" y="1488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1520" name="Line 16"/>
            <p:cNvSpPr>
              <a:spLocks noChangeShapeType="1"/>
            </p:cNvSpPr>
            <p:nvPr/>
          </p:nvSpPr>
          <p:spPr bwMode="auto">
            <a:xfrm>
              <a:off x="2500" y="16006"/>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1" name="Text Box 17"/>
            <p:cNvSpPr txBox="1">
              <a:spLocks noChangeArrowheads="1"/>
            </p:cNvSpPr>
            <p:nvPr/>
          </p:nvSpPr>
          <p:spPr bwMode="auto">
            <a:xfrm>
              <a:off x="1236" y="1365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1522" name="Text Box 18"/>
            <p:cNvSpPr txBox="1">
              <a:spLocks noChangeArrowheads="1"/>
            </p:cNvSpPr>
            <p:nvPr/>
          </p:nvSpPr>
          <p:spPr bwMode="auto">
            <a:xfrm>
              <a:off x="1236" y="1402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1523" name="Text Box 19"/>
            <p:cNvSpPr txBox="1">
              <a:spLocks noChangeArrowheads="1"/>
            </p:cNvSpPr>
            <p:nvPr/>
          </p:nvSpPr>
          <p:spPr bwMode="auto">
            <a:xfrm>
              <a:off x="1236" y="1548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1524" name="Text Box 20"/>
            <p:cNvSpPr txBox="1">
              <a:spLocks noChangeArrowheads="1"/>
            </p:cNvSpPr>
            <p:nvPr/>
          </p:nvSpPr>
          <p:spPr bwMode="auto">
            <a:xfrm>
              <a:off x="1236" y="14972"/>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1525" name="Line 21"/>
            <p:cNvSpPr>
              <a:spLocks noChangeShapeType="1"/>
            </p:cNvSpPr>
            <p:nvPr/>
          </p:nvSpPr>
          <p:spPr bwMode="auto">
            <a:xfrm>
              <a:off x="1386" y="16007"/>
              <a:ext cx="35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26" name="Line 22"/>
            <p:cNvSpPr>
              <a:spLocks noChangeShapeType="1"/>
            </p:cNvSpPr>
            <p:nvPr/>
          </p:nvSpPr>
          <p:spPr bwMode="auto">
            <a:xfrm flipV="1">
              <a:off x="1386" y="15092"/>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21527" name="Line 23"/>
            <p:cNvSpPr>
              <a:spLocks noChangeShapeType="1"/>
            </p:cNvSpPr>
            <p:nvPr/>
          </p:nvSpPr>
          <p:spPr bwMode="auto">
            <a:xfrm>
              <a:off x="4674" y="14232"/>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28" name="Text Box 24"/>
            <p:cNvSpPr txBox="1">
              <a:spLocks noChangeArrowheads="1"/>
            </p:cNvSpPr>
            <p:nvPr/>
          </p:nvSpPr>
          <p:spPr bwMode="auto">
            <a:xfrm>
              <a:off x="1229" y="15174"/>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C</a:t>
              </a:r>
              <a:endParaRPr kumimoji="0" lang="tr-TR" sz="1800" b="0" i="0" u="none" strike="noStrike" cap="none" normalizeH="0" baseline="0" smtClean="0">
                <a:ln>
                  <a:noFill/>
                </a:ln>
                <a:solidFill>
                  <a:schemeClr val="tx1"/>
                </a:solidFill>
                <a:effectLst/>
                <a:latin typeface="Arial" pitchFamily="34" charset="0"/>
              </a:endParaRPr>
            </a:p>
          </p:txBody>
        </p:sp>
        <p:sp>
          <p:nvSpPr>
            <p:cNvPr id="21529" name="Text Box 25"/>
            <p:cNvSpPr txBox="1">
              <a:spLocks noChangeArrowheads="1"/>
            </p:cNvSpPr>
            <p:nvPr/>
          </p:nvSpPr>
          <p:spPr bwMode="auto">
            <a:xfrm>
              <a:off x="1236" y="1585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Times New Roman" pitchFamily="18" charset="0"/>
                </a:rPr>
                <a:t>0</a:t>
              </a:r>
              <a:endParaRPr kumimoji="0" lang="tr-TR" sz="1800" b="0" i="0" u="none" strike="noStrike" cap="none" normalizeH="0" baseline="0" smtClean="0">
                <a:ln>
                  <a:noFill/>
                </a:ln>
                <a:solidFill>
                  <a:schemeClr val="tx1"/>
                </a:solidFill>
                <a:effectLst/>
                <a:latin typeface="Arial" pitchFamily="34" charset="0"/>
              </a:endParaRPr>
            </a:p>
          </p:txBody>
        </p:sp>
        <p:sp>
          <p:nvSpPr>
            <p:cNvPr id="21530" name="Text Box 26"/>
            <p:cNvSpPr txBox="1">
              <a:spLocks noChangeArrowheads="1"/>
            </p:cNvSpPr>
            <p:nvPr/>
          </p:nvSpPr>
          <p:spPr bwMode="auto">
            <a:xfrm>
              <a:off x="1236" y="14627"/>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1</a:t>
              </a:r>
              <a:endParaRPr kumimoji="0" lang="tr-TR" sz="1800" b="0" i="0" u="none" strike="noStrike" cap="none" normalizeH="0" baseline="0" smtClean="0">
                <a:ln>
                  <a:noFill/>
                </a:ln>
                <a:solidFill>
                  <a:schemeClr val="tx1"/>
                </a:solidFill>
                <a:effectLst/>
                <a:latin typeface="Arial" pitchFamily="34" charset="0"/>
              </a:endParaRPr>
            </a:p>
          </p:txBody>
        </p:sp>
        <p:sp>
          <p:nvSpPr>
            <p:cNvPr id="21531" name="Line 27"/>
            <p:cNvSpPr>
              <a:spLocks noChangeShapeType="1"/>
            </p:cNvSpPr>
            <p:nvPr/>
          </p:nvSpPr>
          <p:spPr bwMode="auto">
            <a:xfrm>
              <a:off x="1746" y="1564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2" name="Line 28"/>
            <p:cNvSpPr>
              <a:spLocks noChangeShapeType="1"/>
            </p:cNvSpPr>
            <p:nvPr/>
          </p:nvSpPr>
          <p:spPr bwMode="auto">
            <a:xfrm>
              <a:off x="1766" y="15655"/>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3" name="Text Box 29"/>
            <p:cNvSpPr txBox="1">
              <a:spLocks noChangeArrowheads="1"/>
            </p:cNvSpPr>
            <p:nvPr/>
          </p:nvSpPr>
          <p:spPr bwMode="auto">
            <a:xfrm>
              <a:off x="4920" y="15753"/>
              <a:ext cx="180" cy="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rPr>
                <a:t>t</a:t>
              </a:r>
              <a:endParaRPr kumimoji="0" lang="tr-TR" sz="1800" b="0" i="0" u="none" strike="noStrike" cap="none" normalizeH="0" baseline="0" smtClean="0">
                <a:ln>
                  <a:noFill/>
                </a:ln>
                <a:solidFill>
                  <a:schemeClr val="tx1"/>
                </a:solidFill>
                <a:effectLst/>
                <a:latin typeface="Arial" pitchFamily="34" charset="0"/>
              </a:endParaRPr>
            </a:p>
          </p:txBody>
        </p:sp>
        <p:sp>
          <p:nvSpPr>
            <p:cNvPr id="21534" name="Line 30"/>
            <p:cNvSpPr>
              <a:spLocks noChangeShapeType="1"/>
            </p:cNvSpPr>
            <p:nvPr/>
          </p:nvSpPr>
          <p:spPr bwMode="auto">
            <a:xfrm flipH="1">
              <a:off x="1388" y="15120"/>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5" name="Line 31"/>
            <p:cNvSpPr>
              <a:spLocks noChangeShapeType="1"/>
            </p:cNvSpPr>
            <p:nvPr/>
          </p:nvSpPr>
          <p:spPr bwMode="auto">
            <a:xfrm flipH="1">
              <a:off x="1386" y="15992"/>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6" name="Line 32"/>
            <p:cNvSpPr>
              <a:spLocks noChangeShapeType="1"/>
            </p:cNvSpPr>
            <p:nvPr/>
          </p:nvSpPr>
          <p:spPr bwMode="auto">
            <a:xfrm>
              <a:off x="2486" y="13884"/>
              <a:ext cx="0" cy="213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7" name="Line 33"/>
            <p:cNvSpPr>
              <a:spLocks noChangeShapeType="1"/>
            </p:cNvSpPr>
            <p:nvPr/>
          </p:nvSpPr>
          <p:spPr bwMode="auto">
            <a:xfrm>
              <a:off x="2119" y="13866"/>
              <a:ext cx="0" cy="213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8" name="Line 34"/>
            <p:cNvSpPr>
              <a:spLocks noChangeShapeType="1"/>
            </p:cNvSpPr>
            <p:nvPr/>
          </p:nvSpPr>
          <p:spPr bwMode="auto">
            <a:xfrm flipH="1">
              <a:off x="1752" y="15120"/>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39" name="Line 35"/>
            <p:cNvSpPr>
              <a:spLocks noChangeShapeType="1"/>
            </p:cNvSpPr>
            <p:nvPr/>
          </p:nvSpPr>
          <p:spPr bwMode="auto">
            <a:xfrm>
              <a:off x="2486" y="15641"/>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0" name="Line 36"/>
            <p:cNvSpPr>
              <a:spLocks noChangeShapeType="1"/>
            </p:cNvSpPr>
            <p:nvPr/>
          </p:nvSpPr>
          <p:spPr bwMode="auto">
            <a:xfrm>
              <a:off x="2119" y="14784"/>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1" name="Line 37"/>
            <p:cNvSpPr>
              <a:spLocks noChangeShapeType="1"/>
            </p:cNvSpPr>
            <p:nvPr/>
          </p:nvSpPr>
          <p:spPr bwMode="auto">
            <a:xfrm>
              <a:off x="2486" y="1386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2" name="Line 38"/>
            <p:cNvSpPr>
              <a:spLocks noChangeShapeType="1"/>
            </p:cNvSpPr>
            <p:nvPr/>
          </p:nvSpPr>
          <p:spPr bwMode="auto">
            <a:xfrm>
              <a:off x="2119" y="1479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3" name="Line 39"/>
            <p:cNvSpPr>
              <a:spLocks noChangeShapeType="1"/>
            </p:cNvSpPr>
            <p:nvPr/>
          </p:nvSpPr>
          <p:spPr bwMode="auto">
            <a:xfrm>
              <a:off x="2500" y="14208"/>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4" name="Line 40"/>
            <p:cNvSpPr>
              <a:spLocks noChangeShapeType="1"/>
            </p:cNvSpPr>
            <p:nvPr/>
          </p:nvSpPr>
          <p:spPr bwMode="auto">
            <a:xfrm>
              <a:off x="3206" y="16001"/>
              <a:ext cx="1468"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5" name="Line 41"/>
            <p:cNvSpPr>
              <a:spLocks noChangeShapeType="1"/>
            </p:cNvSpPr>
            <p:nvPr/>
          </p:nvSpPr>
          <p:spPr bwMode="auto">
            <a:xfrm>
              <a:off x="3206" y="13872"/>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6" name="Line 42"/>
            <p:cNvSpPr>
              <a:spLocks noChangeShapeType="1"/>
            </p:cNvSpPr>
            <p:nvPr/>
          </p:nvSpPr>
          <p:spPr bwMode="auto">
            <a:xfrm>
              <a:off x="3220" y="13862"/>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7" name="Line 43"/>
            <p:cNvSpPr>
              <a:spLocks noChangeShapeType="1"/>
            </p:cNvSpPr>
            <p:nvPr/>
          </p:nvSpPr>
          <p:spPr bwMode="auto">
            <a:xfrm>
              <a:off x="3940" y="1386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8" name="Line 44"/>
            <p:cNvSpPr>
              <a:spLocks noChangeShapeType="1"/>
            </p:cNvSpPr>
            <p:nvPr/>
          </p:nvSpPr>
          <p:spPr bwMode="auto">
            <a:xfrm>
              <a:off x="3954" y="14208"/>
              <a:ext cx="72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49" name="Line 45"/>
            <p:cNvSpPr>
              <a:spLocks noChangeShapeType="1"/>
            </p:cNvSpPr>
            <p:nvPr/>
          </p:nvSpPr>
          <p:spPr bwMode="auto">
            <a:xfrm>
              <a:off x="2839" y="14201"/>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0" name="Line 46"/>
            <p:cNvSpPr>
              <a:spLocks noChangeShapeType="1"/>
            </p:cNvSpPr>
            <p:nvPr/>
          </p:nvSpPr>
          <p:spPr bwMode="auto">
            <a:xfrm>
              <a:off x="3206" y="14222"/>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1" name="Line 47"/>
            <p:cNvSpPr>
              <a:spLocks noChangeShapeType="1"/>
            </p:cNvSpPr>
            <p:nvPr/>
          </p:nvSpPr>
          <p:spPr bwMode="auto">
            <a:xfrm>
              <a:off x="3954" y="14201"/>
              <a:ext cx="0" cy="1800"/>
            </a:xfrm>
            <a:prstGeom prst="line">
              <a:avLst/>
            </a:prstGeom>
            <a:noFill/>
            <a:ln w="9525">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2" name="Line 48"/>
            <p:cNvSpPr>
              <a:spLocks noChangeShapeType="1"/>
            </p:cNvSpPr>
            <p:nvPr/>
          </p:nvSpPr>
          <p:spPr bwMode="auto">
            <a:xfrm flipH="1">
              <a:off x="3205" y="1510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3" name="Line 49"/>
            <p:cNvSpPr>
              <a:spLocks noChangeShapeType="1"/>
            </p:cNvSpPr>
            <p:nvPr/>
          </p:nvSpPr>
          <p:spPr bwMode="auto">
            <a:xfrm>
              <a:off x="3572" y="14772"/>
              <a:ext cx="1102"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4" name="Line 50"/>
            <p:cNvSpPr>
              <a:spLocks noChangeShapeType="1"/>
            </p:cNvSpPr>
            <p:nvPr/>
          </p:nvSpPr>
          <p:spPr bwMode="auto">
            <a:xfrm>
              <a:off x="3572" y="14784"/>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5" name="Line 51"/>
            <p:cNvSpPr>
              <a:spLocks noChangeShapeType="1"/>
            </p:cNvSpPr>
            <p:nvPr/>
          </p:nvSpPr>
          <p:spPr bwMode="auto">
            <a:xfrm flipH="1">
              <a:off x="2846" y="15108"/>
              <a:ext cx="360" cy="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21556" name="Line 52"/>
            <p:cNvSpPr>
              <a:spLocks noChangeShapeType="1"/>
            </p:cNvSpPr>
            <p:nvPr/>
          </p:nvSpPr>
          <p:spPr bwMode="auto">
            <a:xfrm>
              <a:off x="2839" y="14796"/>
              <a:ext cx="0" cy="360"/>
            </a:xfrm>
            <a:prstGeom prst="line">
              <a:avLst/>
            </a:prstGeom>
            <a:noFill/>
            <a:ln w="158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verview">
  <a:themeElements>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verview">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36000" tIns="36000" rIns="36000" bIns="360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vervi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vervi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vervi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vervi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class_new</Template>
  <TotalTime>6799</TotalTime>
  <Words>1342</Words>
  <Application>Microsoft Office PowerPoint</Application>
  <PresentationFormat>Ekran Gösterisi (4:3)</PresentationFormat>
  <Paragraphs>602</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overview</vt:lpstr>
      <vt:lpstr>Örnekler</vt:lpstr>
      <vt:lpstr>Örnek:</vt:lpstr>
      <vt:lpstr>Örnek:</vt:lpstr>
      <vt:lpstr>Örnek:</vt:lpstr>
      <vt:lpstr>Örnek:</vt:lpstr>
      <vt:lpstr>Örnek:</vt:lpstr>
      <vt:lpstr>Örnek:</vt:lpstr>
      <vt:lpstr>Örnek: (Devamı)</vt:lpstr>
      <vt:lpstr>Örnek:</vt:lpstr>
      <vt:lpstr>Örnek: (Devamı)</vt:lpstr>
      <vt:lpstr>Örnek:</vt:lpstr>
      <vt:lpstr>Örnek:</vt:lpstr>
      <vt:lpstr>Örnek:</vt:lpstr>
      <vt:lpstr>Örnek:</vt:lpstr>
      <vt:lpstr>Örnek:</vt:lpstr>
      <vt:lpstr>Örnek:</vt:lpstr>
      <vt:lpstr>Örnek:</vt:lpstr>
      <vt:lpstr>Örnek:</vt:lpstr>
      <vt:lpstr>Örnek: (Devamı)</vt:lpstr>
    </vt:vector>
  </TitlesOfParts>
  <Company>Washington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IPC</dc:title>
  <dc:creator>Fred Kuhns</dc:creator>
  <cp:lastModifiedBy>ali</cp:lastModifiedBy>
  <cp:revision>202</cp:revision>
  <cp:lastPrinted>2001-01-30T20:22:47Z</cp:lastPrinted>
  <dcterms:created xsi:type="dcterms:W3CDTF">1999-07-07T12:46:17Z</dcterms:created>
  <dcterms:modified xsi:type="dcterms:W3CDTF">2012-11-07T20:21:33Z</dcterms:modified>
</cp:coreProperties>
</file>