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21"/>
  </p:notesMasterIdLst>
  <p:handoutMasterIdLst>
    <p:handoutMasterId r:id="rId22"/>
  </p:handoutMasterIdLst>
  <p:sldIdLst>
    <p:sldId id="349" r:id="rId2"/>
    <p:sldId id="348" r:id="rId3"/>
    <p:sldId id="366" r:id="rId4"/>
    <p:sldId id="350" r:id="rId5"/>
    <p:sldId id="351" r:id="rId6"/>
    <p:sldId id="352" r:id="rId7"/>
    <p:sldId id="353" r:id="rId8"/>
    <p:sldId id="354" r:id="rId9"/>
    <p:sldId id="355" r:id="rId10"/>
    <p:sldId id="356" r:id="rId11"/>
    <p:sldId id="357" r:id="rId12"/>
    <p:sldId id="358" r:id="rId13"/>
    <p:sldId id="361" r:id="rId14"/>
    <p:sldId id="362" r:id="rId15"/>
    <p:sldId id="364" r:id="rId16"/>
    <p:sldId id="359" r:id="rId17"/>
    <p:sldId id="360" r:id="rId18"/>
    <p:sldId id="363" r:id="rId19"/>
    <p:sldId id="365" r:id="rId20"/>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5" autoAdjust="0"/>
    <p:restoredTop sz="94660" autoAdjust="0"/>
  </p:normalViewPr>
  <p:slideViewPr>
    <p:cSldViewPr snapToGrid="0">
      <p:cViewPr varScale="1">
        <p:scale>
          <a:sx n="107" d="100"/>
          <a:sy n="107" d="100"/>
        </p:scale>
        <p:origin x="3456" y="114"/>
      </p:cViewPr>
      <p:guideLst>
        <p:guide orient="horz" pos="2160"/>
        <p:guide pos="2880"/>
      </p:guideLst>
    </p:cSldViewPr>
  </p:slideViewPr>
  <p:outlineViewPr>
    <p:cViewPr>
      <p:scale>
        <a:sx n="33" d="100"/>
        <a:sy n="33" d="100"/>
      </p:scale>
      <p:origin x="0" y="557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pPr>
              <a:defRPr/>
            </a:pPr>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pPr>
              <a:defRPr/>
            </a:pPr>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pPr>
              <a:defRPr/>
            </a:pPr>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pPr>
              <a:defRPr/>
            </a:pPr>
            <a:fld id="{6938AF29-BB2F-45EA-9EA3-B185EDF5C55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pPr>
              <a:defRPr/>
            </a:pPr>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pPr>
              <a:defRPr/>
            </a:pPr>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pPr>
              <a:defRPr/>
            </a:pPr>
            <a:fld id="{7212864F-BB03-45BD-8814-53B344414BB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a:latin typeface="Comic Sans MS" pitchFamily="66" charset="0"/>
              </a:defRPr>
            </a:lvl1pPr>
          </a:lstStyle>
          <a:p>
            <a:pPr>
              <a:defRPr/>
            </a:pPr>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pPr>
              <a:defRPr/>
            </a:pPr>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pPr>
              <a:defRPr/>
            </a:pPr>
            <a:fld id="{C78EC9ED-23FC-4A8C-A28D-E874E7637DAE}" type="slidenum">
              <a:rPr lang="en-US" sz="1200" b="0">
                <a:latin typeface="Comic Sans MS" pitchFamily="66" charset="0"/>
              </a:rPr>
              <a:pPr>
                <a:def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defRPr/>
            </a:pP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752"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Altbilgi Yer Tutucusu"/>
          <p:cNvSpPr>
            <a:spLocks noGrp="1"/>
          </p:cNvSpPr>
          <p:nvPr>
            <p:ph type="ftr" sz="quarter" idx="10"/>
          </p:nvPr>
        </p:nvSpPr>
        <p:spPr>
          <a:noFill/>
        </p:spPr>
        <p:txBody>
          <a:bodyPr/>
          <a:lstStyle/>
          <a:p>
            <a:r>
              <a:rPr lang="tr-TR" smtClean="0"/>
              <a:t>Mantık Devreleri </a:t>
            </a:r>
            <a:endParaRPr lang="en-US" smtClean="0"/>
          </a:p>
        </p:txBody>
      </p:sp>
      <p:sp>
        <p:nvSpPr>
          <p:cNvPr id="3075" name="Rectangle 2"/>
          <p:cNvSpPr>
            <a:spLocks noGrp="1" noChangeArrowheads="1"/>
          </p:cNvSpPr>
          <p:nvPr>
            <p:ph type="title"/>
          </p:nvPr>
        </p:nvSpPr>
        <p:spPr>
          <a:xfrm>
            <a:off x="539750" y="76200"/>
            <a:ext cx="8151813" cy="790575"/>
          </a:xfrm>
        </p:spPr>
        <p:txBody>
          <a:bodyPr/>
          <a:lstStyle/>
          <a:p>
            <a:r>
              <a:rPr lang="tr-TR" sz="2400" b="1" dirty="0" smtClean="0"/>
              <a:t>KARNAUGH HARİTALARI (</a:t>
            </a:r>
            <a:r>
              <a:rPr lang="tr-TR" sz="2400" b="1" dirty="0" err="1" smtClean="0"/>
              <a:t>Karnaugh</a:t>
            </a:r>
            <a:r>
              <a:rPr lang="tr-TR" sz="2400" b="1" dirty="0" smtClean="0"/>
              <a:t> </a:t>
            </a:r>
            <a:r>
              <a:rPr lang="tr-TR" sz="2400" b="1" dirty="0" err="1" smtClean="0"/>
              <a:t>Maps</a:t>
            </a:r>
            <a:r>
              <a:rPr lang="tr-TR" sz="2400" b="1" dirty="0" smtClean="0"/>
              <a:t>)</a:t>
            </a:r>
          </a:p>
        </p:txBody>
      </p:sp>
      <p:sp>
        <p:nvSpPr>
          <p:cNvPr id="3076" name="Rectangle 3"/>
          <p:cNvSpPr>
            <a:spLocks noGrp="1" noChangeArrowheads="1"/>
          </p:cNvSpPr>
          <p:nvPr>
            <p:ph type="body" idx="1"/>
          </p:nvPr>
        </p:nvSpPr>
        <p:spPr>
          <a:xfrm>
            <a:off x="303213" y="912813"/>
            <a:ext cx="8375650" cy="5078412"/>
          </a:xfrm>
        </p:spPr>
        <p:txBody>
          <a:bodyPr/>
          <a:lstStyle/>
          <a:p>
            <a:pPr marL="0" indent="0" algn="just">
              <a:lnSpc>
                <a:spcPct val="90000"/>
              </a:lnSpc>
              <a:buFont typeface="Wingdings" pitchFamily="2" charset="2"/>
              <a:buChar char="v"/>
            </a:pPr>
            <a:r>
              <a:rPr lang="tr-TR" sz="2000" b="1" dirty="0" smtClean="0"/>
              <a:t> 2, 3, 4 ve 5 Değişkenli </a:t>
            </a:r>
            <a:r>
              <a:rPr lang="tr-TR" sz="2000" b="1" dirty="0" err="1" smtClean="0"/>
              <a:t>Karnaugh</a:t>
            </a:r>
            <a:r>
              <a:rPr lang="tr-TR" sz="2000" b="1" dirty="0" smtClean="0"/>
              <a:t> Haritaları</a:t>
            </a:r>
          </a:p>
          <a:p>
            <a:pPr marL="0" indent="0" algn="just">
              <a:lnSpc>
                <a:spcPct val="90000"/>
              </a:lnSpc>
              <a:buNone/>
            </a:pPr>
            <a:endParaRPr lang="tr-TR" sz="1000" b="1" dirty="0" smtClean="0"/>
          </a:p>
          <a:p>
            <a:pPr marL="0" indent="0" algn="just">
              <a:lnSpc>
                <a:spcPct val="90000"/>
              </a:lnSpc>
              <a:buFont typeface="Wingdings" pitchFamily="2" charset="2"/>
              <a:buChar char="v"/>
            </a:pPr>
            <a:r>
              <a:rPr lang="tr-TR" sz="2000" b="1" dirty="0" smtClean="0"/>
              <a:t> Komşuluk Kavramı</a:t>
            </a:r>
          </a:p>
          <a:p>
            <a:pPr marL="0" indent="0" algn="just">
              <a:lnSpc>
                <a:spcPct val="90000"/>
              </a:lnSpc>
              <a:buNone/>
            </a:pPr>
            <a:endParaRPr lang="tr-TR" sz="1000" b="1" dirty="0" smtClean="0"/>
          </a:p>
          <a:p>
            <a:pPr marL="0" indent="0" algn="just">
              <a:lnSpc>
                <a:spcPct val="90000"/>
              </a:lnSpc>
              <a:buFont typeface="Wingdings" pitchFamily="2" charset="2"/>
              <a:buChar char="v"/>
            </a:pPr>
            <a:r>
              <a:rPr lang="tr-TR" sz="2000" b="1" dirty="0" smtClean="0"/>
              <a:t> Standart Çarpımlar Toplamı Biçimindeki İfadelerin Haritalanması</a:t>
            </a:r>
          </a:p>
          <a:p>
            <a:pPr marL="0" indent="0" algn="just">
              <a:lnSpc>
                <a:spcPct val="90000"/>
              </a:lnSpc>
              <a:buFont typeface="Wingdings" pitchFamily="2" charset="2"/>
              <a:buChar char="v"/>
            </a:pPr>
            <a:endParaRPr lang="tr-TR" sz="1000" b="1" dirty="0" smtClean="0"/>
          </a:p>
          <a:p>
            <a:pPr marL="0" indent="0" algn="just">
              <a:lnSpc>
                <a:spcPct val="90000"/>
              </a:lnSpc>
              <a:buFont typeface="Wingdings" pitchFamily="2" charset="2"/>
              <a:buChar char="v"/>
            </a:pPr>
            <a:r>
              <a:rPr lang="tr-TR" sz="2000" b="1" dirty="0" smtClean="0"/>
              <a:t> Standart Çarpımların Toplamı Biçimindeki İfadelerin Sadeleştirilmesi</a:t>
            </a:r>
          </a:p>
          <a:p>
            <a:pPr marL="0" indent="0" algn="just">
              <a:lnSpc>
                <a:spcPct val="90000"/>
              </a:lnSpc>
              <a:buFont typeface="Wingdings" pitchFamily="2" charset="2"/>
              <a:buChar char="v"/>
            </a:pPr>
            <a:endParaRPr lang="tr-TR" sz="1000" b="1" dirty="0" smtClean="0"/>
          </a:p>
          <a:p>
            <a:pPr marL="0" indent="0" algn="just">
              <a:lnSpc>
                <a:spcPct val="90000"/>
              </a:lnSpc>
              <a:buFont typeface="Wingdings" pitchFamily="2" charset="2"/>
              <a:buChar char="v"/>
            </a:pPr>
            <a:r>
              <a:rPr lang="tr-TR" sz="2000" b="1" dirty="0" smtClean="0"/>
              <a:t> Gruplama ve Sadeleşmiş İfadelerin Elde Edilmesi</a:t>
            </a:r>
          </a:p>
          <a:p>
            <a:pPr marL="0" indent="0" algn="just">
              <a:lnSpc>
                <a:spcPct val="90000"/>
              </a:lnSpc>
              <a:buFont typeface="Wingdings" pitchFamily="2" charset="2"/>
              <a:buChar char="v"/>
            </a:pPr>
            <a:endParaRPr lang="tr-TR" sz="1000" b="1" dirty="0" smtClean="0"/>
          </a:p>
          <a:p>
            <a:pPr marL="0" indent="0" algn="just">
              <a:lnSpc>
                <a:spcPct val="90000"/>
              </a:lnSpc>
              <a:buFont typeface="Wingdings" pitchFamily="2" charset="2"/>
              <a:buChar char="v"/>
            </a:pPr>
            <a:r>
              <a:rPr lang="tr-TR" sz="2000" b="1" dirty="0" smtClean="0"/>
              <a:t> Standart Toplamlar Çarpımı Biçimindeki İfadelerin Haritalanması</a:t>
            </a:r>
          </a:p>
          <a:p>
            <a:pPr marL="0" indent="0" algn="just">
              <a:lnSpc>
                <a:spcPct val="90000"/>
              </a:lnSpc>
              <a:buFont typeface="Wingdings" pitchFamily="2" charset="2"/>
              <a:buChar char="v"/>
            </a:pPr>
            <a:endParaRPr lang="tr-TR" sz="1000" b="1" dirty="0" smtClean="0"/>
          </a:p>
          <a:p>
            <a:pPr marL="0" indent="0" algn="just">
              <a:lnSpc>
                <a:spcPct val="90000"/>
              </a:lnSpc>
              <a:buFont typeface="Wingdings" pitchFamily="2" charset="2"/>
              <a:buChar char="v"/>
            </a:pPr>
            <a:r>
              <a:rPr lang="tr-TR" sz="2000" b="1" dirty="0" smtClean="0"/>
              <a:t> Standart Toplamlar Çarpımı Biçimindeki İfadelerin </a:t>
            </a:r>
            <a:r>
              <a:rPr lang="tr-TR" sz="2000" b="1" dirty="0" err="1" smtClean="0"/>
              <a:t>Karnaugh</a:t>
            </a:r>
            <a:r>
              <a:rPr lang="tr-TR" sz="2000" b="1" dirty="0" smtClean="0"/>
              <a:t> ile Sadeleştirilmesi</a:t>
            </a:r>
          </a:p>
          <a:p>
            <a:pPr marL="0" indent="0" algn="just">
              <a:lnSpc>
                <a:spcPct val="90000"/>
              </a:lnSpc>
              <a:buFont typeface="Wingdings" pitchFamily="2" charset="2"/>
              <a:buChar char="v"/>
            </a:pPr>
            <a:endParaRPr lang="tr-TR" sz="1000" b="1" dirty="0" smtClean="0"/>
          </a:p>
          <a:p>
            <a:pPr marL="0" indent="0" algn="just">
              <a:lnSpc>
                <a:spcPct val="90000"/>
              </a:lnSpc>
              <a:buFont typeface="Wingdings" pitchFamily="2" charset="2"/>
              <a:buChar char="v"/>
            </a:pPr>
            <a:r>
              <a:rPr lang="tr-TR" sz="2000" b="1" dirty="0" smtClean="0"/>
              <a:t> Önemsiz “ </a:t>
            </a:r>
            <a:r>
              <a:rPr lang="tr-TR" sz="2000" b="1" dirty="0" err="1" smtClean="0"/>
              <a:t>Don’t</a:t>
            </a:r>
            <a:r>
              <a:rPr lang="tr-TR" sz="2000" b="1" dirty="0" smtClean="0"/>
              <a:t> </a:t>
            </a:r>
            <a:r>
              <a:rPr lang="tr-TR" sz="2000" b="1" dirty="0" err="1" smtClean="0"/>
              <a:t>Care</a:t>
            </a:r>
            <a:r>
              <a:rPr lang="tr-TR" sz="2000" b="1" dirty="0" smtClean="0"/>
              <a:t>” Durumlar</a:t>
            </a:r>
          </a:p>
          <a:p>
            <a:pPr marL="0" indent="0" algn="just">
              <a:lnSpc>
                <a:spcPct val="90000"/>
              </a:lnSpc>
              <a:buFontTx/>
              <a:buNone/>
            </a:pPr>
            <a:endParaRPr lang="tr-TR" sz="2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Başlık"/>
          <p:cNvSpPr>
            <a:spLocks noGrp="1"/>
          </p:cNvSpPr>
          <p:nvPr>
            <p:ph type="title"/>
          </p:nvPr>
        </p:nvSpPr>
        <p:spPr/>
        <p:txBody>
          <a:bodyPr/>
          <a:lstStyle/>
          <a:p>
            <a:r>
              <a:rPr lang="tr-TR" sz="2400" b="1" dirty="0" smtClean="0"/>
              <a:t>Standart Çarpımların Toplamı Biçimindeki İfadelerin Sadeleştirilmesi</a:t>
            </a:r>
            <a:endParaRPr lang="tr-TR" sz="2400" dirty="0" smtClean="0"/>
          </a:p>
        </p:txBody>
      </p:sp>
      <p:sp>
        <p:nvSpPr>
          <p:cNvPr id="3" name="2 İçerik Yer Tutucusu"/>
          <p:cNvSpPr>
            <a:spLocks noGrp="1"/>
          </p:cNvSpPr>
          <p:nvPr>
            <p:ph idx="1"/>
          </p:nvPr>
        </p:nvSpPr>
        <p:spPr>
          <a:xfrm>
            <a:off x="361950" y="887413"/>
            <a:ext cx="8375650" cy="5322887"/>
          </a:xfrm>
        </p:spPr>
        <p:txBody>
          <a:bodyPr/>
          <a:lstStyle/>
          <a:p>
            <a:pPr marL="0" indent="0" algn="just">
              <a:buFontTx/>
              <a:buNone/>
              <a:defRPr/>
            </a:pPr>
            <a:r>
              <a:rPr lang="tr-TR" sz="2000" dirty="0" smtClean="0"/>
              <a:t>Üç aşamada gerçeklenir; 1’lerin gruplandırılması, her bir gruptaki çarpım terimlerinin oluşturulması ve çarpım terimlerinin toplanması.</a:t>
            </a:r>
          </a:p>
          <a:p>
            <a:pPr algn="just">
              <a:buFontTx/>
              <a:buNone/>
              <a:defRPr/>
            </a:pPr>
            <a:endParaRPr lang="tr-TR" sz="1000" dirty="0" smtClean="0"/>
          </a:p>
          <a:p>
            <a:pPr marL="0" indent="0" algn="just">
              <a:buFontTx/>
              <a:buNone/>
              <a:defRPr/>
            </a:pPr>
            <a:r>
              <a:rPr lang="tr-TR" sz="2000" b="1" u="sng" dirty="0" smtClean="0"/>
              <a:t>1’ler gruplandırılırken; </a:t>
            </a:r>
            <a:endParaRPr lang="tr-TR" sz="2000" b="1" dirty="0" smtClean="0"/>
          </a:p>
          <a:p>
            <a:pPr algn="just">
              <a:buFontTx/>
              <a:buNone/>
              <a:defRPr/>
            </a:pPr>
            <a:r>
              <a:rPr lang="tr-TR" sz="2000" dirty="0" smtClean="0"/>
              <a:t>- Komşu olan hücreler göz önünde bulundurulur. </a:t>
            </a:r>
          </a:p>
          <a:p>
            <a:pPr algn="just">
              <a:buFontTx/>
              <a:buNone/>
              <a:defRPr/>
            </a:pPr>
            <a:r>
              <a:rPr lang="tr-TR" sz="2000" dirty="0" smtClean="0"/>
              <a:t>- Grubun mümkün olduğunca çok sayıda 1 içermesine dikkat edilir. </a:t>
            </a:r>
          </a:p>
          <a:p>
            <a:pPr marL="0" indent="0" algn="just">
              <a:buFontTx/>
              <a:buNone/>
              <a:defRPr/>
            </a:pPr>
            <a:r>
              <a:rPr lang="tr-TR" sz="2000" dirty="0" smtClean="0"/>
              <a:t>- Grup içerisindeki terim sayısı, 2’nin üstel kuvveti kadar olmalıdır. Yani 3 değişkenli bir ifade 1’li, 2’li, 4’lü ya da 8’li grup içerebilir. </a:t>
            </a:r>
          </a:p>
          <a:p>
            <a:pPr marL="0" indent="0" algn="just">
              <a:buFontTx/>
              <a:buNone/>
              <a:defRPr/>
            </a:pPr>
            <a:r>
              <a:rPr lang="tr-TR" sz="2000" dirty="0" smtClean="0"/>
              <a:t>- Gruptaki her bir hücre aynı gruptaki bir veya daha fazla hücreye komşu olmalıdır. Ancak gruptaki tüm hücrelerin birbirlerine komşu olmaları gerekmez. </a:t>
            </a:r>
          </a:p>
          <a:p>
            <a:pPr algn="just">
              <a:buFontTx/>
              <a:buChar char="-"/>
              <a:defRPr/>
            </a:pPr>
            <a:r>
              <a:rPr lang="tr-TR" sz="2000" dirty="0" smtClean="0"/>
              <a:t>Haritadaki her 1, en az bir grup içerisinde yer almalıdır.  </a:t>
            </a:r>
          </a:p>
          <a:p>
            <a:pPr algn="just">
              <a:buFontTx/>
              <a:buChar char="-"/>
              <a:defRPr/>
            </a:pPr>
            <a:endParaRPr lang="tr-TR" sz="2000" dirty="0" smtClean="0"/>
          </a:p>
          <a:p>
            <a:pPr algn="just">
              <a:buFont typeface="Wingdings" pitchFamily="2" charset="2"/>
              <a:buChar char="v"/>
              <a:defRPr/>
            </a:pPr>
            <a:r>
              <a:rPr lang="tr-TR" sz="2000" dirty="0" smtClean="0"/>
              <a:t>Temel prensip, az sayıda grup oluşturmak ve grupların mümkün olduğunca çok sayıda terim içermesidir.</a:t>
            </a:r>
          </a:p>
          <a:p>
            <a:pPr algn="just">
              <a:buNone/>
              <a:defRPr/>
            </a:pPr>
            <a:endParaRPr lang="tr-TR" sz="2000" dirty="0" smtClean="0"/>
          </a:p>
          <a:p>
            <a:pPr algn="just">
              <a:buFontTx/>
              <a:buNone/>
              <a:defRPr/>
            </a:pPr>
            <a:endParaRPr lang="tr-TR" sz="1000" dirty="0" smtClean="0"/>
          </a:p>
          <a:p>
            <a:pPr algn="just">
              <a:buFontTx/>
              <a:buNone/>
              <a:defRPr/>
            </a:pPr>
            <a:endParaRPr lang="tr-TR" sz="2000" dirty="0"/>
          </a:p>
        </p:txBody>
      </p:sp>
      <p:sp>
        <p:nvSpPr>
          <p:cNvPr id="11268" name="3 Altbilgi Yer Tutucusu"/>
          <p:cNvSpPr>
            <a:spLocks noGrp="1"/>
          </p:cNvSpPr>
          <p:nvPr>
            <p:ph type="ftr" sz="quarter" idx="10"/>
          </p:nvPr>
        </p:nvSpPr>
        <p:spPr>
          <a:noFill/>
        </p:spPr>
        <p:txBody>
          <a:bodyPr/>
          <a:lstStyle/>
          <a:p>
            <a:r>
              <a:rPr lang="tr-TR" dirty="0" smtClean="0"/>
              <a:t>Mantık Devreleri </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Başlık"/>
          <p:cNvSpPr>
            <a:spLocks noGrp="1"/>
          </p:cNvSpPr>
          <p:nvPr>
            <p:ph type="title"/>
          </p:nvPr>
        </p:nvSpPr>
        <p:spPr/>
        <p:txBody>
          <a:bodyPr/>
          <a:lstStyle/>
          <a:p>
            <a:r>
              <a:rPr lang="tr-TR" sz="2400" b="1" dirty="0" smtClean="0"/>
              <a:t>Gruplama ve Sadeleşmiş İfadelerin Elde Edilmesi</a:t>
            </a:r>
            <a:endParaRPr lang="tr-TR" sz="2400" dirty="0" smtClean="0"/>
          </a:p>
        </p:txBody>
      </p:sp>
      <p:sp>
        <p:nvSpPr>
          <p:cNvPr id="12291" name="2 İçerik Yer Tutucusu"/>
          <p:cNvSpPr>
            <a:spLocks noGrp="1"/>
          </p:cNvSpPr>
          <p:nvPr>
            <p:ph idx="1"/>
          </p:nvPr>
        </p:nvSpPr>
        <p:spPr>
          <a:xfrm>
            <a:off x="349250" y="887413"/>
            <a:ext cx="8375650" cy="5078412"/>
          </a:xfrm>
        </p:spPr>
        <p:txBody>
          <a:bodyPr/>
          <a:lstStyle/>
          <a:p>
            <a:pPr marL="0" indent="0" algn="just">
              <a:buFontTx/>
              <a:buNone/>
            </a:pPr>
            <a:r>
              <a:rPr lang="tr-TR" sz="2200" smtClean="0"/>
              <a:t>Gruplama işleminden sonra, her bir grup için ayrı ayrı bir çarpım terimi oluşturulur; şayet grup, bir değişkenin hem kendisini hem de tümleyenini içeriyorsa bu değişken göz ardı edilir, diğer değişkenler çarpım terimini oluştururlar. </a:t>
            </a:r>
          </a:p>
          <a:p>
            <a:pPr marL="0" indent="0" algn="just">
              <a:buFontTx/>
              <a:buNone/>
            </a:pPr>
            <a:endParaRPr lang="tr-TR" sz="2200" smtClean="0"/>
          </a:p>
          <a:p>
            <a:pPr marL="0" indent="0" algn="just">
              <a:buFontTx/>
              <a:buNone/>
            </a:pPr>
            <a:endParaRPr lang="tr-TR" sz="2200" smtClean="0"/>
          </a:p>
          <a:p>
            <a:pPr marL="0" indent="0" algn="just">
              <a:buFontTx/>
              <a:buNone/>
            </a:pPr>
            <a:endParaRPr lang="tr-TR" sz="2200" smtClean="0"/>
          </a:p>
          <a:p>
            <a:pPr marL="0" indent="0" algn="just">
              <a:buFontTx/>
              <a:buNone/>
            </a:pPr>
            <a:endParaRPr lang="tr-TR" sz="2200" smtClean="0"/>
          </a:p>
          <a:p>
            <a:pPr marL="0" indent="0" algn="just">
              <a:buFontTx/>
              <a:buNone/>
            </a:pPr>
            <a:endParaRPr lang="tr-TR" sz="1000" smtClean="0"/>
          </a:p>
          <a:p>
            <a:pPr marL="0" indent="0" algn="just">
              <a:buFontTx/>
              <a:buNone/>
            </a:pPr>
            <a:r>
              <a:rPr lang="tr-TR" sz="2400" smtClean="0"/>
              <a:t>             B’+A’</a:t>
            </a:r>
          </a:p>
          <a:p>
            <a:pPr marL="0" indent="0" algn="just">
              <a:buFontTx/>
              <a:buNone/>
            </a:pPr>
            <a:endParaRPr lang="tr-TR" sz="2200" smtClean="0"/>
          </a:p>
          <a:p>
            <a:pPr marL="0" indent="0" algn="just">
              <a:buFontTx/>
              <a:buNone/>
            </a:pPr>
            <a:r>
              <a:rPr lang="tr-TR" sz="2000" smtClean="0"/>
              <a:t>                                                            B’+AC 	           A’C’+B’C</a:t>
            </a:r>
          </a:p>
          <a:p>
            <a:pPr marL="0" indent="0">
              <a:buFontTx/>
              <a:buNone/>
            </a:pPr>
            <a:endParaRPr lang="tr-TR" sz="2200" smtClean="0"/>
          </a:p>
        </p:txBody>
      </p:sp>
      <p:sp>
        <p:nvSpPr>
          <p:cNvPr id="12292"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2293" name="4 Resim"/>
          <p:cNvPicPr>
            <a:picLocks noChangeAspect="1"/>
          </p:cNvPicPr>
          <p:nvPr/>
        </p:nvPicPr>
        <p:blipFill>
          <a:blip r:embed="rId2" cstate="print"/>
          <a:srcRect/>
          <a:stretch>
            <a:fillRect/>
          </a:stretch>
        </p:blipFill>
        <p:spPr bwMode="auto">
          <a:xfrm>
            <a:off x="3948113" y="2295525"/>
            <a:ext cx="1631950" cy="2452688"/>
          </a:xfrm>
          <a:prstGeom prst="rect">
            <a:avLst/>
          </a:prstGeom>
          <a:noFill/>
          <a:ln w="9525">
            <a:noFill/>
            <a:miter lim="800000"/>
            <a:headEnd/>
            <a:tailEnd/>
          </a:ln>
        </p:spPr>
      </p:pic>
      <p:pic>
        <p:nvPicPr>
          <p:cNvPr id="12294" name="5 Resim"/>
          <p:cNvPicPr>
            <a:picLocks noChangeAspect="1"/>
          </p:cNvPicPr>
          <p:nvPr/>
        </p:nvPicPr>
        <p:blipFill>
          <a:blip r:embed="rId3" cstate="print"/>
          <a:srcRect/>
          <a:stretch>
            <a:fillRect/>
          </a:stretch>
        </p:blipFill>
        <p:spPr bwMode="auto">
          <a:xfrm>
            <a:off x="6310313" y="2346325"/>
            <a:ext cx="1643062" cy="2357438"/>
          </a:xfrm>
          <a:prstGeom prst="rect">
            <a:avLst/>
          </a:prstGeom>
          <a:noFill/>
          <a:ln w="9525">
            <a:noFill/>
            <a:miter lim="800000"/>
            <a:headEnd/>
            <a:tailEnd/>
          </a:ln>
        </p:spPr>
      </p:pic>
      <p:pic>
        <p:nvPicPr>
          <p:cNvPr id="12295" name="6 Resim"/>
          <p:cNvPicPr>
            <a:picLocks noChangeAspect="1" noChangeArrowheads="1"/>
          </p:cNvPicPr>
          <p:nvPr/>
        </p:nvPicPr>
        <p:blipFill>
          <a:blip r:embed="rId4" cstate="print"/>
          <a:srcRect/>
          <a:stretch>
            <a:fillRect/>
          </a:stretch>
        </p:blipFill>
        <p:spPr bwMode="auto">
          <a:xfrm>
            <a:off x="1103313" y="2422525"/>
            <a:ext cx="1400175"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Başlık"/>
          <p:cNvSpPr>
            <a:spLocks noGrp="1"/>
          </p:cNvSpPr>
          <p:nvPr>
            <p:ph type="title"/>
          </p:nvPr>
        </p:nvSpPr>
        <p:spPr/>
        <p:txBody>
          <a:bodyPr/>
          <a:lstStyle/>
          <a:p>
            <a:r>
              <a:rPr lang="tr-TR" sz="2400" b="1" smtClean="0"/>
              <a:t>Gruplama ve Sadeleşmiş İfadelerin Elde Edilmesi</a:t>
            </a:r>
            <a:endParaRPr lang="tr-TR" sz="2400" smtClean="0"/>
          </a:p>
        </p:txBody>
      </p:sp>
      <p:sp>
        <p:nvSpPr>
          <p:cNvPr id="13315" name="2 İçerik Yer Tutucusu"/>
          <p:cNvSpPr>
            <a:spLocks noGrp="1"/>
          </p:cNvSpPr>
          <p:nvPr>
            <p:ph idx="1"/>
          </p:nvPr>
        </p:nvSpPr>
        <p:spPr>
          <a:xfrm>
            <a:off x="374650" y="938213"/>
            <a:ext cx="8375650" cy="5078412"/>
          </a:xfrm>
        </p:spPr>
        <p:txBody>
          <a:bodyPr/>
          <a:lstStyle/>
          <a:p>
            <a:endParaRPr lang="tr-TR" smtClean="0"/>
          </a:p>
          <a:p>
            <a:endParaRPr lang="tr-TR" smtClean="0"/>
          </a:p>
          <a:p>
            <a:endParaRPr lang="tr-TR" smtClean="0"/>
          </a:p>
          <a:p>
            <a:endParaRPr lang="tr-TR" sz="1600" smtClean="0"/>
          </a:p>
          <a:p>
            <a:pPr>
              <a:buFontTx/>
              <a:buNone/>
            </a:pPr>
            <a:r>
              <a:rPr lang="tr-TR" sz="2200" smtClean="0"/>
              <a:t>		     A’B+ A’C +AB’C’ 		                  D’+BC’</a:t>
            </a:r>
          </a:p>
          <a:p>
            <a:endParaRPr lang="tr-TR" smtClean="0"/>
          </a:p>
          <a:p>
            <a:endParaRPr lang="tr-TR" smtClean="0"/>
          </a:p>
          <a:p>
            <a:endParaRPr lang="tr-TR" smtClean="0"/>
          </a:p>
          <a:p>
            <a:endParaRPr lang="tr-TR" sz="2000" smtClean="0"/>
          </a:p>
          <a:p>
            <a:pPr>
              <a:buFontTx/>
              <a:buNone/>
            </a:pPr>
            <a:r>
              <a:rPr lang="tr-TR" sz="2200" smtClean="0"/>
              <a:t>				          A’C’+A’D+BD </a:t>
            </a:r>
          </a:p>
        </p:txBody>
      </p:sp>
      <p:sp>
        <p:nvSpPr>
          <p:cNvPr id="13316"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3317" name="4 Resim"/>
          <p:cNvPicPr>
            <a:picLocks noChangeAspect="1"/>
          </p:cNvPicPr>
          <p:nvPr/>
        </p:nvPicPr>
        <p:blipFill>
          <a:blip r:embed="rId2" cstate="print"/>
          <a:srcRect/>
          <a:stretch>
            <a:fillRect/>
          </a:stretch>
        </p:blipFill>
        <p:spPr bwMode="auto">
          <a:xfrm>
            <a:off x="1503363" y="1193800"/>
            <a:ext cx="2489200" cy="1738313"/>
          </a:xfrm>
          <a:prstGeom prst="rect">
            <a:avLst/>
          </a:prstGeom>
          <a:noFill/>
          <a:ln w="9525">
            <a:noFill/>
            <a:miter lim="800000"/>
            <a:headEnd/>
            <a:tailEnd/>
          </a:ln>
        </p:spPr>
      </p:pic>
      <p:pic>
        <p:nvPicPr>
          <p:cNvPr id="13318" name="5 Resim"/>
          <p:cNvPicPr>
            <a:picLocks noChangeAspect="1"/>
          </p:cNvPicPr>
          <p:nvPr/>
        </p:nvPicPr>
        <p:blipFill>
          <a:blip r:embed="rId3" cstate="print"/>
          <a:srcRect/>
          <a:stretch>
            <a:fillRect/>
          </a:stretch>
        </p:blipFill>
        <p:spPr bwMode="auto">
          <a:xfrm>
            <a:off x="3509963" y="3746500"/>
            <a:ext cx="2500312" cy="1774825"/>
          </a:xfrm>
          <a:prstGeom prst="rect">
            <a:avLst/>
          </a:prstGeom>
          <a:noFill/>
          <a:ln w="9525">
            <a:noFill/>
            <a:miter lim="800000"/>
            <a:headEnd/>
            <a:tailEnd/>
          </a:ln>
        </p:spPr>
      </p:pic>
      <p:pic>
        <p:nvPicPr>
          <p:cNvPr id="13319" name="6 Resim"/>
          <p:cNvPicPr>
            <a:picLocks noChangeAspect="1"/>
          </p:cNvPicPr>
          <p:nvPr/>
        </p:nvPicPr>
        <p:blipFill>
          <a:blip r:embed="rId4" cstate="print"/>
          <a:srcRect/>
          <a:stretch>
            <a:fillRect/>
          </a:stretch>
        </p:blipFill>
        <p:spPr bwMode="auto">
          <a:xfrm>
            <a:off x="5338763" y="1181100"/>
            <a:ext cx="2620962" cy="180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Başlık"/>
          <p:cNvSpPr>
            <a:spLocks noGrp="1"/>
          </p:cNvSpPr>
          <p:nvPr>
            <p:ph type="title"/>
          </p:nvPr>
        </p:nvSpPr>
        <p:spPr/>
        <p:txBody>
          <a:bodyPr/>
          <a:lstStyle/>
          <a:p>
            <a:r>
              <a:rPr lang="tr-TR" sz="2400" b="1" smtClean="0"/>
              <a:t>Gruplama ve Sadeleşmiş İfadelerin Elde Edilmesi</a:t>
            </a:r>
            <a:endParaRPr lang="tr-TR" sz="2400" smtClean="0"/>
          </a:p>
        </p:txBody>
      </p:sp>
      <p:sp>
        <p:nvSpPr>
          <p:cNvPr id="3" name="2 İçerik Yer Tutucusu"/>
          <p:cNvSpPr>
            <a:spLocks noGrp="1"/>
          </p:cNvSpPr>
          <p:nvPr>
            <p:ph idx="1"/>
          </p:nvPr>
        </p:nvSpPr>
        <p:spPr>
          <a:xfrm>
            <a:off x="349250" y="900113"/>
            <a:ext cx="8375650" cy="5078412"/>
          </a:xfrm>
        </p:spPr>
        <p:txBody>
          <a:bodyPr/>
          <a:lstStyle/>
          <a:p>
            <a:pPr marL="0" indent="0" algn="just">
              <a:buFontTx/>
              <a:buNone/>
              <a:defRPr/>
            </a:pPr>
            <a:r>
              <a:rPr lang="tr-TR" sz="2200" b="1" dirty="0" smtClean="0"/>
              <a:t>Örnek: </a:t>
            </a:r>
            <a:r>
              <a:rPr lang="tr-TR" sz="2200" dirty="0" smtClean="0"/>
              <a:t>F(A,B,C,D,E) = ∑ (4,5,6,7,13,15,27,29,31) ifadesini </a:t>
            </a:r>
            <a:r>
              <a:rPr lang="tr-TR" sz="2200" dirty="0" err="1" smtClean="0"/>
              <a:t>Karnaugh</a:t>
            </a:r>
            <a:r>
              <a:rPr lang="tr-TR" sz="2200" dirty="0" smtClean="0"/>
              <a:t> ile sadeleştirelim. </a:t>
            </a:r>
          </a:p>
          <a:p>
            <a:pPr marL="0" indent="0" algn="just">
              <a:buFontTx/>
              <a:buNone/>
              <a:defRPr/>
            </a:pPr>
            <a:endParaRPr lang="tr-TR" sz="1000" dirty="0" smtClean="0"/>
          </a:p>
          <a:p>
            <a:pPr marL="0" indent="0" algn="just">
              <a:buFontTx/>
              <a:buNone/>
              <a:defRPr/>
            </a:pPr>
            <a:r>
              <a:rPr lang="tr-TR" sz="2200" dirty="0" smtClean="0"/>
              <a:t>En anlamlı A değişkeni ayrıca ele alınır, diğer 4 değişken haritalara yerleştirilir. </a:t>
            </a:r>
            <a:r>
              <a:rPr lang="tr-TR" sz="2200" dirty="0" err="1" smtClean="0"/>
              <a:t>Mintermler</a:t>
            </a:r>
            <a:r>
              <a:rPr lang="tr-TR" sz="2200" dirty="0" smtClean="0"/>
              <a:t> haritalara taşındıktan sonra komşu olan hücreler belirlenmeye çalışılır. Üst üste gelen hücreler komşu olur. </a:t>
            </a:r>
          </a:p>
          <a:p>
            <a:pPr algn="just">
              <a:buFontTx/>
              <a:buNone/>
              <a:defRPr/>
            </a:pPr>
            <a:endParaRPr lang="tr-TR" dirty="0"/>
          </a:p>
        </p:txBody>
      </p:sp>
      <p:sp>
        <p:nvSpPr>
          <p:cNvPr id="14340"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4341" name="4 Resim"/>
          <p:cNvPicPr>
            <a:picLocks noChangeAspect="1" noChangeArrowheads="1"/>
          </p:cNvPicPr>
          <p:nvPr/>
        </p:nvPicPr>
        <p:blipFill>
          <a:blip r:embed="rId2" cstate="print"/>
          <a:srcRect/>
          <a:stretch>
            <a:fillRect/>
          </a:stretch>
        </p:blipFill>
        <p:spPr bwMode="auto">
          <a:xfrm>
            <a:off x="452438" y="2973388"/>
            <a:ext cx="4957762" cy="3376612"/>
          </a:xfrm>
          <a:prstGeom prst="rect">
            <a:avLst/>
          </a:prstGeom>
          <a:noFill/>
          <a:ln w="9525">
            <a:noFill/>
            <a:miter lim="800000"/>
            <a:headEnd/>
            <a:tailEnd/>
          </a:ln>
        </p:spPr>
      </p:pic>
      <p:sp>
        <p:nvSpPr>
          <p:cNvPr id="14342" name="5 Dikdörtgen"/>
          <p:cNvSpPr>
            <a:spLocks noChangeArrowheads="1"/>
          </p:cNvSpPr>
          <p:nvPr/>
        </p:nvSpPr>
        <p:spPr bwMode="auto">
          <a:xfrm>
            <a:off x="571500" y="5380038"/>
            <a:ext cx="1117600" cy="339725"/>
          </a:xfrm>
          <a:prstGeom prst="rect">
            <a:avLst/>
          </a:prstGeom>
          <a:noFill/>
          <a:ln w="9525">
            <a:noFill/>
            <a:miter lim="800000"/>
            <a:headEnd/>
            <a:tailEnd/>
          </a:ln>
        </p:spPr>
        <p:txBody>
          <a:bodyPr wrap="none">
            <a:spAutoFit/>
          </a:bodyPr>
          <a:lstStyle/>
          <a:p>
            <a:r>
              <a:rPr lang="tr-TR"/>
              <a:t>f1= A’B’C </a:t>
            </a:r>
          </a:p>
        </p:txBody>
      </p:sp>
      <p:sp>
        <p:nvSpPr>
          <p:cNvPr id="14343" name="6 Dikdörtgen"/>
          <p:cNvSpPr>
            <a:spLocks noChangeArrowheads="1"/>
          </p:cNvSpPr>
          <p:nvPr/>
        </p:nvSpPr>
        <p:spPr bwMode="auto">
          <a:xfrm>
            <a:off x="1736725" y="5786438"/>
            <a:ext cx="996950" cy="339725"/>
          </a:xfrm>
          <a:prstGeom prst="rect">
            <a:avLst/>
          </a:prstGeom>
          <a:noFill/>
          <a:ln w="9525">
            <a:noFill/>
            <a:miter lim="800000"/>
            <a:headEnd/>
            <a:tailEnd/>
          </a:ln>
        </p:spPr>
        <p:txBody>
          <a:bodyPr wrap="none">
            <a:spAutoFit/>
          </a:bodyPr>
          <a:lstStyle/>
          <a:p>
            <a:r>
              <a:rPr lang="tr-TR"/>
              <a:t>f2= BCE </a:t>
            </a:r>
          </a:p>
        </p:txBody>
      </p:sp>
      <p:sp>
        <p:nvSpPr>
          <p:cNvPr id="14344" name="7 Dikdörtgen"/>
          <p:cNvSpPr>
            <a:spLocks noChangeArrowheads="1"/>
          </p:cNvSpPr>
          <p:nvPr/>
        </p:nvSpPr>
        <p:spPr bwMode="auto">
          <a:xfrm>
            <a:off x="5295900" y="6078538"/>
            <a:ext cx="1092200" cy="339725"/>
          </a:xfrm>
          <a:prstGeom prst="rect">
            <a:avLst/>
          </a:prstGeom>
          <a:noFill/>
          <a:ln w="9525">
            <a:noFill/>
            <a:miter lim="800000"/>
            <a:headEnd/>
            <a:tailEnd/>
          </a:ln>
        </p:spPr>
        <p:txBody>
          <a:bodyPr wrap="none">
            <a:spAutoFit/>
          </a:bodyPr>
          <a:lstStyle/>
          <a:p>
            <a:r>
              <a:rPr lang="tr-TR"/>
              <a:t>f3=ABDE </a:t>
            </a:r>
          </a:p>
        </p:txBody>
      </p:sp>
      <p:sp>
        <p:nvSpPr>
          <p:cNvPr id="14345" name="8 Dikdörtgen"/>
          <p:cNvSpPr>
            <a:spLocks noChangeArrowheads="1"/>
          </p:cNvSpPr>
          <p:nvPr/>
        </p:nvSpPr>
        <p:spPr bwMode="auto">
          <a:xfrm>
            <a:off x="5372100" y="3348038"/>
            <a:ext cx="3251200" cy="339725"/>
          </a:xfrm>
          <a:prstGeom prst="rect">
            <a:avLst/>
          </a:prstGeom>
          <a:noFill/>
          <a:ln w="9525">
            <a:noFill/>
            <a:miter lim="800000"/>
            <a:headEnd/>
            <a:tailEnd/>
          </a:ln>
        </p:spPr>
        <p:txBody>
          <a:bodyPr wrap="none">
            <a:spAutoFit/>
          </a:bodyPr>
          <a:lstStyle/>
          <a:p>
            <a:r>
              <a:rPr lang="tr-TR"/>
              <a:t>F=f1+f2+f3= A’B’C+ BCE+ ABDE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Başlık"/>
          <p:cNvSpPr>
            <a:spLocks noGrp="1"/>
          </p:cNvSpPr>
          <p:nvPr>
            <p:ph type="title"/>
          </p:nvPr>
        </p:nvSpPr>
        <p:spPr/>
        <p:txBody>
          <a:bodyPr/>
          <a:lstStyle/>
          <a:p>
            <a:r>
              <a:rPr lang="tr-TR" sz="2400" b="1" dirty="0" smtClean="0"/>
              <a:t>Gruplama ve Sadeleşmiş İfadelerin Elde Edilmesi</a:t>
            </a:r>
            <a:endParaRPr lang="tr-TR" sz="2400" dirty="0" smtClean="0"/>
          </a:p>
        </p:txBody>
      </p:sp>
      <p:sp>
        <p:nvSpPr>
          <p:cNvPr id="3" name="2 İçerik Yer Tutucusu"/>
          <p:cNvSpPr>
            <a:spLocks noGrp="1"/>
          </p:cNvSpPr>
          <p:nvPr>
            <p:ph idx="1"/>
          </p:nvPr>
        </p:nvSpPr>
        <p:spPr>
          <a:xfrm>
            <a:off x="323850" y="900113"/>
            <a:ext cx="8375650" cy="5078412"/>
          </a:xfrm>
        </p:spPr>
        <p:txBody>
          <a:bodyPr/>
          <a:lstStyle/>
          <a:p>
            <a:pPr marL="0" indent="0" algn="just">
              <a:buFontTx/>
              <a:buNone/>
              <a:defRPr/>
            </a:pPr>
            <a:r>
              <a:rPr lang="tr-TR" sz="2200" b="1" dirty="0" smtClean="0"/>
              <a:t>Örnek:</a:t>
            </a:r>
            <a:r>
              <a:rPr lang="tr-TR" sz="2200" dirty="0" smtClean="0"/>
              <a:t> F(A,B,C,D,E) = ∑(4,5,6,7,13,15,27,29,31) ifadesini </a:t>
            </a:r>
            <a:r>
              <a:rPr lang="tr-TR" sz="2200" dirty="0" err="1" smtClean="0"/>
              <a:t>Karnaugh</a:t>
            </a:r>
            <a:r>
              <a:rPr lang="tr-TR" sz="2200" dirty="0" smtClean="0"/>
              <a:t> ile sadeleştirelim.</a:t>
            </a:r>
          </a:p>
          <a:p>
            <a:pPr algn="just">
              <a:buFontTx/>
              <a:buNone/>
              <a:defRPr/>
            </a:pPr>
            <a:endParaRPr lang="tr-TR" sz="1000" dirty="0" smtClean="0"/>
          </a:p>
          <a:p>
            <a:pPr marL="0" indent="0" algn="just">
              <a:buFontTx/>
              <a:buNone/>
              <a:defRPr/>
            </a:pPr>
            <a:r>
              <a:rPr lang="tr-TR" sz="2200" dirty="0" smtClean="0"/>
              <a:t>Gruplama yapılırken, haritanın dikey olarak ortadan ikiye katlandığı düşünülür ve üst üste gelen terimler komşu olurlar. 6’lı </a:t>
            </a:r>
            <a:r>
              <a:rPr lang="tr-TR" sz="2200" dirty="0" err="1" smtClean="0"/>
              <a:t>Karnaugh</a:t>
            </a:r>
            <a:r>
              <a:rPr lang="tr-TR" sz="2200" dirty="0" smtClean="0"/>
              <a:t> haritasında ise hem dikey hem de yatay katlama işlemi yapılabilir, üst üste gelen hücreler komşudur.</a:t>
            </a:r>
          </a:p>
          <a:p>
            <a:pPr algn="just">
              <a:buFontTx/>
              <a:buNone/>
              <a:defRPr/>
            </a:pPr>
            <a:endParaRPr lang="tr-TR" sz="2200" dirty="0"/>
          </a:p>
        </p:txBody>
      </p:sp>
      <p:sp>
        <p:nvSpPr>
          <p:cNvPr id="15364"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5365" name="4 Resim"/>
          <p:cNvPicPr>
            <a:picLocks noChangeAspect="1" noChangeArrowheads="1"/>
          </p:cNvPicPr>
          <p:nvPr/>
        </p:nvPicPr>
        <p:blipFill>
          <a:blip r:embed="rId2" cstate="print"/>
          <a:srcRect/>
          <a:stretch>
            <a:fillRect/>
          </a:stretch>
        </p:blipFill>
        <p:spPr bwMode="auto">
          <a:xfrm>
            <a:off x="379413" y="3436938"/>
            <a:ext cx="4624387" cy="2227262"/>
          </a:xfrm>
          <a:prstGeom prst="rect">
            <a:avLst/>
          </a:prstGeom>
          <a:noFill/>
          <a:ln w="9525">
            <a:noFill/>
            <a:miter lim="800000"/>
            <a:headEnd/>
            <a:tailEnd/>
          </a:ln>
        </p:spPr>
      </p:pic>
      <p:sp>
        <p:nvSpPr>
          <p:cNvPr id="15366" name="Rectangle 1"/>
          <p:cNvSpPr>
            <a:spLocks noChangeArrowheads="1"/>
          </p:cNvSpPr>
          <p:nvPr/>
        </p:nvSpPr>
        <p:spPr bwMode="auto">
          <a:xfrm>
            <a:off x="5245100" y="3949700"/>
            <a:ext cx="1524000" cy="319088"/>
          </a:xfrm>
          <a:prstGeom prst="rect">
            <a:avLst/>
          </a:prstGeom>
          <a:noFill/>
          <a:ln w="9525">
            <a:noFill/>
            <a:miter lim="800000"/>
            <a:headEnd/>
            <a:tailEnd/>
          </a:ln>
        </p:spPr>
        <p:txBody>
          <a:bodyPr lIns="36000" tIns="36000" rIns="36000" bIns="36000" anchor="ctr">
            <a:spAutoFit/>
          </a:bodyPr>
          <a:lstStyle/>
          <a:p>
            <a:pPr eaLnBrk="0" hangingPunct="0">
              <a:tabLst>
                <a:tab pos="695325" algn="l"/>
              </a:tabLst>
            </a:pPr>
            <a:r>
              <a:rPr lang="tr-TR">
                <a:cs typeface="Times New Roman" pitchFamily="18" charset="0"/>
              </a:rPr>
              <a:t>f1 =  A</a:t>
            </a:r>
            <a:r>
              <a:rPr lang="tr-TR">
                <a:latin typeface="Calibri" pitchFamily="34" charset="0"/>
                <a:cs typeface="Times New Roman" pitchFamily="18" charset="0"/>
              </a:rPr>
              <a:t>’</a:t>
            </a:r>
            <a:r>
              <a:rPr lang="tr-TR">
                <a:cs typeface="Times New Roman" pitchFamily="18" charset="0"/>
              </a:rPr>
              <a:t>B</a:t>
            </a:r>
            <a:r>
              <a:rPr lang="tr-TR">
                <a:latin typeface="Calibri" pitchFamily="34" charset="0"/>
                <a:cs typeface="Times New Roman" pitchFamily="18" charset="0"/>
              </a:rPr>
              <a:t>’</a:t>
            </a:r>
            <a:r>
              <a:rPr lang="tr-TR">
                <a:cs typeface="Times New Roman" pitchFamily="18" charset="0"/>
              </a:rPr>
              <a:t>C</a:t>
            </a:r>
            <a:endParaRPr lang="tr-TR"/>
          </a:p>
        </p:txBody>
      </p:sp>
      <p:sp>
        <p:nvSpPr>
          <p:cNvPr id="15367" name="6 Dikdörtgen"/>
          <p:cNvSpPr>
            <a:spLocks noChangeArrowheads="1"/>
          </p:cNvSpPr>
          <p:nvPr/>
        </p:nvSpPr>
        <p:spPr bwMode="auto">
          <a:xfrm>
            <a:off x="5289550" y="5570538"/>
            <a:ext cx="1968500" cy="339725"/>
          </a:xfrm>
          <a:prstGeom prst="rect">
            <a:avLst/>
          </a:prstGeom>
          <a:noFill/>
          <a:ln w="9525">
            <a:noFill/>
            <a:miter lim="800000"/>
            <a:headEnd/>
            <a:tailEnd/>
          </a:ln>
        </p:spPr>
        <p:txBody>
          <a:bodyPr wrap="none">
            <a:spAutoFit/>
          </a:bodyPr>
          <a:lstStyle/>
          <a:p>
            <a:r>
              <a:rPr lang="tr-TR">
                <a:cs typeface="Times New Roman" pitchFamily="18" charset="0"/>
              </a:rPr>
              <a:t>O halde F=f1+f2+f3 </a:t>
            </a:r>
            <a:endParaRPr lang="tr-TR"/>
          </a:p>
        </p:txBody>
      </p:sp>
      <p:sp>
        <p:nvSpPr>
          <p:cNvPr id="15368" name="7 Dikdörtgen"/>
          <p:cNvSpPr>
            <a:spLocks noChangeArrowheads="1"/>
          </p:cNvSpPr>
          <p:nvPr/>
        </p:nvSpPr>
        <p:spPr bwMode="auto">
          <a:xfrm>
            <a:off x="5181600" y="4559300"/>
            <a:ext cx="1143000" cy="338138"/>
          </a:xfrm>
          <a:prstGeom prst="rect">
            <a:avLst/>
          </a:prstGeom>
          <a:noFill/>
          <a:ln w="9525">
            <a:noFill/>
            <a:miter lim="800000"/>
            <a:headEnd/>
            <a:tailEnd/>
          </a:ln>
        </p:spPr>
        <p:txBody>
          <a:bodyPr>
            <a:spAutoFit/>
          </a:bodyPr>
          <a:lstStyle/>
          <a:p>
            <a:pPr eaLnBrk="0" hangingPunct="0">
              <a:tabLst>
                <a:tab pos="695325" algn="l"/>
              </a:tabLst>
            </a:pPr>
            <a:r>
              <a:rPr lang="tr-TR">
                <a:cs typeface="Times New Roman" pitchFamily="18" charset="0"/>
              </a:rPr>
              <a:t>f2 = BCE	</a:t>
            </a:r>
            <a:endParaRPr lang="tr-TR"/>
          </a:p>
        </p:txBody>
      </p:sp>
      <p:sp>
        <p:nvSpPr>
          <p:cNvPr id="15369" name="8 Dikdörtgen"/>
          <p:cNvSpPr>
            <a:spLocks noChangeArrowheads="1"/>
          </p:cNvSpPr>
          <p:nvPr/>
        </p:nvSpPr>
        <p:spPr bwMode="auto">
          <a:xfrm>
            <a:off x="2260600" y="5672138"/>
            <a:ext cx="1143000" cy="339725"/>
          </a:xfrm>
          <a:prstGeom prst="rect">
            <a:avLst/>
          </a:prstGeom>
          <a:noFill/>
          <a:ln w="9525">
            <a:noFill/>
            <a:miter lim="800000"/>
            <a:headEnd/>
            <a:tailEnd/>
          </a:ln>
        </p:spPr>
        <p:txBody>
          <a:bodyPr wrap="none">
            <a:spAutoFit/>
          </a:bodyPr>
          <a:lstStyle/>
          <a:p>
            <a:pPr eaLnBrk="0" hangingPunct="0">
              <a:tabLst>
                <a:tab pos="695325" algn="l"/>
              </a:tabLst>
            </a:pPr>
            <a:r>
              <a:rPr lang="tr-TR">
                <a:cs typeface="Times New Roman" pitchFamily="18" charset="0"/>
              </a:rPr>
              <a:t>f3 =ABDE </a:t>
            </a:r>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Gruplama ve Sadeleşmiş İfadelerin Elde Edilmesi</a:t>
            </a:r>
            <a:endParaRPr lang="tr-TR" sz="2400" dirty="0"/>
          </a:p>
        </p:txBody>
      </p:sp>
      <p:sp>
        <p:nvSpPr>
          <p:cNvPr id="3" name="2 İçerik Yer Tutucusu"/>
          <p:cNvSpPr>
            <a:spLocks noGrp="1"/>
          </p:cNvSpPr>
          <p:nvPr>
            <p:ph idx="1"/>
          </p:nvPr>
        </p:nvSpPr>
        <p:spPr>
          <a:xfrm>
            <a:off x="374650" y="900113"/>
            <a:ext cx="8375650" cy="5078412"/>
          </a:xfrm>
        </p:spPr>
        <p:txBody>
          <a:bodyPr/>
          <a:lstStyle/>
          <a:p>
            <a:pPr marL="0" indent="0" algn="just">
              <a:buNone/>
            </a:pPr>
            <a:r>
              <a:rPr lang="tr-TR" sz="2000" b="1" dirty="0" smtClean="0"/>
              <a:t>Örnek: </a:t>
            </a:r>
            <a:r>
              <a:rPr lang="tr-TR" sz="2000" dirty="0" smtClean="0"/>
              <a:t>F(A,B,C,D,E) = ∑(0,2,4,6,9,13,25,29) ifadesini </a:t>
            </a:r>
            <a:r>
              <a:rPr lang="tr-TR" sz="2000" dirty="0" err="1" smtClean="0"/>
              <a:t>Karnaugh</a:t>
            </a:r>
            <a:r>
              <a:rPr lang="tr-TR" sz="2000" dirty="0" smtClean="0"/>
              <a:t> ile sadeleştirelim.</a:t>
            </a:r>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r>
              <a:rPr lang="tr-TR" sz="2000" dirty="0" smtClean="0"/>
              <a:t>				      F=f1+f2</a:t>
            </a:r>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a:buNone/>
            </a:pPr>
            <a:endParaRPr lang="tr-TR"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pic>
        <p:nvPicPr>
          <p:cNvPr id="5" name="3 Resim" descr="DENEME.bmp"/>
          <p:cNvPicPr>
            <a:picLocks noChangeAspect="1"/>
          </p:cNvPicPr>
          <p:nvPr/>
        </p:nvPicPr>
        <p:blipFill>
          <a:blip r:embed="rId2" cstate="print"/>
          <a:stretch>
            <a:fillRect/>
          </a:stretch>
        </p:blipFill>
        <p:spPr>
          <a:xfrm>
            <a:off x="2415004" y="1857304"/>
            <a:ext cx="5277506" cy="200142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Başlık"/>
          <p:cNvSpPr>
            <a:spLocks noGrp="1"/>
          </p:cNvSpPr>
          <p:nvPr>
            <p:ph type="title"/>
          </p:nvPr>
        </p:nvSpPr>
        <p:spPr/>
        <p:txBody>
          <a:bodyPr/>
          <a:lstStyle/>
          <a:p>
            <a:r>
              <a:rPr lang="tr-TR" sz="2400" b="1" dirty="0" smtClean="0"/>
              <a:t>Standart Toplamlar Çarpımı Biçimindeki İfadelerin Haritalanması</a:t>
            </a:r>
            <a:endParaRPr lang="tr-TR" sz="2400" dirty="0" smtClean="0"/>
          </a:p>
        </p:txBody>
      </p:sp>
      <p:sp>
        <p:nvSpPr>
          <p:cNvPr id="3" name="2 İçerik Yer Tutucusu"/>
          <p:cNvSpPr>
            <a:spLocks noGrp="1"/>
          </p:cNvSpPr>
          <p:nvPr>
            <p:ph idx="1"/>
          </p:nvPr>
        </p:nvSpPr>
        <p:spPr>
          <a:xfrm>
            <a:off x="349250" y="874713"/>
            <a:ext cx="8375650" cy="5078412"/>
          </a:xfrm>
        </p:spPr>
        <p:txBody>
          <a:bodyPr/>
          <a:lstStyle/>
          <a:p>
            <a:pPr marL="0" indent="0" algn="just">
              <a:buFontTx/>
              <a:buNone/>
              <a:defRPr/>
            </a:pPr>
            <a:r>
              <a:rPr lang="tr-TR" sz="2200" dirty="0" smtClean="0"/>
              <a:t>Lojik ifadedeki her toplam terimine karşılık gelen hücreye 0 yazılır. 0 olmayan hücreler 1’dir, yazılmayabilir. Örneğin 3 değişkenli bir ifadede (A’+B+C’) terimi varsa 101 hücresine 0 yazılır. </a:t>
            </a:r>
          </a:p>
          <a:p>
            <a:pPr algn="just">
              <a:buFontTx/>
              <a:buNone/>
              <a:defRPr/>
            </a:pPr>
            <a:endParaRPr lang="tr-TR" sz="1000" dirty="0" smtClean="0"/>
          </a:p>
          <a:p>
            <a:pPr algn="just">
              <a:buFontTx/>
              <a:buNone/>
              <a:defRPr/>
            </a:pPr>
            <a:r>
              <a:rPr lang="tr-TR" sz="2200" b="1" dirty="0" smtClean="0"/>
              <a:t>Örnek: </a:t>
            </a:r>
            <a:r>
              <a:rPr lang="tr-TR" sz="2200" dirty="0" smtClean="0"/>
              <a:t>F(A,B,C)= (A’+B+C)(A+B’+C)(A+B’+C’) </a:t>
            </a:r>
          </a:p>
          <a:p>
            <a:pPr algn="just">
              <a:buFontTx/>
              <a:buNone/>
              <a:defRPr/>
            </a:pPr>
            <a:endParaRPr lang="tr-TR" sz="2200" dirty="0"/>
          </a:p>
        </p:txBody>
      </p:sp>
      <p:sp>
        <p:nvSpPr>
          <p:cNvPr id="16388"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6389" name="4 Resim"/>
          <p:cNvPicPr>
            <a:picLocks noChangeAspect="1"/>
          </p:cNvPicPr>
          <p:nvPr/>
        </p:nvPicPr>
        <p:blipFill>
          <a:blip r:embed="rId2" cstate="print"/>
          <a:srcRect/>
          <a:stretch>
            <a:fillRect/>
          </a:stretch>
        </p:blipFill>
        <p:spPr bwMode="auto">
          <a:xfrm>
            <a:off x="3176588" y="2841625"/>
            <a:ext cx="2527300" cy="2378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Başlık"/>
          <p:cNvSpPr>
            <a:spLocks noGrp="1"/>
          </p:cNvSpPr>
          <p:nvPr>
            <p:ph type="title"/>
          </p:nvPr>
        </p:nvSpPr>
        <p:spPr/>
        <p:txBody>
          <a:bodyPr/>
          <a:lstStyle/>
          <a:p>
            <a:r>
              <a:rPr lang="tr-TR" sz="2400" b="1" dirty="0" smtClean="0"/>
              <a:t>Standart Toplamlar Çarpımı Biçimindeki İfadelerin </a:t>
            </a:r>
            <a:r>
              <a:rPr lang="tr-TR" sz="2400" b="1" dirty="0" err="1" smtClean="0"/>
              <a:t>Karnaugh</a:t>
            </a:r>
            <a:r>
              <a:rPr lang="tr-TR" sz="2400" b="1" dirty="0" smtClean="0"/>
              <a:t> ile Sadeleştirilmesi</a:t>
            </a:r>
            <a:endParaRPr lang="tr-TR" sz="2400" dirty="0" smtClean="0"/>
          </a:p>
        </p:txBody>
      </p:sp>
      <p:sp>
        <p:nvSpPr>
          <p:cNvPr id="17411" name="2 İçerik Yer Tutucusu"/>
          <p:cNvSpPr>
            <a:spLocks noGrp="1"/>
          </p:cNvSpPr>
          <p:nvPr>
            <p:ph idx="1"/>
          </p:nvPr>
        </p:nvSpPr>
        <p:spPr>
          <a:xfrm>
            <a:off x="336550" y="887413"/>
            <a:ext cx="8375650" cy="5078412"/>
          </a:xfrm>
        </p:spPr>
        <p:txBody>
          <a:bodyPr/>
          <a:lstStyle/>
          <a:p>
            <a:pPr marL="0" indent="0" algn="just">
              <a:buFontTx/>
              <a:buNone/>
            </a:pPr>
            <a:r>
              <a:rPr lang="tr-TR" sz="2200" smtClean="0"/>
              <a:t>Gruplama prosedürü, çarpımlar toplamı biçimindeki ifadelere benzer şekilde yapılır. Burada 0’lar gruplanarak toplam terimleri elde edilir. Daha sonra da toplam terimleri çarpılır. </a:t>
            </a:r>
          </a:p>
          <a:p>
            <a:pPr marL="0" indent="0" algn="just">
              <a:buFontTx/>
              <a:buNone/>
            </a:pPr>
            <a:endParaRPr lang="tr-TR" sz="1000" smtClean="0"/>
          </a:p>
          <a:p>
            <a:pPr marL="0" indent="0" algn="just">
              <a:buFontTx/>
              <a:buNone/>
            </a:pPr>
            <a:r>
              <a:rPr lang="tr-TR" sz="2200" b="1" smtClean="0"/>
              <a:t>Örnek:  </a:t>
            </a:r>
            <a:r>
              <a:rPr lang="tr-TR" sz="2200" smtClean="0"/>
              <a:t>Şayet haritaya toplamlar çarpımı terimleri yerleştirildiyse geriye kalan hücreler çarpımlar toplamı terimlerini oluşturur.</a:t>
            </a:r>
            <a:r>
              <a:rPr lang="tr-TR" sz="2200" b="1" smtClean="0"/>
              <a:t> </a:t>
            </a:r>
            <a:r>
              <a:rPr lang="tr-TR" sz="2200" smtClean="0"/>
              <a:t>Sadeleştirmeler yapıldığında her iki sadeleşmiş ifadenin de eşit olduğu görülebilir. </a:t>
            </a:r>
          </a:p>
          <a:p>
            <a:pPr marL="0" indent="0" algn="just">
              <a:buFontTx/>
              <a:buNone/>
            </a:pPr>
            <a:endParaRPr lang="tr-TR" sz="2200" smtClean="0"/>
          </a:p>
          <a:p>
            <a:pPr marL="0" indent="0">
              <a:buFontTx/>
              <a:buNone/>
            </a:pPr>
            <a:endParaRPr lang="tr-TR" sz="2200" smtClean="0"/>
          </a:p>
        </p:txBody>
      </p:sp>
      <p:sp>
        <p:nvSpPr>
          <p:cNvPr id="17412"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7413" name="6 Resim"/>
          <p:cNvPicPr>
            <a:picLocks noChangeAspect="1"/>
          </p:cNvPicPr>
          <p:nvPr/>
        </p:nvPicPr>
        <p:blipFill>
          <a:blip r:embed="rId2" cstate="print"/>
          <a:srcRect/>
          <a:stretch>
            <a:fillRect/>
          </a:stretch>
        </p:blipFill>
        <p:spPr bwMode="auto">
          <a:xfrm>
            <a:off x="4902200" y="3775075"/>
            <a:ext cx="3132138" cy="1155700"/>
          </a:xfrm>
          <a:prstGeom prst="rect">
            <a:avLst/>
          </a:prstGeom>
          <a:noFill/>
          <a:ln w="9525">
            <a:noFill/>
            <a:miter lim="800000"/>
            <a:headEnd/>
            <a:tailEnd/>
          </a:ln>
        </p:spPr>
      </p:pic>
      <p:pic>
        <p:nvPicPr>
          <p:cNvPr id="17414" name="7 Resim"/>
          <p:cNvPicPr>
            <a:picLocks noChangeAspect="1"/>
          </p:cNvPicPr>
          <p:nvPr/>
        </p:nvPicPr>
        <p:blipFill>
          <a:blip r:embed="rId3" cstate="print"/>
          <a:srcRect/>
          <a:stretch>
            <a:fillRect/>
          </a:stretch>
        </p:blipFill>
        <p:spPr bwMode="auto">
          <a:xfrm>
            <a:off x="1219200" y="3762375"/>
            <a:ext cx="3143250" cy="1131888"/>
          </a:xfrm>
          <a:prstGeom prst="rect">
            <a:avLst/>
          </a:prstGeom>
          <a:noFill/>
          <a:ln w="9525">
            <a:noFill/>
            <a:miter lim="800000"/>
            <a:headEnd/>
            <a:tailEnd/>
          </a:ln>
        </p:spPr>
      </p:pic>
      <p:sp>
        <p:nvSpPr>
          <p:cNvPr id="17415" name="8 Dikdörtgen"/>
          <p:cNvSpPr>
            <a:spLocks noChangeArrowheads="1"/>
          </p:cNvSpPr>
          <p:nvPr/>
        </p:nvSpPr>
        <p:spPr bwMode="auto">
          <a:xfrm>
            <a:off x="2201863" y="4999038"/>
            <a:ext cx="2032000" cy="369887"/>
          </a:xfrm>
          <a:prstGeom prst="rect">
            <a:avLst/>
          </a:prstGeom>
          <a:noFill/>
          <a:ln w="9525">
            <a:noFill/>
            <a:miter lim="800000"/>
            <a:headEnd/>
            <a:tailEnd/>
          </a:ln>
        </p:spPr>
        <p:txBody>
          <a:bodyPr wrap="none">
            <a:spAutoFit/>
          </a:bodyPr>
          <a:lstStyle/>
          <a:p>
            <a:r>
              <a:rPr lang="tr-TR" sz="1800"/>
              <a:t> B.(A’+C’)	</a:t>
            </a:r>
          </a:p>
        </p:txBody>
      </p:sp>
      <p:sp>
        <p:nvSpPr>
          <p:cNvPr id="17416" name="9 Dikdörtgen"/>
          <p:cNvSpPr>
            <a:spLocks noChangeArrowheads="1"/>
          </p:cNvSpPr>
          <p:nvPr/>
        </p:nvSpPr>
        <p:spPr bwMode="auto">
          <a:xfrm>
            <a:off x="5969000" y="5049838"/>
            <a:ext cx="1093788" cy="369887"/>
          </a:xfrm>
          <a:prstGeom prst="rect">
            <a:avLst/>
          </a:prstGeom>
          <a:noFill/>
          <a:ln w="9525">
            <a:noFill/>
            <a:miter lim="800000"/>
            <a:headEnd/>
            <a:tailEnd/>
          </a:ln>
        </p:spPr>
        <p:txBody>
          <a:bodyPr wrap="none">
            <a:spAutoFit/>
          </a:bodyPr>
          <a:lstStyle/>
          <a:p>
            <a:r>
              <a:rPr lang="tr-TR" sz="1800"/>
              <a:t>A’B+BC’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Başlık"/>
          <p:cNvSpPr>
            <a:spLocks noGrp="1"/>
          </p:cNvSpPr>
          <p:nvPr>
            <p:ph type="title"/>
          </p:nvPr>
        </p:nvSpPr>
        <p:spPr/>
        <p:txBody>
          <a:bodyPr/>
          <a:lstStyle/>
          <a:p>
            <a:r>
              <a:rPr lang="tr-TR" sz="2400" b="1" dirty="0" smtClean="0"/>
              <a:t>Önemsiz “ </a:t>
            </a:r>
            <a:r>
              <a:rPr lang="tr-TR" sz="2400" b="1" dirty="0" err="1" smtClean="0"/>
              <a:t>Don’t</a:t>
            </a:r>
            <a:r>
              <a:rPr lang="tr-TR" sz="2400" b="1" dirty="0" smtClean="0"/>
              <a:t> </a:t>
            </a:r>
            <a:r>
              <a:rPr lang="tr-TR" sz="2400" b="1" dirty="0" err="1" smtClean="0"/>
              <a:t>Care</a:t>
            </a:r>
            <a:r>
              <a:rPr lang="tr-TR" sz="2400" b="1" dirty="0" smtClean="0"/>
              <a:t>” Durumlar</a:t>
            </a:r>
            <a:endParaRPr lang="tr-TR" sz="2400" dirty="0" smtClean="0"/>
          </a:p>
        </p:txBody>
      </p:sp>
      <p:sp>
        <p:nvSpPr>
          <p:cNvPr id="3" name="2 İçerik Yer Tutucusu"/>
          <p:cNvSpPr>
            <a:spLocks noGrp="1"/>
          </p:cNvSpPr>
          <p:nvPr>
            <p:ph idx="1"/>
          </p:nvPr>
        </p:nvSpPr>
        <p:spPr>
          <a:xfrm>
            <a:off x="323850" y="912813"/>
            <a:ext cx="8375650" cy="5078412"/>
          </a:xfrm>
        </p:spPr>
        <p:txBody>
          <a:bodyPr/>
          <a:lstStyle/>
          <a:p>
            <a:pPr marL="0" indent="0" algn="just">
              <a:buFontTx/>
              <a:buNone/>
              <a:defRPr/>
            </a:pPr>
            <a:r>
              <a:rPr lang="tr-TR" sz="2200" dirty="0" smtClean="0"/>
              <a:t>Değişkenlerin birbirinden tam olarak bağımsız olmadığı ya da bazı kombinasyonların oluşmasının mümkün olmadığı durumlar, önemsiz durumlar olarak tanımlanmaktadır. Örnek vermek gerekirse BCD kodunda 6 geçersiz durum, önemsiz durumları oluşturur. Önemsiz durumlar, lojik ifadeyi sadeleştirmede yardımcı oluyorsa değeri 1, diğer durumda 0 alınır.</a:t>
            </a:r>
          </a:p>
          <a:p>
            <a:pPr algn="just">
              <a:buFontTx/>
              <a:buNone/>
              <a:defRPr/>
            </a:pPr>
            <a:endParaRPr lang="tr-TR" sz="1000" dirty="0" smtClean="0"/>
          </a:p>
          <a:p>
            <a:pPr marL="0" indent="0" algn="just">
              <a:buFontTx/>
              <a:buNone/>
              <a:defRPr/>
            </a:pPr>
            <a:r>
              <a:rPr lang="tr-TR" sz="2200" b="1" dirty="0" smtClean="0"/>
              <a:t>Örnek</a:t>
            </a:r>
            <a:r>
              <a:rPr lang="tr-TR" sz="2200" dirty="0" smtClean="0"/>
              <a:t>: BCD kodunun kullanıldığı bir sistemde, sayının değeri 9 olduğunda çıkış veren bir devre tasarlayalım. </a:t>
            </a:r>
          </a:p>
          <a:p>
            <a:pPr algn="just">
              <a:defRPr/>
            </a:pPr>
            <a:endParaRPr lang="tr-TR" sz="2200" dirty="0"/>
          </a:p>
        </p:txBody>
      </p:sp>
      <p:sp>
        <p:nvSpPr>
          <p:cNvPr id="18436"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8437" name="4 Resim"/>
          <p:cNvPicPr>
            <a:picLocks noChangeAspect="1" noChangeArrowheads="1"/>
          </p:cNvPicPr>
          <p:nvPr/>
        </p:nvPicPr>
        <p:blipFill>
          <a:blip r:embed="rId2" cstate="print"/>
          <a:srcRect/>
          <a:stretch>
            <a:fillRect/>
          </a:stretch>
        </p:blipFill>
        <p:spPr bwMode="auto">
          <a:xfrm>
            <a:off x="412750" y="4117975"/>
            <a:ext cx="2660650" cy="1736725"/>
          </a:xfrm>
          <a:prstGeom prst="rect">
            <a:avLst/>
          </a:prstGeom>
          <a:noFill/>
          <a:ln w="9525">
            <a:noFill/>
            <a:miter lim="800000"/>
            <a:headEnd/>
            <a:tailEnd/>
          </a:ln>
        </p:spPr>
      </p:pic>
      <p:sp>
        <p:nvSpPr>
          <p:cNvPr id="18438" name="Rectangle 4"/>
          <p:cNvSpPr>
            <a:spLocks noChangeArrowheads="1"/>
          </p:cNvSpPr>
          <p:nvPr/>
        </p:nvSpPr>
        <p:spPr bwMode="auto">
          <a:xfrm>
            <a:off x="3213100" y="4864100"/>
            <a:ext cx="5753100" cy="381000"/>
          </a:xfrm>
          <a:prstGeom prst="rect">
            <a:avLst/>
          </a:prstGeom>
          <a:noFill/>
          <a:ln w="9525">
            <a:noFill/>
            <a:miter lim="800000"/>
            <a:headEnd/>
            <a:tailEnd/>
          </a:ln>
        </p:spPr>
        <p:txBody>
          <a:bodyPr lIns="36000" tIns="36000" rIns="36000" bIns="36000" anchor="ctr">
            <a:spAutoFit/>
          </a:bodyPr>
          <a:lstStyle/>
          <a:p>
            <a:pPr eaLnBrk="0" hangingPunct="0"/>
            <a:r>
              <a:rPr lang="tr-TR" sz="2000" b="0">
                <a:cs typeface="Times New Roman" pitchFamily="18" charset="0"/>
              </a:rPr>
              <a:t>Devrenin lojik eşdeğeri f(A,B,C,D) = A.D olur.</a:t>
            </a:r>
            <a:endParaRPr lang="tr-TR" sz="2000" b="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Önemsiz “ </a:t>
            </a:r>
            <a:r>
              <a:rPr lang="tr-TR" sz="2400" b="1" dirty="0" err="1" smtClean="0"/>
              <a:t>Don’t</a:t>
            </a:r>
            <a:r>
              <a:rPr lang="tr-TR" sz="2400" b="1" dirty="0" smtClean="0"/>
              <a:t> </a:t>
            </a:r>
            <a:r>
              <a:rPr lang="tr-TR" sz="2400" b="1" dirty="0" err="1" smtClean="0"/>
              <a:t>Care</a:t>
            </a:r>
            <a:r>
              <a:rPr lang="tr-TR" sz="2400" b="1" dirty="0" smtClean="0"/>
              <a:t>” Durumlar</a:t>
            </a:r>
            <a:endParaRPr lang="tr-TR" sz="2400" dirty="0"/>
          </a:p>
        </p:txBody>
      </p:sp>
      <p:sp>
        <p:nvSpPr>
          <p:cNvPr id="3" name="2 İçerik Yer Tutucusu"/>
          <p:cNvSpPr>
            <a:spLocks noGrp="1"/>
          </p:cNvSpPr>
          <p:nvPr>
            <p:ph idx="1"/>
          </p:nvPr>
        </p:nvSpPr>
        <p:spPr>
          <a:xfrm>
            <a:off x="387350" y="887413"/>
            <a:ext cx="8375650" cy="5078412"/>
          </a:xfrm>
        </p:spPr>
        <p:txBody>
          <a:bodyPr/>
          <a:lstStyle/>
          <a:p>
            <a:pPr marL="0" indent="0">
              <a:buNone/>
            </a:pPr>
            <a:r>
              <a:rPr lang="tr-TR" sz="2000" b="1" dirty="0" smtClean="0"/>
              <a:t>Örnek: </a:t>
            </a:r>
            <a:r>
              <a:rPr lang="tr-TR" sz="2000" dirty="0" smtClean="0"/>
              <a:t>F(A,B,C,D) = ∑(1,5,8,12) </a:t>
            </a:r>
          </a:p>
          <a:p>
            <a:pPr marL="0" indent="0" algn="just">
              <a:buNone/>
            </a:pPr>
            <a:r>
              <a:rPr lang="tr-TR" sz="2000" dirty="0" smtClean="0"/>
              <a:t>ve önemsiz durumlar </a:t>
            </a:r>
            <a:r>
              <a:rPr lang="tr-TR" sz="2000" dirty="0" err="1" smtClean="0"/>
              <a:t>F</a:t>
            </a:r>
            <a:r>
              <a:rPr lang="tr-TR" sz="2000" baseline="-25000" dirty="0" err="1" smtClean="0"/>
              <a:t>x</a:t>
            </a:r>
            <a:r>
              <a:rPr lang="tr-TR" sz="2000" dirty="0" smtClean="0"/>
              <a:t>(A,B,C,D) = ∑(2,3,6,7,10,11,14,15) olduğuna göre F fonksiyonunu </a:t>
            </a:r>
            <a:r>
              <a:rPr lang="tr-TR" sz="2000" dirty="0" err="1" smtClean="0"/>
              <a:t>Karnaugh</a:t>
            </a:r>
            <a:r>
              <a:rPr lang="tr-TR" sz="2000" dirty="0" smtClean="0"/>
              <a:t> yardımıyla indirgeyelim.</a:t>
            </a:r>
          </a:p>
          <a:p>
            <a:pPr marL="0" indent="0" algn="just">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r>
              <a:rPr lang="tr-TR" sz="2000" dirty="0" smtClean="0"/>
              <a:t>f1 = A’.D</a:t>
            </a:r>
          </a:p>
          <a:p>
            <a:pPr>
              <a:buNone/>
            </a:pPr>
            <a:r>
              <a:rPr lang="tr-TR" sz="2000" dirty="0" smtClean="0"/>
              <a:t>f2 = A.D’</a:t>
            </a:r>
          </a:p>
          <a:p>
            <a:pPr>
              <a:buNone/>
            </a:pPr>
            <a:r>
              <a:rPr lang="tr-TR" sz="2000" dirty="0" smtClean="0"/>
              <a:t>F = f1+f2 = A’D+AD’= A</a:t>
            </a:r>
            <a:r>
              <a:rPr lang="tr-TR" sz="2000" dirty="0" smtClean="0">
                <a:sym typeface="Symbol"/>
              </a:rPr>
              <a:t></a:t>
            </a:r>
            <a:r>
              <a:rPr lang="tr-TR" sz="2000" dirty="0" smtClean="0"/>
              <a:t>D</a:t>
            </a:r>
          </a:p>
          <a:p>
            <a:pPr marL="0" indent="0" algn="just">
              <a:buNone/>
            </a:pPr>
            <a:endParaRPr lang="tr-TR" sz="2000" dirty="0" smtClean="0"/>
          </a:p>
          <a:p>
            <a:pPr marL="0" indent="0" algn="just">
              <a:buNone/>
            </a:pPr>
            <a:endParaRPr lang="tr-TR" sz="2000" dirty="0" smtClean="0"/>
          </a:p>
          <a:p>
            <a:pPr marL="0" indent="0" algn="just">
              <a:buNone/>
            </a:pPr>
            <a:r>
              <a:rPr lang="tr-TR" sz="2000" dirty="0" smtClean="0"/>
              <a:t>			</a:t>
            </a:r>
          </a:p>
          <a:p>
            <a:pPr>
              <a:buNone/>
            </a:pPr>
            <a:endParaRPr lang="tr-TR" dirty="0" smtClean="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pic>
        <p:nvPicPr>
          <p:cNvPr id="5" name="4 Resim"/>
          <p:cNvPicPr>
            <a:picLocks noChangeAspect="1"/>
          </p:cNvPicPr>
          <p:nvPr/>
        </p:nvPicPr>
        <p:blipFill>
          <a:blip r:embed="rId2" cstate="print"/>
          <a:srcRect/>
          <a:stretch>
            <a:fillRect/>
          </a:stretch>
        </p:blipFill>
        <p:spPr bwMode="auto">
          <a:xfrm>
            <a:off x="445518" y="2017189"/>
            <a:ext cx="2468572" cy="22177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Altbilgi Yer Tutucusu"/>
          <p:cNvSpPr>
            <a:spLocks noGrp="1"/>
          </p:cNvSpPr>
          <p:nvPr>
            <p:ph type="ftr" sz="quarter" idx="10"/>
          </p:nvPr>
        </p:nvSpPr>
        <p:spPr>
          <a:noFill/>
        </p:spPr>
        <p:txBody>
          <a:bodyPr/>
          <a:lstStyle/>
          <a:p>
            <a:r>
              <a:rPr lang="tr-TR" smtClean="0"/>
              <a:t>Mantık Devreleri </a:t>
            </a:r>
            <a:endParaRPr lang="en-US" smtClean="0"/>
          </a:p>
        </p:txBody>
      </p:sp>
      <p:sp>
        <p:nvSpPr>
          <p:cNvPr id="4099" name="Rectangle 2"/>
          <p:cNvSpPr>
            <a:spLocks noGrp="1" noChangeArrowheads="1"/>
          </p:cNvSpPr>
          <p:nvPr>
            <p:ph type="title"/>
          </p:nvPr>
        </p:nvSpPr>
        <p:spPr/>
        <p:txBody>
          <a:bodyPr/>
          <a:lstStyle/>
          <a:p>
            <a:r>
              <a:rPr lang="tr-TR" sz="2400" b="1" dirty="0" err="1" smtClean="0"/>
              <a:t>Karnaugh</a:t>
            </a:r>
            <a:r>
              <a:rPr lang="tr-TR" sz="2400" b="1" dirty="0" smtClean="0"/>
              <a:t> Haritaları</a:t>
            </a:r>
          </a:p>
        </p:txBody>
      </p:sp>
      <p:sp>
        <p:nvSpPr>
          <p:cNvPr id="4100" name="Rectangle 3"/>
          <p:cNvSpPr>
            <a:spLocks noGrp="1" noChangeArrowheads="1"/>
          </p:cNvSpPr>
          <p:nvPr>
            <p:ph type="body" idx="1"/>
          </p:nvPr>
        </p:nvSpPr>
        <p:spPr>
          <a:xfrm>
            <a:off x="358775" y="879475"/>
            <a:ext cx="5988237" cy="4176619"/>
          </a:xfrm>
        </p:spPr>
        <p:txBody>
          <a:bodyPr/>
          <a:lstStyle/>
          <a:p>
            <a:pPr marL="0" indent="0" algn="just">
              <a:buFontTx/>
              <a:buNone/>
            </a:pPr>
            <a:r>
              <a:rPr lang="tr-TR" sz="2200" dirty="0" smtClean="0"/>
              <a:t>Çarpımlar toplamı ya da toplamlar çarpımı formundaki lojik ifadelerin sadeleştirilmesine yönelik sistematik bir yaklaşımdır. </a:t>
            </a:r>
          </a:p>
          <a:p>
            <a:pPr marL="0" indent="0" algn="just">
              <a:buFontTx/>
              <a:buNone/>
            </a:pPr>
            <a:endParaRPr lang="tr-TR" sz="1000" dirty="0" smtClean="0"/>
          </a:p>
          <a:p>
            <a:pPr marL="0" indent="0" algn="just">
              <a:buFontTx/>
              <a:buNone/>
            </a:pPr>
            <a:r>
              <a:rPr lang="tr-TR" sz="2200" dirty="0" err="1" smtClean="0"/>
              <a:t>Karnaugh</a:t>
            </a:r>
            <a:r>
              <a:rPr lang="tr-TR" sz="2200" dirty="0" smtClean="0"/>
              <a:t> haritası giriş değişkenlerinin tüm kombinasyonlarını ve çıkışları gösterdiğinden doğruluk tablosuna benzer yapısı vardır. Doğruluk tablosunda giriş değişkenlerinin ikili değerleri satır ve sütun yapısında gösterilirken harita yönteminde bir matris formundaki hücrelere yerleştirilir. Bu hücreler sayesinde gruplama yapılarak sadeleştirme sağlanır. </a:t>
            </a:r>
          </a:p>
          <a:p>
            <a:pPr marL="0" indent="0" algn="just">
              <a:buFontTx/>
              <a:buNone/>
            </a:pPr>
            <a:endParaRPr lang="tr-TR" sz="1000" dirty="0" smtClean="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635" y="1034302"/>
            <a:ext cx="1990165" cy="2835985"/>
          </a:xfrm>
          <a:prstGeom prst="rect">
            <a:avLst/>
          </a:prstGeom>
        </p:spPr>
      </p:pic>
      <p:sp>
        <p:nvSpPr>
          <p:cNvPr id="5" name="Metin kutusu 4"/>
          <p:cNvSpPr txBox="1"/>
          <p:nvPr/>
        </p:nvSpPr>
        <p:spPr>
          <a:xfrm>
            <a:off x="6696635" y="4069976"/>
            <a:ext cx="1990165" cy="338554"/>
          </a:xfrm>
          <a:prstGeom prst="rect">
            <a:avLst/>
          </a:prstGeom>
          <a:noFill/>
        </p:spPr>
        <p:txBody>
          <a:bodyPr wrap="square" rtlCol="0">
            <a:spAutoFit/>
          </a:bodyPr>
          <a:lstStyle/>
          <a:p>
            <a:pPr algn="ctr"/>
            <a:r>
              <a:rPr lang="en-US" b="0" dirty="0" smtClean="0"/>
              <a:t>Maurice </a:t>
            </a:r>
            <a:r>
              <a:rPr lang="en-US" b="0" dirty="0" err="1" smtClean="0"/>
              <a:t>Karnaugh</a:t>
            </a:r>
            <a:endParaRPr lang="tr-TR"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Altbilgi Yer Tutucusu"/>
          <p:cNvSpPr>
            <a:spLocks noGrp="1"/>
          </p:cNvSpPr>
          <p:nvPr>
            <p:ph type="ftr" sz="quarter" idx="10"/>
          </p:nvPr>
        </p:nvSpPr>
        <p:spPr>
          <a:noFill/>
        </p:spPr>
        <p:txBody>
          <a:bodyPr/>
          <a:lstStyle/>
          <a:p>
            <a:r>
              <a:rPr lang="tr-TR" smtClean="0"/>
              <a:t>Mantık Devreleri </a:t>
            </a:r>
            <a:endParaRPr lang="en-US" smtClean="0"/>
          </a:p>
        </p:txBody>
      </p:sp>
      <p:sp>
        <p:nvSpPr>
          <p:cNvPr id="4099" name="Rectangle 2"/>
          <p:cNvSpPr>
            <a:spLocks noGrp="1" noChangeArrowheads="1"/>
          </p:cNvSpPr>
          <p:nvPr>
            <p:ph type="title"/>
          </p:nvPr>
        </p:nvSpPr>
        <p:spPr/>
        <p:txBody>
          <a:bodyPr/>
          <a:lstStyle/>
          <a:p>
            <a:r>
              <a:rPr lang="tr-TR" sz="2400" b="1" dirty="0" err="1" smtClean="0"/>
              <a:t>Karnaugh</a:t>
            </a:r>
            <a:r>
              <a:rPr lang="tr-TR" sz="2400" b="1" dirty="0" smtClean="0"/>
              <a:t> Haritaları</a:t>
            </a:r>
          </a:p>
        </p:txBody>
      </p:sp>
      <p:sp>
        <p:nvSpPr>
          <p:cNvPr id="4100" name="Rectangle 3"/>
          <p:cNvSpPr>
            <a:spLocks noGrp="1" noChangeArrowheads="1"/>
          </p:cNvSpPr>
          <p:nvPr>
            <p:ph type="body" idx="1"/>
          </p:nvPr>
        </p:nvSpPr>
        <p:spPr>
          <a:xfrm>
            <a:off x="358775" y="1058771"/>
            <a:ext cx="8375650" cy="2419537"/>
          </a:xfrm>
        </p:spPr>
        <p:txBody>
          <a:bodyPr/>
          <a:lstStyle/>
          <a:p>
            <a:pPr marL="0" indent="0" algn="just">
              <a:buFontTx/>
              <a:buNone/>
            </a:pPr>
            <a:r>
              <a:rPr lang="tr-TR" sz="2200" dirty="0" err="1" smtClean="0"/>
              <a:t>Karnaugh</a:t>
            </a:r>
            <a:r>
              <a:rPr lang="tr-TR" sz="2200" dirty="0" smtClean="0"/>
              <a:t> haritası özellikle az değişkene sahip lojik ifadeleri sadeleştirmek için uygundur. Çok değişkene sahip lojik ifadelerde </a:t>
            </a:r>
            <a:r>
              <a:rPr lang="tr-TR" sz="2200" dirty="0" err="1" smtClean="0"/>
              <a:t>Quine</a:t>
            </a:r>
            <a:r>
              <a:rPr lang="tr-TR" sz="2200" dirty="0" smtClean="0"/>
              <a:t> </a:t>
            </a:r>
            <a:r>
              <a:rPr lang="tr-TR" sz="2200" dirty="0" err="1" smtClean="0"/>
              <a:t>McCluskey</a:t>
            </a:r>
            <a:r>
              <a:rPr lang="tr-TR" sz="2200" dirty="0" smtClean="0"/>
              <a:t> tablo yöntemi kullanılır.</a:t>
            </a:r>
            <a:endParaRPr lang="en-US" sz="2200" dirty="0" smtClean="0"/>
          </a:p>
          <a:p>
            <a:pPr marL="0" indent="0" algn="just">
              <a:buFontTx/>
              <a:buNone/>
            </a:pPr>
            <a:endParaRPr lang="en-US" sz="2200" dirty="0"/>
          </a:p>
          <a:p>
            <a:pPr marL="0" indent="0" algn="just">
              <a:buFontTx/>
              <a:buNone/>
            </a:pPr>
            <a:r>
              <a:rPr lang="tr-TR" sz="2200" dirty="0" err="1" smtClean="0"/>
              <a:t>Karnaugh</a:t>
            </a:r>
            <a:r>
              <a:rPr lang="tr-TR" sz="2200" dirty="0" smtClean="0"/>
              <a:t> haritasındaki hücre sayısı, doğuluk tablosundaki gibi giriş değişkenlerinin mümkün olan kombinasyonları kadardır. </a:t>
            </a:r>
          </a:p>
          <a:p>
            <a:pPr marL="0" indent="0" algn="just">
              <a:buFontTx/>
              <a:buNone/>
            </a:pPr>
            <a:endParaRPr lang="tr-TR" sz="2200" dirty="0" smtClean="0"/>
          </a:p>
        </p:txBody>
      </p:sp>
    </p:spTree>
    <p:extLst>
      <p:ext uri="{BB962C8B-B14F-4D97-AF65-F5344CB8AC3E}">
        <p14:creationId xmlns:p14="http://schemas.microsoft.com/office/powerpoint/2010/main" val="2970017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Başlık"/>
          <p:cNvSpPr>
            <a:spLocks noGrp="1"/>
          </p:cNvSpPr>
          <p:nvPr>
            <p:ph type="title"/>
          </p:nvPr>
        </p:nvSpPr>
        <p:spPr/>
        <p:txBody>
          <a:bodyPr/>
          <a:lstStyle/>
          <a:p>
            <a:r>
              <a:rPr lang="tr-TR" sz="2400" b="1" dirty="0" smtClean="0"/>
              <a:t>İki  ve Üç Değişkenli </a:t>
            </a:r>
            <a:r>
              <a:rPr lang="tr-TR" sz="2400" b="1" dirty="0" err="1" smtClean="0"/>
              <a:t>Karnaugh</a:t>
            </a:r>
            <a:r>
              <a:rPr lang="tr-TR" sz="2400" b="1" dirty="0" smtClean="0"/>
              <a:t> Haritası</a:t>
            </a:r>
            <a:endParaRPr lang="tr-TR" dirty="0" smtClean="0"/>
          </a:p>
        </p:txBody>
      </p:sp>
      <p:sp>
        <p:nvSpPr>
          <p:cNvPr id="3" name="2 İçerik Yer Tutucusu"/>
          <p:cNvSpPr>
            <a:spLocks noGrp="1"/>
          </p:cNvSpPr>
          <p:nvPr>
            <p:ph idx="1"/>
          </p:nvPr>
        </p:nvSpPr>
        <p:spPr>
          <a:xfrm>
            <a:off x="361950" y="900113"/>
            <a:ext cx="8375650" cy="5602287"/>
          </a:xfrm>
        </p:spPr>
        <p:txBody>
          <a:bodyPr/>
          <a:lstStyle/>
          <a:p>
            <a:pPr marL="0" indent="0" algn="just">
              <a:buFontTx/>
              <a:buNone/>
              <a:defRPr/>
            </a:pPr>
            <a:r>
              <a:rPr lang="tr-TR" sz="2200" dirty="0" smtClean="0"/>
              <a:t>İki değişkenli </a:t>
            </a:r>
            <a:r>
              <a:rPr lang="tr-TR" sz="2200" dirty="0" err="1" smtClean="0"/>
              <a:t>Karnaugh</a:t>
            </a:r>
            <a:r>
              <a:rPr lang="tr-TR" sz="2200" dirty="0" smtClean="0"/>
              <a:t> haritası, 2</a:t>
            </a:r>
            <a:r>
              <a:rPr lang="tr-TR" sz="2200" baseline="30000" dirty="0" smtClean="0"/>
              <a:t>2</a:t>
            </a:r>
            <a:r>
              <a:rPr lang="tr-TR" sz="2200" dirty="0" smtClean="0"/>
              <a:t> = 4 hücreye sahiptir. Her bir hücre, bir </a:t>
            </a:r>
            <a:r>
              <a:rPr lang="tr-TR" sz="2200" dirty="0" err="1" smtClean="0"/>
              <a:t>mintermi</a:t>
            </a:r>
            <a:r>
              <a:rPr lang="tr-TR" sz="2200" dirty="0" smtClean="0"/>
              <a:t> ya da </a:t>
            </a:r>
            <a:r>
              <a:rPr lang="tr-TR" sz="2200" dirty="0" err="1" smtClean="0"/>
              <a:t>maxtermi</a:t>
            </a:r>
            <a:r>
              <a:rPr lang="tr-TR" sz="2200" dirty="0" smtClean="0"/>
              <a:t> gösterir. </a:t>
            </a:r>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r>
              <a:rPr lang="tr-TR" sz="2200" dirty="0" smtClean="0"/>
              <a:t>Üç değişkenli </a:t>
            </a:r>
            <a:r>
              <a:rPr lang="tr-TR" sz="2200" dirty="0" err="1" smtClean="0"/>
              <a:t>Karnaugh</a:t>
            </a:r>
            <a:r>
              <a:rPr lang="tr-TR" sz="2200" dirty="0" smtClean="0"/>
              <a:t> haritası, 2</a:t>
            </a:r>
            <a:r>
              <a:rPr lang="tr-TR" sz="2200" baseline="30000" dirty="0" smtClean="0"/>
              <a:t>3</a:t>
            </a:r>
            <a:r>
              <a:rPr lang="tr-TR" sz="2200" dirty="0" smtClean="0"/>
              <a:t> = 8 hücreye sahiptir. 2×4 ya da 4×2 matris yapısında hücreler ile gösterilebilir. </a:t>
            </a:r>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000" dirty="0" smtClean="0"/>
          </a:p>
          <a:p>
            <a:pPr marL="0" indent="0" algn="just">
              <a:buFontTx/>
              <a:buNone/>
              <a:defRPr/>
            </a:pPr>
            <a:r>
              <a:rPr lang="tr-TR" sz="2000" dirty="0" smtClean="0"/>
              <a:t>AB değişkenleri 00 – 01 – 11 – 10 sırasında değer almışlardır. Bunun sebebi, 1 bit değişim esas alınarak haritanın doldurulmasıdır. </a:t>
            </a:r>
          </a:p>
          <a:p>
            <a:pPr marL="0" indent="0" algn="just">
              <a:buFontTx/>
              <a:buNone/>
              <a:defRPr/>
            </a:pPr>
            <a:endParaRPr lang="tr-TR" sz="2200" dirty="0" smtClean="0"/>
          </a:p>
          <a:p>
            <a:pPr marL="0" indent="0" algn="just">
              <a:buFontTx/>
              <a:buNone/>
              <a:defRPr/>
            </a:pPr>
            <a:endParaRPr lang="tr-TR" sz="2200" dirty="0" smtClean="0"/>
          </a:p>
          <a:p>
            <a:pPr>
              <a:buFontTx/>
              <a:buNone/>
              <a:defRPr/>
            </a:pPr>
            <a:endParaRPr lang="tr-TR" dirty="0"/>
          </a:p>
        </p:txBody>
      </p:sp>
      <p:sp>
        <p:nvSpPr>
          <p:cNvPr id="5124" name="3 Altbilgi Yer Tutucusu"/>
          <p:cNvSpPr>
            <a:spLocks noGrp="1"/>
          </p:cNvSpPr>
          <p:nvPr>
            <p:ph type="ftr" sz="quarter" idx="10"/>
          </p:nvPr>
        </p:nvSpPr>
        <p:spPr>
          <a:noFill/>
        </p:spPr>
        <p:txBody>
          <a:bodyPr/>
          <a:lstStyle/>
          <a:p>
            <a:r>
              <a:rPr lang="tr-TR" smtClean="0"/>
              <a:t>Mantık Devreleri </a:t>
            </a:r>
            <a:endParaRPr lang="en-US" smtClean="0"/>
          </a:p>
        </p:txBody>
      </p:sp>
      <p:graphicFrame>
        <p:nvGraphicFramePr>
          <p:cNvPr id="5" name="4 Tablo"/>
          <p:cNvGraphicFramePr>
            <a:graphicFrameLocks noGrp="1"/>
          </p:cNvGraphicFramePr>
          <p:nvPr/>
        </p:nvGraphicFramePr>
        <p:xfrm>
          <a:off x="1196975" y="1763713"/>
          <a:ext cx="1723389" cy="956730"/>
        </p:xfrm>
        <a:graphic>
          <a:graphicData uri="http://schemas.openxmlformats.org/drawingml/2006/table">
            <a:tbl>
              <a:tblPr/>
              <a:tblGrid>
                <a:gridCol w="605790">
                  <a:extLst>
                    <a:ext uri="{9D8B030D-6E8A-4147-A177-3AD203B41FA5}">
                      <a16:colId xmlns:a16="http://schemas.microsoft.com/office/drawing/2014/main" val="20000"/>
                    </a:ext>
                  </a:extLst>
                </a:gridCol>
                <a:gridCol w="608502">
                  <a:extLst>
                    <a:ext uri="{9D8B030D-6E8A-4147-A177-3AD203B41FA5}">
                      <a16:colId xmlns:a16="http://schemas.microsoft.com/office/drawing/2014/main" val="20001"/>
                    </a:ext>
                  </a:extLst>
                </a:gridCol>
                <a:gridCol w="509097">
                  <a:extLst>
                    <a:ext uri="{9D8B030D-6E8A-4147-A177-3AD203B41FA5}">
                      <a16:colId xmlns:a16="http://schemas.microsoft.com/office/drawing/2014/main" val="20002"/>
                    </a:ext>
                  </a:extLst>
                </a:gridCol>
              </a:tblGrid>
              <a:tr h="318693">
                <a:tc>
                  <a:txBody>
                    <a:bodyPr/>
                    <a:lstStyle/>
                    <a:p>
                      <a:pPr algn="just">
                        <a:lnSpc>
                          <a:spcPct val="115000"/>
                        </a:lnSpc>
                        <a:spcAft>
                          <a:spcPts val="0"/>
                        </a:spcAft>
                        <a:tabLst>
                          <a:tab pos="504825" algn="l"/>
                        </a:tabLst>
                      </a:pPr>
                      <a:r>
                        <a:rPr lang="tr-TR" sz="1600" dirty="0">
                          <a:latin typeface="Times New Roman"/>
                          <a:ea typeface="Times New Roman"/>
                          <a:cs typeface="Times New Roman"/>
                        </a:rPr>
                        <a:t>A   </a:t>
                      </a:r>
                      <a:r>
                        <a:rPr lang="tr-TR" sz="1600" dirty="0" smtClean="0">
                          <a:latin typeface="Times New Roman"/>
                          <a:ea typeface="Times New Roman"/>
                          <a:cs typeface="Times New Roman"/>
                        </a:rPr>
                        <a:t>  </a:t>
                      </a:r>
                      <a:r>
                        <a:rPr lang="tr-TR" sz="1600" dirty="0">
                          <a:latin typeface="Times New Roman"/>
                          <a:ea typeface="Times New Roman"/>
                          <a:cs typeface="Times New Roman"/>
                        </a:rPr>
                        <a:t>B     </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600">
                          <a:latin typeface="Times New Roman"/>
                          <a:ea typeface="Times New Roman"/>
                          <a:cs typeface="Times New Roman"/>
                        </a:rPr>
                        <a:t>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7621">
                <a:tc>
                  <a:txBody>
                    <a:bodyPr/>
                    <a:lstStyle/>
                    <a:p>
                      <a:pPr algn="ctr">
                        <a:lnSpc>
                          <a:spcPct val="115000"/>
                        </a:lnSpc>
                        <a:spcAft>
                          <a:spcPts val="0"/>
                        </a:spcAft>
                      </a:pPr>
                      <a:r>
                        <a:rPr lang="tr-TR" sz="1600">
                          <a:latin typeface="Times New Roman"/>
                          <a:ea typeface="Times New Roman"/>
                          <a:cs typeface="Times New Roman"/>
                        </a:rPr>
                        <a:t>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1450">
                <a:tc>
                  <a:txBody>
                    <a:bodyPr/>
                    <a:lstStyle/>
                    <a:p>
                      <a:pPr algn="ctr">
                        <a:lnSpc>
                          <a:spcPct val="115000"/>
                        </a:lnSpc>
                        <a:spcAft>
                          <a:spcPts val="0"/>
                        </a:spcAft>
                      </a:pPr>
                      <a:r>
                        <a:rPr lang="tr-TR" sz="1600">
                          <a:latin typeface="Times New Roman"/>
                          <a:ea typeface="Times New Roman"/>
                          <a:cs typeface="Times New Roman"/>
                        </a:rPr>
                        <a:t>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5 Tablo"/>
          <p:cNvGraphicFramePr>
            <a:graphicFrameLocks noGrp="1"/>
          </p:cNvGraphicFramePr>
          <p:nvPr/>
        </p:nvGraphicFramePr>
        <p:xfrm>
          <a:off x="3762375" y="1739900"/>
          <a:ext cx="1532890" cy="997204"/>
        </p:xfrm>
        <a:graphic>
          <a:graphicData uri="http://schemas.openxmlformats.org/drawingml/2006/table">
            <a:tbl>
              <a:tblPr/>
              <a:tblGrid>
                <a:gridCol w="694690">
                  <a:extLst>
                    <a:ext uri="{9D8B030D-6E8A-4147-A177-3AD203B41FA5}">
                      <a16:colId xmlns:a16="http://schemas.microsoft.com/office/drawing/2014/main" val="20000"/>
                    </a:ext>
                  </a:extLst>
                </a:gridCol>
                <a:gridCol w="385377">
                  <a:extLst>
                    <a:ext uri="{9D8B030D-6E8A-4147-A177-3AD203B41FA5}">
                      <a16:colId xmlns:a16="http://schemas.microsoft.com/office/drawing/2014/main" val="20001"/>
                    </a:ext>
                  </a:extLst>
                </a:gridCol>
                <a:gridCol w="452823">
                  <a:extLst>
                    <a:ext uri="{9D8B030D-6E8A-4147-A177-3AD203B41FA5}">
                      <a16:colId xmlns:a16="http://schemas.microsoft.com/office/drawing/2014/main" val="20002"/>
                    </a:ext>
                  </a:extLst>
                </a:gridCol>
              </a:tblGrid>
              <a:tr h="353060">
                <a:tc>
                  <a:txBody>
                    <a:bodyPr/>
                    <a:lstStyle/>
                    <a:p>
                      <a:pPr algn="ctr">
                        <a:lnSpc>
                          <a:spcPct val="115000"/>
                        </a:lnSpc>
                        <a:spcAft>
                          <a:spcPts val="0"/>
                        </a:spcAft>
                        <a:tabLst>
                          <a:tab pos="504825" algn="l"/>
                        </a:tabLst>
                      </a:pPr>
                      <a:r>
                        <a:rPr lang="tr-TR" sz="1600" dirty="0">
                          <a:latin typeface="Times New Roman"/>
                          <a:ea typeface="Times New Roman"/>
                          <a:cs typeface="Times New Roman"/>
                        </a:rPr>
                        <a:t>A    </a:t>
                      </a:r>
                      <a:r>
                        <a:rPr lang="tr-TR" sz="1600" dirty="0" smtClean="0">
                          <a:latin typeface="Times New Roman"/>
                          <a:ea typeface="Times New Roman"/>
                          <a:cs typeface="Times New Roman"/>
                        </a:rPr>
                        <a:t>  </a:t>
                      </a:r>
                      <a:r>
                        <a:rPr lang="tr-TR" sz="1600" dirty="0">
                          <a:latin typeface="Times New Roman"/>
                          <a:ea typeface="Times New Roman"/>
                          <a:cs typeface="Times New Roman"/>
                        </a:rPr>
                        <a:t>B</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600" dirty="0">
                          <a:latin typeface="Times New Roman"/>
                          <a:ea typeface="Times New Roman"/>
                          <a:cs typeface="Times New Roman"/>
                        </a:rPr>
                        <a:t>0</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1</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2740">
                <a:tc>
                  <a:txBody>
                    <a:bodyPr/>
                    <a:lstStyle/>
                    <a:p>
                      <a:pPr algn="ctr">
                        <a:lnSpc>
                          <a:spcPct val="115000"/>
                        </a:lnSpc>
                        <a:spcAft>
                          <a:spcPts val="0"/>
                        </a:spcAft>
                      </a:pPr>
                      <a:r>
                        <a:rPr lang="tr-TR" sz="1600">
                          <a:latin typeface="Times New Roman"/>
                          <a:ea typeface="Times New Roman"/>
                          <a:cs typeface="Times New Roman"/>
                        </a:rPr>
                        <a:t>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m</a:t>
                      </a:r>
                      <a:r>
                        <a:rPr lang="tr-TR" sz="1600" baseline="-25000" dirty="0">
                          <a:latin typeface="Times New Roman"/>
                          <a:ea typeface="Times New Roman"/>
                          <a:cs typeface="Times New Roman"/>
                        </a:rPr>
                        <a:t>0</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m</a:t>
                      </a:r>
                      <a:r>
                        <a:rPr lang="tr-TR" sz="1600" baseline="-25000" dirty="0">
                          <a:latin typeface="Times New Roman"/>
                          <a:ea typeface="Times New Roman"/>
                          <a:cs typeface="Times New Roman"/>
                        </a:rPr>
                        <a:t>1</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1404">
                <a:tc>
                  <a:txBody>
                    <a:bodyPr/>
                    <a:lstStyle/>
                    <a:p>
                      <a:pPr algn="ctr">
                        <a:lnSpc>
                          <a:spcPct val="115000"/>
                        </a:lnSpc>
                        <a:spcAft>
                          <a:spcPts val="0"/>
                        </a:spcAft>
                      </a:pPr>
                      <a:r>
                        <a:rPr lang="tr-TR" sz="1600">
                          <a:latin typeface="Times New Roman"/>
                          <a:ea typeface="Times New Roman"/>
                          <a:cs typeface="Times New Roman"/>
                        </a:rPr>
                        <a:t>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m</a:t>
                      </a:r>
                      <a:r>
                        <a:rPr lang="tr-TR" sz="1600" baseline="-25000">
                          <a:latin typeface="Times New Roman"/>
                          <a:ea typeface="Times New Roman"/>
                          <a:cs typeface="Times New Roman"/>
                        </a:rPr>
                        <a:t>2</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m</a:t>
                      </a:r>
                      <a:r>
                        <a:rPr lang="tr-TR" sz="1600" baseline="-25000" dirty="0">
                          <a:latin typeface="Times New Roman"/>
                          <a:ea typeface="Times New Roman"/>
                          <a:cs typeface="Times New Roman"/>
                        </a:rPr>
                        <a:t>3</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6 Tablo"/>
          <p:cNvGraphicFramePr>
            <a:graphicFrameLocks noGrp="1"/>
          </p:cNvGraphicFramePr>
          <p:nvPr/>
        </p:nvGraphicFramePr>
        <p:xfrm>
          <a:off x="1654175" y="3770313"/>
          <a:ext cx="2345690" cy="1682496"/>
        </p:xfrm>
        <a:graphic>
          <a:graphicData uri="http://schemas.openxmlformats.org/drawingml/2006/table">
            <a:tbl>
              <a:tblPr/>
              <a:tblGrid>
                <a:gridCol w="647734">
                  <a:extLst>
                    <a:ext uri="{9D8B030D-6E8A-4147-A177-3AD203B41FA5}">
                      <a16:colId xmlns:a16="http://schemas.microsoft.com/office/drawing/2014/main" val="20000"/>
                    </a:ext>
                  </a:extLst>
                </a:gridCol>
                <a:gridCol w="819663">
                  <a:extLst>
                    <a:ext uri="{9D8B030D-6E8A-4147-A177-3AD203B41FA5}">
                      <a16:colId xmlns:a16="http://schemas.microsoft.com/office/drawing/2014/main" val="20001"/>
                    </a:ext>
                  </a:extLst>
                </a:gridCol>
                <a:gridCol w="878293">
                  <a:extLst>
                    <a:ext uri="{9D8B030D-6E8A-4147-A177-3AD203B41FA5}">
                      <a16:colId xmlns:a16="http://schemas.microsoft.com/office/drawing/2014/main" val="20002"/>
                    </a:ext>
                  </a:extLst>
                </a:gridCol>
              </a:tblGrid>
              <a:tr h="459232">
                <a:tc>
                  <a:txBody>
                    <a:bodyPr/>
                    <a:lstStyle/>
                    <a:p>
                      <a:pPr algn="just">
                        <a:lnSpc>
                          <a:spcPct val="115000"/>
                        </a:lnSpc>
                        <a:spcAft>
                          <a:spcPts val="0"/>
                        </a:spcAft>
                        <a:tabLst>
                          <a:tab pos="504825" algn="l"/>
                        </a:tabLst>
                      </a:pPr>
                      <a:r>
                        <a:rPr lang="tr-TR" sz="1600" dirty="0">
                          <a:latin typeface="Times New Roman"/>
                          <a:ea typeface="Times New Roman"/>
                          <a:cs typeface="Times New Roman"/>
                        </a:rPr>
                        <a:t>       C AB     </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600">
                          <a:latin typeface="Times New Roman"/>
                          <a:ea typeface="Times New Roman"/>
                          <a:cs typeface="Times New Roman"/>
                        </a:rPr>
                        <a:t>0</a:t>
                      </a:r>
                      <a:endParaRPr lang="tr-TR" sz="16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1</a:t>
                      </a:r>
                      <a:endParaRPr lang="tr-TR" sz="16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15000"/>
                        </a:lnSpc>
                        <a:spcAft>
                          <a:spcPts val="0"/>
                        </a:spcAft>
                      </a:pPr>
                      <a:r>
                        <a:rPr lang="tr-TR" sz="1600">
                          <a:latin typeface="Times New Roman"/>
                          <a:ea typeface="Times New Roman"/>
                          <a:cs typeface="Times New Roman"/>
                        </a:rPr>
                        <a:t>00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tr-TR" sz="1600">
                          <a:latin typeface="Times New Roman"/>
                          <a:ea typeface="Times New Roman"/>
                          <a:cs typeface="Times New Roman"/>
                        </a:rPr>
                        <a:t>01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15000"/>
                        </a:lnSpc>
                        <a:spcAft>
                          <a:spcPts val="0"/>
                        </a:spcAft>
                      </a:pPr>
                      <a:r>
                        <a:rPr lang="tr-TR" sz="1600">
                          <a:latin typeface="Times New Roman"/>
                          <a:ea typeface="Times New Roman"/>
                          <a:cs typeface="Times New Roman"/>
                        </a:rPr>
                        <a:t>11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15000"/>
                        </a:lnSpc>
                        <a:spcAft>
                          <a:spcPts val="0"/>
                        </a:spcAft>
                      </a:pPr>
                      <a:r>
                        <a:rPr lang="tr-TR" sz="1600" dirty="0">
                          <a:latin typeface="Times New Roman"/>
                          <a:ea typeface="Times New Roman"/>
                          <a:cs typeface="Times New Roman"/>
                        </a:rPr>
                        <a:t>10</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8" name="7 Tablo"/>
          <p:cNvGraphicFramePr>
            <a:graphicFrameLocks noGrp="1"/>
          </p:cNvGraphicFramePr>
          <p:nvPr/>
        </p:nvGraphicFramePr>
        <p:xfrm>
          <a:off x="4410075" y="3771900"/>
          <a:ext cx="3336290" cy="1121664"/>
        </p:xfrm>
        <a:graphic>
          <a:graphicData uri="http://schemas.openxmlformats.org/drawingml/2006/table">
            <a:tbl>
              <a:tblPr/>
              <a:tblGrid>
                <a:gridCol w="564140">
                  <a:extLst>
                    <a:ext uri="{9D8B030D-6E8A-4147-A177-3AD203B41FA5}">
                      <a16:colId xmlns:a16="http://schemas.microsoft.com/office/drawing/2014/main" val="20000"/>
                    </a:ext>
                  </a:extLst>
                </a:gridCol>
                <a:gridCol w="713881">
                  <a:extLst>
                    <a:ext uri="{9D8B030D-6E8A-4147-A177-3AD203B41FA5}">
                      <a16:colId xmlns:a16="http://schemas.microsoft.com/office/drawing/2014/main" val="20001"/>
                    </a:ext>
                  </a:extLst>
                </a:gridCol>
                <a:gridCol w="626823">
                  <a:extLst>
                    <a:ext uri="{9D8B030D-6E8A-4147-A177-3AD203B41FA5}">
                      <a16:colId xmlns:a16="http://schemas.microsoft.com/office/drawing/2014/main" val="20002"/>
                    </a:ext>
                  </a:extLst>
                </a:gridCol>
                <a:gridCol w="626823">
                  <a:extLst>
                    <a:ext uri="{9D8B030D-6E8A-4147-A177-3AD203B41FA5}">
                      <a16:colId xmlns:a16="http://schemas.microsoft.com/office/drawing/2014/main" val="20003"/>
                    </a:ext>
                  </a:extLst>
                </a:gridCol>
                <a:gridCol w="804623">
                  <a:extLst>
                    <a:ext uri="{9D8B030D-6E8A-4147-A177-3AD203B41FA5}">
                      <a16:colId xmlns:a16="http://schemas.microsoft.com/office/drawing/2014/main" val="20004"/>
                    </a:ext>
                  </a:extLst>
                </a:gridCol>
              </a:tblGrid>
              <a:tr h="219075">
                <a:tc>
                  <a:txBody>
                    <a:bodyPr/>
                    <a:lstStyle/>
                    <a:p>
                      <a:pPr algn="just">
                        <a:lnSpc>
                          <a:spcPct val="115000"/>
                        </a:lnSpc>
                        <a:spcAft>
                          <a:spcPts val="0"/>
                        </a:spcAft>
                        <a:tabLst>
                          <a:tab pos="504825" algn="l"/>
                        </a:tabLst>
                      </a:pPr>
                      <a:r>
                        <a:rPr lang="tr-TR" sz="1600" dirty="0">
                          <a:latin typeface="Times New Roman"/>
                          <a:ea typeface="Times New Roman"/>
                          <a:cs typeface="Times New Roman"/>
                        </a:rPr>
                        <a:t> </a:t>
                      </a:r>
                      <a:r>
                        <a:rPr lang="tr-TR" sz="1600" dirty="0" smtClean="0">
                          <a:latin typeface="Times New Roman"/>
                          <a:ea typeface="Times New Roman"/>
                          <a:cs typeface="Times New Roman"/>
                        </a:rPr>
                        <a:t>    </a:t>
                      </a:r>
                      <a:r>
                        <a:rPr lang="tr-TR" sz="1600" dirty="0">
                          <a:latin typeface="Times New Roman"/>
                          <a:ea typeface="Times New Roman"/>
                          <a:cs typeface="Times New Roman"/>
                        </a:rPr>
                        <a:t>AB </a:t>
                      </a:r>
                      <a:endParaRPr lang="tr-TR" sz="1600" dirty="0" smtClean="0">
                        <a:latin typeface="Times New Roman"/>
                        <a:ea typeface="Times New Roman"/>
                        <a:cs typeface="Times New Roman"/>
                      </a:endParaRPr>
                    </a:p>
                    <a:p>
                      <a:pPr algn="just">
                        <a:lnSpc>
                          <a:spcPct val="115000"/>
                        </a:lnSpc>
                        <a:spcAft>
                          <a:spcPts val="0"/>
                        </a:spcAft>
                        <a:tabLst>
                          <a:tab pos="504825" algn="l"/>
                        </a:tabLst>
                      </a:pPr>
                      <a:r>
                        <a:rPr lang="tr-TR" sz="1600" dirty="0" smtClean="0">
                          <a:latin typeface="Times New Roman"/>
                          <a:ea typeface="Times New Roman"/>
                          <a:cs typeface="Times New Roman"/>
                        </a:rPr>
                        <a:t>C     </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600">
                          <a:latin typeface="Times New Roman"/>
                          <a:ea typeface="Times New Roman"/>
                          <a:cs typeface="Times New Roman"/>
                        </a:rPr>
                        <a:t>00</a:t>
                      </a:r>
                      <a:endParaRPr lang="tr-TR" sz="16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01</a:t>
                      </a:r>
                      <a:endParaRPr lang="tr-TR" sz="1600">
                        <a:latin typeface="Calibri"/>
                        <a:ea typeface="Times New Roman"/>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11</a:t>
                      </a:r>
                      <a:endParaRPr lang="tr-TR" sz="1600">
                        <a:latin typeface="Calibri"/>
                        <a:ea typeface="Times New Roman"/>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10</a:t>
                      </a:r>
                      <a:endParaRPr lang="tr-TR" sz="16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15000"/>
                        </a:lnSpc>
                        <a:spcAft>
                          <a:spcPts val="0"/>
                        </a:spcAft>
                      </a:pPr>
                      <a:r>
                        <a:rPr lang="tr-TR" sz="1600">
                          <a:latin typeface="Times New Roman"/>
                          <a:ea typeface="Times New Roman"/>
                          <a:cs typeface="Times New Roman"/>
                        </a:rPr>
                        <a:t>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tr-TR" sz="1600">
                          <a:latin typeface="Times New Roman"/>
                          <a:ea typeface="Times New Roman"/>
                          <a:cs typeface="Times New Roman"/>
                        </a:rPr>
                        <a:t>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8 Tablo"/>
          <p:cNvGraphicFramePr>
            <a:graphicFrameLocks noGrp="1"/>
          </p:cNvGraphicFramePr>
          <p:nvPr/>
        </p:nvGraphicFramePr>
        <p:xfrm>
          <a:off x="5972810" y="1780921"/>
          <a:ext cx="1621790" cy="950595"/>
        </p:xfrm>
        <a:graphic>
          <a:graphicData uri="http://schemas.openxmlformats.org/drawingml/2006/table">
            <a:tbl>
              <a:tblPr/>
              <a:tblGrid>
                <a:gridCol w="642431">
                  <a:extLst>
                    <a:ext uri="{9D8B030D-6E8A-4147-A177-3AD203B41FA5}">
                      <a16:colId xmlns:a16="http://schemas.microsoft.com/office/drawing/2014/main" val="20000"/>
                    </a:ext>
                  </a:extLst>
                </a:gridCol>
                <a:gridCol w="445959">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27279">
                <a:tc>
                  <a:txBody>
                    <a:bodyPr/>
                    <a:lstStyle/>
                    <a:p>
                      <a:pPr algn="ctr">
                        <a:lnSpc>
                          <a:spcPct val="115000"/>
                        </a:lnSpc>
                        <a:spcAft>
                          <a:spcPts val="0"/>
                        </a:spcAft>
                        <a:tabLst>
                          <a:tab pos="504825" algn="l"/>
                        </a:tabLst>
                      </a:pPr>
                      <a:r>
                        <a:rPr lang="tr-TR" sz="1600" dirty="0">
                          <a:latin typeface="+mj-lt"/>
                          <a:ea typeface="Times New Roman"/>
                          <a:cs typeface="Times New Roman"/>
                        </a:rPr>
                        <a:t>B     </a:t>
                      </a:r>
                      <a:r>
                        <a:rPr lang="tr-TR" sz="1600" dirty="0" smtClean="0">
                          <a:latin typeface="+mj-lt"/>
                          <a:ea typeface="Times New Roman"/>
                          <a:cs typeface="Times New Roman"/>
                        </a:rPr>
                        <a:t> </a:t>
                      </a:r>
                      <a:r>
                        <a:rPr lang="tr-TR" sz="1600" dirty="0">
                          <a:latin typeface="+mj-lt"/>
                          <a:ea typeface="Times New Roman"/>
                          <a:cs typeface="Times New Roman"/>
                        </a:rPr>
                        <a:t>A</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600" dirty="0">
                          <a:latin typeface="+mj-lt"/>
                          <a:ea typeface="Times New Roman"/>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mj-lt"/>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900">
                <a:tc>
                  <a:txBody>
                    <a:bodyPr/>
                    <a:lstStyle/>
                    <a:p>
                      <a:pPr algn="ctr">
                        <a:lnSpc>
                          <a:spcPct val="115000"/>
                        </a:lnSpc>
                        <a:spcAft>
                          <a:spcPts val="0"/>
                        </a:spcAft>
                      </a:pPr>
                      <a:r>
                        <a:rPr lang="tr-TR" sz="1600">
                          <a:latin typeface="+mj-lt"/>
                          <a:ea typeface="Times New Roman"/>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mj-lt"/>
                          <a:ea typeface="Times New Roman"/>
                          <a:cs typeface="Times New Roman"/>
                        </a:rPr>
                        <a:t>m</a:t>
                      </a:r>
                      <a:r>
                        <a:rPr lang="tr-TR" sz="1600" baseline="-25000">
                          <a:latin typeface="+mj-lt"/>
                          <a:ea typeface="Times New Roman"/>
                          <a:cs typeface="Times New Roman"/>
                        </a:rPr>
                        <a:t>0</a:t>
                      </a:r>
                      <a:endParaRPr lang="tr-TR" sz="1600">
                        <a:latin typeface="+mj-lt"/>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mj-lt"/>
                          <a:ea typeface="Times New Roman"/>
                          <a:cs typeface="Times New Roman"/>
                        </a:rPr>
                        <a:t>m</a:t>
                      </a:r>
                      <a:r>
                        <a:rPr lang="tr-TR" sz="1600" baseline="-25000">
                          <a:latin typeface="+mj-lt"/>
                          <a:ea typeface="Times New Roman"/>
                          <a:cs typeface="Times New Roman"/>
                        </a:rPr>
                        <a:t>2</a:t>
                      </a:r>
                      <a:endParaRPr lang="tr-TR" sz="1600">
                        <a:latin typeface="+mj-lt"/>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tr-TR" sz="1600">
                          <a:latin typeface="+mj-lt"/>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mj-lt"/>
                          <a:ea typeface="Times New Roman"/>
                          <a:cs typeface="Times New Roman"/>
                        </a:rPr>
                        <a:t>m</a:t>
                      </a:r>
                      <a:r>
                        <a:rPr lang="tr-TR" sz="1600" baseline="-25000">
                          <a:latin typeface="+mj-lt"/>
                          <a:ea typeface="Times New Roman"/>
                          <a:cs typeface="Times New Roman"/>
                        </a:rPr>
                        <a:t>1</a:t>
                      </a:r>
                      <a:endParaRPr lang="tr-TR" sz="1600">
                        <a:latin typeface="+mj-lt"/>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mj-lt"/>
                          <a:ea typeface="Times New Roman"/>
                          <a:cs typeface="Times New Roman"/>
                        </a:rPr>
                        <a:t>m</a:t>
                      </a:r>
                      <a:r>
                        <a:rPr lang="tr-TR" sz="1600" baseline="-25000" dirty="0">
                          <a:latin typeface="+mj-lt"/>
                          <a:ea typeface="Times New Roman"/>
                          <a:cs typeface="Times New Roman"/>
                        </a:rPr>
                        <a:t>3</a:t>
                      </a:r>
                      <a:endParaRPr lang="tr-TR" sz="1600" dirty="0">
                        <a:latin typeface="+mj-lt"/>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Başlık"/>
          <p:cNvSpPr>
            <a:spLocks noGrp="1"/>
          </p:cNvSpPr>
          <p:nvPr>
            <p:ph type="title"/>
          </p:nvPr>
        </p:nvSpPr>
        <p:spPr/>
        <p:txBody>
          <a:bodyPr/>
          <a:lstStyle/>
          <a:p>
            <a:r>
              <a:rPr lang="tr-TR" sz="2400" b="1" smtClean="0"/>
              <a:t>Dört Değişkenli Karnaugh Haritası</a:t>
            </a:r>
            <a:endParaRPr lang="tr-TR" sz="2400" smtClean="0"/>
          </a:p>
        </p:txBody>
      </p:sp>
      <p:sp>
        <p:nvSpPr>
          <p:cNvPr id="6147" name="2 İçerik Yer Tutucusu"/>
          <p:cNvSpPr>
            <a:spLocks noGrp="1"/>
          </p:cNvSpPr>
          <p:nvPr>
            <p:ph idx="1"/>
          </p:nvPr>
        </p:nvSpPr>
        <p:spPr>
          <a:xfrm>
            <a:off x="349250" y="900113"/>
            <a:ext cx="8375650" cy="5078412"/>
          </a:xfrm>
        </p:spPr>
        <p:txBody>
          <a:bodyPr/>
          <a:lstStyle/>
          <a:p>
            <a:pPr algn="just">
              <a:buFontTx/>
              <a:buNone/>
            </a:pPr>
            <a:r>
              <a:rPr lang="tr-TR" sz="2200" smtClean="0"/>
              <a:t>2</a:t>
            </a:r>
            <a:r>
              <a:rPr lang="tr-TR" sz="2200" baseline="30000" smtClean="0"/>
              <a:t>4</a:t>
            </a:r>
            <a:r>
              <a:rPr lang="tr-TR" sz="2200" smtClean="0"/>
              <a:t> = 16 hücreye sahiptir. 4×4 matris yapısında hücreler ile gösterilir.</a:t>
            </a:r>
          </a:p>
          <a:p>
            <a:pPr>
              <a:buFontTx/>
              <a:buNone/>
            </a:pPr>
            <a:endParaRPr lang="tr-TR" smtClean="0"/>
          </a:p>
        </p:txBody>
      </p:sp>
      <p:sp>
        <p:nvSpPr>
          <p:cNvPr id="6148" name="3 Altbilgi Yer Tutucusu"/>
          <p:cNvSpPr>
            <a:spLocks noGrp="1"/>
          </p:cNvSpPr>
          <p:nvPr>
            <p:ph type="ftr" sz="quarter" idx="10"/>
          </p:nvPr>
        </p:nvSpPr>
        <p:spPr>
          <a:noFill/>
        </p:spPr>
        <p:txBody>
          <a:bodyPr/>
          <a:lstStyle/>
          <a:p>
            <a:r>
              <a:rPr lang="tr-TR" smtClean="0"/>
              <a:t>Mantık Devreleri </a:t>
            </a:r>
            <a:endParaRPr lang="en-US" smtClean="0"/>
          </a:p>
        </p:txBody>
      </p:sp>
      <p:graphicFrame>
        <p:nvGraphicFramePr>
          <p:cNvPr id="5" name="4 Tablo"/>
          <p:cNvGraphicFramePr>
            <a:graphicFrameLocks noGrp="1"/>
          </p:cNvGraphicFramePr>
          <p:nvPr/>
        </p:nvGraphicFramePr>
        <p:xfrm>
          <a:off x="2574925" y="1751013"/>
          <a:ext cx="4104640" cy="1682496"/>
        </p:xfrm>
        <a:graphic>
          <a:graphicData uri="http://schemas.openxmlformats.org/drawingml/2006/table">
            <a:tbl>
              <a:tblPr/>
              <a:tblGrid>
                <a:gridCol w="587414">
                  <a:extLst>
                    <a:ext uri="{9D8B030D-6E8A-4147-A177-3AD203B41FA5}">
                      <a16:colId xmlns:a16="http://schemas.microsoft.com/office/drawing/2014/main" val="20000"/>
                    </a:ext>
                  </a:extLst>
                </a:gridCol>
                <a:gridCol w="906501">
                  <a:extLst>
                    <a:ext uri="{9D8B030D-6E8A-4147-A177-3AD203B41FA5}">
                      <a16:colId xmlns:a16="http://schemas.microsoft.com/office/drawing/2014/main" val="20001"/>
                    </a:ext>
                  </a:extLst>
                </a:gridCol>
                <a:gridCol w="979021">
                  <a:extLst>
                    <a:ext uri="{9D8B030D-6E8A-4147-A177-3AD203B41FA5}">
                      <a16:colId xmlns:a16="http://schemas.microsoft.com/office/drawing/2014/main" val="20002"/>
                    </a:ext>
                  </a:extLst>
                </a:gridCol>
                <a:gridCol w="815852">
                  <a:extLst>
                    <a:ext uri="{9D8B030D-6E8A-4147-A177-3AD203B41FA5}">
                      <a16:colId xmlns:a16="http://schemas.microsoft.com/office/drawing/2014/main" val="20003"/>
                    </a:ext>
                  </a:extLst>
                </a:gridCol>
                <a:gridCol w="815852">
                  <a:extLst>
                    <a:ext uri="{9D8B030D-6E8A-4147-A177-3AD203B41FA5}">
                      <a16:colId xmlns:a16="http://schemas.microsoft.com/office/drawing/2014/main" val="20004"/>
                    </a:ext>
                  </a:extLst>
                </a:gridCol>
              </a:tblGrid>
              <a:tr h="219075">
                <a:tc>
                  <a:txBody>
                    <a:bodyPr/>
                    <a:lstStyle/>
                    <a:p>
                      <a:pPr algn="just">
                        <a:lnSpc>
                          <a:spcPct val="115000"/>
                        </a:lnSpc>
                        <a:spcAft>
                          <a:spcPts val="0"/>
                        </a:spcAft>
                        <a:tabLst>
                          <a:tab pos="504825" algn="l"/>
                        </a:tabLst>
                      </a:pPr>
                      <a:r>
                        <a:rPr lang="tr-TR" sz="1600" dirty="0">
                          <a:latin typeface="Times New Roman"/>
                          <a:ea typeface="Times New Roman"/>
                          <a:cs typeface="Times New Roman"/>
                        </a:rPr>
                        <a:t>     CD AB     </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600">
                          <a:latin typeface="Times New Roman"/>
                          <a:ea typeface="Times New Roman"/>
                          <a:cs typeface="Times New Roman"/>
                        </a:rPr>
                        <a:t>00</a:t>
                      </a:r>
                      <a:endParaRPr lang="tr-TR" sz="16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01</a:t>
                      </a:r>
                      <a:endParaRPr lang="tr-TR" sz="1600">
                        <a:latin typeface="Calibri"/>
                        <a:ea typeface="Times New Roman"/>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11</a:t>
                      </a:r>
                      <a:endParaRPr lang="tr-TR" sz="1600">
                        <a:latin typeface="Calibri"/>
                        <a:ea typeface="Times New Roman"/>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10</a:t>
                      </a:r>
                      <a:endParaRPr lang="tr-TR" sz="16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15000"/>
                        </a:lnSpc>
                        <a:spcAft>
                          <a:spcPts val="0"/>
                        </a:spcAft>
                      </a:pPr>
                      <a:r>
                        <a:rPr lang="tr-TR" sz="1600">
                          <a:latin typeface="Times New Roman"/>
                          <a:ea typeface="Times New Roman"/>
                          <a:cs typeface="Times New Roman"/>
                        </a:rPr>
                        <a:t>00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A’B’C’D</a:t>
                      </a:r>
                      <a:endParaRPr lang="tr-TR" sz="160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A’B’CD’</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tr-TR" sz="1600">
                          <a:latin typeface="Times New Roman"/>
                          <a:ea typeface="Times New Roman"/>
                          <a:cs typeface="Times New Roman"/>
                        </a:rPr>
                        <a:t>01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A’BCD</a:t>
                      </a:r>
                      <a:endParaRPr lang="tr-TR" sz="160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A’BCD’</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15000"/>
                        </a:lnSpc>
                        <a:spcAft>
                          <a:spcPts val="0"/>
                        </a:spcAft>
                      </a:pPr>
                      <a:r>
                        <a:rPr lang="tr-TR" sz="1600">
                          <a:latin typeface="Times New Roman"/>
                          <a:ea typeface="Times New Roman"/>
                          <a:cs typeface="Times New Roman"/>
                        </a:rPr>
                        <a:t>11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ABCD’</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15000"/>
                        </a:lnSpc>
                        <a:spcAft>
                          <a:spcPts val="0"/>
                        </a:spcAft>
                      </a:pPr>
                      <a:r>
                        <a:rPr lang="tr-TR" sz="1600">
                          <a:latin typeface="Times New Roman"/>
                          <a:ea typeface="Times New Roman"/>
                          <a:cs typeface="Times New Roman"/>
                        </a:rPr>
                        <a:t>10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5 Tablo"/>
          <p:cNvGraphicFramePr>
            <a:graphicFrameLocks noGrp="1"/>
          </p:cNvGraphicFramePr>
          <p:nvPr/>
        </p:nvGraphicFramePr>
        <p:xfrm>
          <a:off x="2590800" y="3821113"/>
          <a:ext cx="4076699" cy="1682496"/>
        </p:xfrm>
        <a:graphic>
          <a:graphicData uri="http://schemas.openxmlformats.org/drawingml/2006/table">
            <a:tbl>
              <a:tblPr/>
              <a:tblGrid>
                <a:gridCol w="567057">
                  <a:extLst>
                    <a:ext uri="{9D8B030D-6E8A-4147-A177-3AD203B41FA5}">
                      <a16:colId xmlns:a16="http://schemas.microsoft.com/office/drawing/2014/main" val="20000"/>
                    </a:ext>
                  </a:extLst>
                </a:gridCol>
                <a:gridCol w="875088">
                  <a:extLst>
                    <a:ext uri="{9D8B030D-6E8A-4147-A177-3AD203B41FA5}">
                      <a16:colId xmlns:a16="http://schemas.microsoft.com/office/drawing/2014/main" val="20001"/>
                    </a:ext>
                  </a:extLst>
                </a:gridCol>
                <a:gridCol w="945095">
                  <a:extLst>
                    <a:ext uri="{9D8B030D-6E8A-4147-A177-3AD203B41FA5}">
                      <a16:colId xmlns:a16="http://schemas.microsoft.com/office/drawing/2014/main" val="20002"/>
                    </a:ext>
                  </a:extLst>
                </a:gridCol>
                <a:gridCol w="787580">
                  <a:extLst>
                    <a:ext uri="{9D8B030D-6E8A-4147-A177-3AD203B41FA5}">
                      <a16:colId xmlns:a16="http://schemas.microsoft.com/office/drawing/2014/main" val="20003"/>
                    </a:ext>
                  </a:extLst>
                </a:gridCol>
                <a:gridCol w="901879">
                  <a:extLst>
                    <a:ext uri="{9D8B030D-6E8A-4147-A177-3AD203B41FA5}">
                      <a16:colId xmlns:a16="http://schemas.microsoft.com/office/drawing/2014/main" val="20004"/>
                    </a:ext>
                  </a:extLst>
                </a:gridCol>
              </a:tblGrid>
              <a:tr h="219075">
                <a:tc>
                  <a:txBody>
                    <a:bodyPr/>
                    <a:lstStyle/>
                    <a:p>
                      <a:pPr algn="just">
                        <a:lnSpc>
                          <a:spcPct val="115000"/>
                        </a:lnSpc>
                        <a:spcAft>
                          <a:spcPts val="0"/>
                        </a:spcAft>
                        <a:tabLst>
                          <a:tab pos="504825" algn="l"/>
                        </a:tabLst>
                      </a:pPr>
                      <a:r>
                        <a:rPr lang="tr-TR" sz="1600" dirty="0">
                          <a:latin typeface="Times New Roman"/>
                          <a:ea typeface="Times New Roman"/>
                          <a:cs typeface="Times New Roman"/>
                        </a:rPr>
                        <a:t>     AB CD     </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600" dirty="0">
                          <a:latin typeface="Times New Roman"/>
                          <a:ea typeface="Times New Roman"/>
                          <a:cs typeface="Times New Roman"/>
                        </a:rPr>
                        <a:t>00</a:t>
                      </a:r>
                      <a:endParaRPr lang="tr-TR" sz="1600" dirty="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01</a:t>
                      </a:r>
                      <a:endParaRPr lang="tr-TR" sz="1600">
                        <a:latin typeface="Calibri"/>
                        <a:ea typeface="Times New Roman"/>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11</a:t>
                      </a:r>
                      <a:endParaRPr lang="tr-TR" sz="1600">
                        <a:latin typeface="Calibri"/>
                        <a:ea typeface="Times New Roman"/>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10</a:t>
                      </a:r>
                      <a:endParaRPr lang="tr-TR" sz="16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15000"/>
                        </a:lnSpc>
                        <a:spcAft>
                          <a:spcPts val="0"/>
                        </a:spcAft>
                      </a:pPr>
                      <a:r>
                        <a:rPr lang="tr-TR" sz="1600">
                          <a:latin typeface="Times New Roman"/>
                          <a:ea typeface="Times New Roman"/>
                          <a:cs typeface="Times New Roman"/>
                        </a:rPr>
                        <a:t>00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r>
                        <a:rPr lang="tr-TR" sz="1600" dirty="0">
                          <a:latin typeface="Times New Roman"/>
                          <a:ea typeface="Times New Roman"/>
                          <a:cs typeface="Times New Roman"/>
                        </a:rPr>
                        <a:t>’</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tr-TR" sz="1600">
                          <a:latin typeface="Times New Roman"/>
                          <a:ea typeface="Times New Roman"/>
                          <a:cs typeface="Times New Roman"/>
                        </a:rPr>
                        <a:t>01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15000"/>
                        </a:lnSpc>
                        <a:spcAft>
                          <a:spcPts val="0"/>
                        </a:spcAft>
                      </a:pPr>
                      <a:r>
                        <a:rPr lang="tr-TR" sz="1600">
                          <a:latin typeface="Times New Roman"/>
                          <a:ea typeface="Times New Roman"/>
                          <a:cs typeface="Times New Roman"/>
                        </a:rPr>
                        <a:t>11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15000"/>
                        </a:lnSpc>
                        <a:spcAft>
                          <a:spcPts val="0"/>
                        </a:spcAft>
                      </a:pPr>
                      <a:r>
                        <a:rPr lang="tr-TR" sz="1600">
                          <a:latin typeface="Times New Roman"/>
                          <a:ea typeface="Times New Roman"/>
                          <a:cs typeface="Times New Roman"/>
                        </a:rPr>
                        <a:t>10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r>
                        <a:rPr lang="tr-TR" sz="1600" dirty="0">
                          <a:latin typeface="Times New Roman"/>
                          <a:ea typeface="Times New Roman"/>
                          <a:cs typeface="Times New Roman"/>
                        </a:rPr>
                        <a:t>’</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Başlık"/>
          <p:cNvSpPr>
            <a:spLocks noGrp="1"/>
          </p:cNvSpPr>
          <p:nvPr>
            <p:ph type="title"/>
          </p:nvPr>
        </p:nvSpPr>
        <p:spPr/>
        <p:txBody>
          <a:bodyPr/>
          <a:lstStyle/>
          <a:p>
            <a:r>
              <a:rPr lang="tr-TR" sz="2400" b="1" smtClean="0"/>
              <a:t>Beş Değişkenli Karnaugh Haritası</a:t>
            </a:r>
            <a:endParaRPr lang="tr-TR" sz="2400" smtClean="0"/>
          </a:p>
        </p:txBody>
      </p:sp>
      <p:sp>
        <p:nvSpPr>
          <p:cNvPr id="3" name="2 İçerik Yer Tutucusu"/>
          <p:cNvSpPr>
            <a:spLocks noGrp="1"/>
          </p:cNvSpPr>
          <p:nvPr>
            <p:ph idx="1"/>
          </p:nvPr>
        </p:nvSpPr>
        <p:spPr>
          <a:xfrm>
            <a:off x="349250" y="862013"/>
            <a:ext cx="8375650" cy="5078412"/>
          </a:xfrm>
        </p:spPr>
        <p:txBody>
          <a:bodyPr/>
          <a:lstStyle/>
          <a:p>
            <a:pPr marL="0" indent="0" algn="just">
              <a:buFontTx/>
              <a:buNone/>
              <a:defRPr/>
            </a:pPr>
            <a:r>
              <a:rPr lang="tr-TR" sz="2000" dirty="0" smtClean="0"/>
              <a:t>2</a:t>
            </a:r>
            <a:r>
              <a:rPr lang="tr-TR" sz="2000" baseline="30000" dirty="0" smtClean="0"/>
              <a:t>5</a:t>
            </a:r>
            <a:r>
              <a:rPr lang="tr-TR" sz="2000" dirty="0" smtClean="0"/>
              <a:t>=32 hücreden oluşur. 5 değişkenli harita oluşturulurken iki adet 4 değişkenli harita olarak düşünülebilir, 5. değişken ayrıca ele alınır. </a:t>
            </a:r>
          </a:p>
          <a:p>
            <a:pPr marL="0" indent="0" algn="just">
              <a:buFontTx/>
              <a:buNone/>
              <a:defRPr/>
            </a:pPr>
            <a:r>
              <a:rPr lang="tr-TR" sz="2000" dirty="0" smtClean="0"/>
              <a:t>F(A,B,C,D,E) için;</a:t>
            </a:r>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1000" dirty="0" smtClean="0"/>
          </a:p>
          <a:p>
            <a:pPr marL="0" indent="0" algn="just">
              <a:buFontTx/>
              <a:buNone/>
              <a:defRPr/>
            </a:pPr>
            <a:r>
              <a:rPr lang="tr-TR" sz="2000" dirty="0" smtClean="0"/>
              <a:t>5 değişkenli </a:t>
            </a:r>
            <a:r>
              <a:rPr lang="tr-TR" sz="2000" dirty="0" err="1" smtClean="0"/>
              <a:t>Karnaugh</a:t>
            </a:r>
            <a:r>
              <a:rPr lang="tr-TR" sz="2000" dirty="0" smtClean="0"/>
              <a:t> haritası aşağıdaki gibi de düzenlenebilir:</a:t>
            </a:r>
          </a:p>
          <a:p>
            <a:pPr marL="0" indent="0" algn="just">
              <a:buFontTx/>
              <a:buNone/>
              <a:defRPr/>
            </a:pPr>
            <a:endParaRPr lang="tr-TR" sz="2200" dirty="0" smtClean="0"/>
          </a:p>
          <a:p>
            <a:pPr>
              <a:buFontTx/>
              <a:buNone/>
              <a:defRPr/>
            </a:pPr>
            <a:endParaRPr lang="tr-TR" dirty="0"/>
          </a:p>
        </p:txBody>
      </p:sp>
      <p:sp>
        <p:nvSpPr>
          <p:cNvPr id="7172"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5" name="4 Resim"/>
          <p:cNvPicPr/>
          <p:nvPr/>
        </p:nvPicPr>
        <p:blipFill>
          <a:blip r:embed="rId2" cstate="print"/>
          <a:srcRect/>
          <a:stretch>
            <a:fillRect/>
          </a:stretch>
        </p:blipFill>
        <p:spPr bwMode="auto">
          <a:xfrm>
            <a:off x="3082925" y="1504950"/>
            <a:ext cx="4270375" cy="2647950"/>
          </a:xfrm>
          <a:prstGeom prst="rect">
            <a:avLst/>
          </a:prstGeom>
          <a:noFill/>
          <a:ln w="9525">
            <a:noFill/>
            <a:miter lim="800000"/>
            <a:headEnd/>
            <a:tailEnd/>
          </a:ln>
          <a:effectLst>
            <a:outerShdw sx="1000" sy="1000" algn="ctr" rotWithShape="0">
              <a:srgbClr val="000000">
                <a:alpha val="48000"/>
              </a:srgbClr>
            </a:outerShdw>
          </a:effectLst>
        </p:spPr>
      </p:pic>
      <p:pic>
        <p:nvPicPr>
          <p:cNvPr id="7174" name="5 Resim"/>
          <p:cNvPicPr>
            <a:picLocks noChangeAspect="1" noChangeArrowheads="1"/>
          </p:cNvPicPr>
          <p:nvPr/>
        </p:nvPicPr>
        <p:blipFill>
          <a:blip r:embed="rId3" cstate="print"/>
          <a:srcRect/>
          <a:stretch>
            <a:fillRect/>
          </a:stretch>
        </p:blipFill>
        <p:spPr bwMode="auto">
          <a:xfrm>
            <a:off x="2986088" y="4633913"/>
            <a:ext cx="3744912" cy="1500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Başlık"/>
          <p:cNvSpPr>
            <a:spLocks noGrp="1"/>
          </p:cNvSpPr>
          <p:nvPr>
            <p:ph type="title"/>
          </p:nvPr>
        </p:nvSpPr>
        <p:spPr/>
        <p:txBody>
          <a:bodyPr/>
          <a:lstStyle/>
          <a:p>
            <a:r>
              <a:rPr lang="tr-TR" sz="2400" b="1" dirty="0" smtClean="0"/>
              <a:t>Komşuluk Kavramı</a:t>
            </a:r>
            <a:endParaRPr lang="tr-TR" sz="2400" dirty="0" smtClean="0"/>
          </a:p>
        </p:txBody>
      </p:sp>
      <p:sp>
        <p:nvSpPr>
          <p:cNvPr id="8195" name="2 İçerik Yer Tutucusu"/>
          <p:cNvSpPr>
            <a:spLocks noGrp="1"/>
          </p:cNvSpPr>
          <p:nvPr>
            <p:ph idx="1"/>
          </p:nvPr>
        </p:nvSpPr>
        <p:spPr>
          <a:xfrm>
            <a:off x="349250" y="862013"/>
            <a:ext cx="8375650" cy="5078412"/>
          </a:xfrm>
        </p:spPr>
        <p:txBody>
          <a:bodyPr/>
          <a:lstStyle/>
          <a:p>
            <a:pPr marL="0" indent="0" algn="just">
              <a:buFontTx/>
              <a:buNone/>
            </a:pPr>
            <a:r>
              <a:rPr lang="tr-TR" sz="2000" dirty="0" err="1" smtClean="0"/>
              <a:t>Karnaugh</a:t>
            </a:r>
            <a:r>
              <a:rPr lang="tr-TR" sz="2000" dirty="0" smtClean="0"/>
              <a:t> haritasındaki hücrelerin komşu olabilmesi için sadece 1 değişkenin değerinin değişiklik göstermesi gerekir. Örneğin 3 değişkenli bir haritada, değişkenlerin 100 değerine karşılık gelen hücre, 101, 000 veya 110 hücresine komşu olur. Birden fazla değişkenin değeri değişiyorsa bu hücreler komşu değildir. </a:t>
            </a:r>
            <a:r>
              <a:rPr lang="tr-TR" sz="2000" dirty="0" err="1" smtClean="0"/>
              <a:t>Diagonal</a:t>
            </a:r>
            <a:r>
              <a:rPr lang="tr-TR" sz="2000" dirty="0" smtClean="0"/>
              <a:t> hücreler de komşu olmazlar.</a:t>
            </a:r>
          </a:p>
          <a:p>
            <a:pPr marL="0" indent="0" algn="just">
              <a:buFontTx/>
              <a:buNone/>
            </a:pPr>
            <a:endParaRPr lang="tr-TR" sz="2200" dirty="0" smtClean="0"/>
          </a:p>
          <a:p>
            <a:pPr marL="0" indent="0" algn="just">
              <a:buFontTx/>
              <a:buNone/>
            </a:pPr>
            <a:endParaRPr lang="tr-TR" sz="2200" dirty="0" smtClean="0"/>
          </a:p>
          <a:p>
            <a:pPr marL="0" indent="0" algn="just">
              <a:buFontTx/>
              <a:buNone/>
            </a:pPr>
            <a:endParaRPr lang="tr-TR" sz="2200" dirty="0" smtClean="0"/>
          </a:p>
          <a:p>
            <a:pPr marL="0" indent="0" algn="just">
              <a:buFontTx/>
              <a:buNone/>
            </a:pPr>
            <a:endParaRPr lang="tr-TR" sz="2200" dirty="0" smtClean="0"/>
          </a:p>
          <a:p>
            <a:pPr marL="0" indent="0" algn="just">
              <a:buFontTx/>
              <a:buNone/>
            </a:pPr>
            <a:endParaRPr lang="tr-TR" sz="2200" dirty="0" smtClean="0"/>
          </a:p>
          <a:p>
            <a:pPr marL="0" indent="0" algn="just">
              <a:buFontTx/>
              <a:buNone/>
            </a:pPr>
            <a:r>
              <a:rPr lang="tr-TR" sz="2000" dirty="0" smtClean="0"/>
              <a:t>Aslında her hücre, kendisinin dört tarafındaki hücrelere komşudur diyebiliriz. Ayrıca örneğimizdeki gibi en üst hücre ile en alt hücre komşu olabilmektedir.</a:t>
            </a:r>
          </a:p>
          <a:p>
            <a:pPr marL="0" indent="0" algn="just">
              <a:buFont typeface="Wingdings" pitchFamily="2" charset="2"/>
              <a:buChar char="v"/>
            </a:pPr>
            <a:r>
              <a:rPr lang="tr-TR" sz="2000" dirty="0" smtClean="0"/>
              <a:t> Genel olarak lojik ifademizde kaç değişken varsa, hücreler o sayıda komşuluğa sahiptir. </a:t>
            </a:r>
          </a:p>
        </p:txBody>
      </p:sp>
      <p:sp>
        <p:nvSpPr>
          <p:cNvPr id="8196" name="3 Altbilgi Yer Tutucusu"/>
          <p:cNvSpPr>
            <a:spLocks noGrp="1"/>
          </p:cNvSpPr>
          <p:nvPr>
            <p:ph type="ftr" sz="quarter" idx="10"/>
          </p:nvPr>
        </p:nvSpPr>
        <p:spPr>
          <a:noFill/>
        </p:spPr>
        <p:txBody>
          <a:bodyPr/>
          <a:lstStyle/>
          <a:p>
            <a:r>
              <a:rPr lang="tr-TR" smtClean="0"/>
              <a:t>Mantık Devreleri </a:t>
            </a:r>
            <a:endParaRPr lang="en-US" smtClean="0"/>
          </a:p>
        </p:txBody>
      </p:sp>
      <p:graphicFrame>
        <p:nvGraphicFramePr>
          <p:cNvPr id="13" name="12 Tablo"/>
          <p:cNvGraphicFramePr>
            <a:graphicFrameLocks noGrp="1"/>
          </p:cNvGraphicFramePr>
          <p:nvPr/>
        </p:nvGraphicFramePr>
        <p:xfrm>
          <a:off x="3698875" y="2525713"/>
          <a:ext cx="2193291" cy="1892808"/>
        </p:xfrm>
        <a:graphic>
          <a:graphicData uri="http://schemas.openxmlformats.org/drawingml/2006/table">
            <a:tbl>
              <a:tblPr/>
              <a:tblGrid>
                <a:gridCol w="649567">
                  <a:extLst>
                    <a:ext uri="{9D8B030D-6E8A-4147-A177-3AD203B41FA5}">
                      <a16:colId xmlns:a16="http://schemas.microsoft.com/office/drawing/2014/main" val="20000"/>
                    </a:ext>
                  </a:extLst>
                </a:gridCol>
                <a:gridCol w="821983">
                  <a:extLst>
                    <a:ext uri="{9D8B030D-6E8A-4147-A177-3AD203B41FA5}">
                      <a16:colId xmlns:a16="http://schemas.microsoft.com/office/drawing/2014/main" val="20001"/>
                    </a:ext>
                  </a:extLst>
                </a:gridCol>
                <a:gridCol w="721741">
                  <a:extLst>
                    <a:ext uri="{9D8B030D-6E8A-4147-A177-3AD203B41FA5}">
                      <a16:colId xmlns:a16="http://schemas.microsoft.com/office/drawing/2014/main" val="20002"/>
                    </a:ext>
                  </a:extLst>
                </a:gridCol>
              </a:tblGrid>
              <a:tr h="219075">
                <a:tc>
                  <a:txBody>
                    <a:bodyPr/>
                    <a:lstStyle/>
                    <a:p>
                      <a:pPr algn="just">
                        <a:lnSpc>
                          <a:spcPct val="115000"/>
                        </a:lnSpc>
                        <a:spcAft>
                          <a:spcPts val="0"/>
                        </a:spcAft>
                        <a:tabLst>
                          <a:tab pos="504825" algn="l"/>
                        </a:tabLst>
                      </a:pPr>
                      <a:r>
                        <a:rPr lang="tr-TR" sz="1800" dirty="0">
                          <a:latin typeface="Times New Roman"/>
                          <a:ea typeface="Times New Roman"/>
                          <a:cs typeface="Times New Roman"/>
                        </a:rPr>
                        <a:t>       C AB     </a:t>
                      </a:r>
                      <a:endParaRPr lang="tr-TR" sz="18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800">
                          <a:latin typeface="Times New Roman"/>
                          <a:ea typeface="Times New Roman"/>
                          <a:cs typeface="Times New Roman"/>
                        </a:rPr>
                        <a:t>0</a:t>
                      </a:r>
                      <a:endParaRPr lang="tr-TR" sz="18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cs typeface="Times New Roman"/>
                        </a:rPr>
                        <a:t>1</a:t>
                      </a:r>
                      <a:endParaRPr lang="tr-TR" sz="18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15000"/>
                        </a:lnSpc>
                        <a:spcAft>
                          <a:spcPts val="0"/>
                        </a:spcAft>
                      </a:pPr>
                      <a:r>
                        <a:rPr lang="tr-TR" sz="1800" dirty="0">
                          <a:latin typeface="Times New Roman"/>
                          <a:ea typeface="Times New Roman"/>
                          <a:cs typeface="Times New Roman"/>
                        </a:rPr>
                        <a:t>00</a:t>
                      </a:r>
                      <a:endParaRPr lang="tr-TR" sz="18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latin typeface="Times New Roman"/>
                          <a:ea typeface="Times New Roman"/>
                          <a:cs typeface="Times New Roman"/>
                        </a:rPr>
                        <a:t>X</a:t>
                      </a:r>
                      <a:endParaRPr lang="tr-TR" sz="18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tr-TR" sz="1800">
                          <a:latin typeface="Times New Roman"/>
                          <a:ea typeface="Times New Roman"/>
                          <a:cs typeface="Times New Roman"/>
                        </a:rPr>
                        <a:t>01</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15000"/>
                        </a:lnSpc>
                        <a:spcAft>
                          <a:spcPts val="0"/>
                        </a:spcAft>
                      </a:pPr>
                      <a:r>
                        <a:rPr lang="tr-TR" sz="1800">
                          <a:latin typeface="Times New Roman"/>
                          <a:ea typeface="Times New Roman"/>
                          <a:cs typeface="Times New Roman"/>
                        </a:rPr>
                        <a:t>11</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cs typeface="Times New Roman"/>
                        </a:rPr>
                        <a:t>X</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15000"/>
                        </a:lnSpc>
                        <a:spcAft>
                          <a:spcPts val="0"/>
                        </a:spcAft>
                      </a:pPr>
                      <a:r>
                        <a:rPr lang="tr-TR" sz="1800">
                          <a:latin typeface="Times New Roman"/>
                          <a:ea typeface="Times New Roman"/>
                          <a:cs typeface="Times New Roman"/>
                        </a:rPr>
                        <a:t>10</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cs typeface="Times New Roman"/>
                        </a:rPr>
                        <a:t>X</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15000"/>
                        </a:lnSpc>
                        <a:spcAft>
                          <a:spcPts val="0"/>
                        </a:spcAft>
                      </a:pPr>
                      <a:r>
                        <a:rPr lang="tr-TR" sz="1800" dirty="0">
                          <a:latin typeface="Times New Roman"/>
                          <a:ea typeface="Times New Roman"/>
                          <a:cs typeface="Times New Roman"/>
                        </a:rPr>
                        <a:t>X</a:t>
                      </a:r>
                      <a:endParaRPr lang="tr-TR" sz="18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8224" name="19 Düz Ok Bağlayıcısı"/>
          <p:cNvCxnSpPr>
            <a:cxnSpLocks noChangeShapeType="1"/>
          </p:cNvCxnSpPr>
          <p:nvPr/>
        </p:nvCxnSpPr>
        <p:spPr bwMode="auto">
          <a:xfrm rot="5400000" flipH="1" flipV="1">
            <a:off x="4108451" y="3765550"/>
            <a:ext cx="952500" cy="3175"/>
          </a:xfrm>
          <a:prstGeom prst="straightConnector1">
            <a:avLst/>
          </a:prstGeom>
          <a:noFill/>
          <a:ln w="9525" algn="ctr">
            <a:solidFill>
              <a:schemeClr val="tx1"/>
            </a:solidFill>
            <a:round/>
            <a:headEnd/>
            <a:tailEnd type="arrow" w="med" len="med"/>
          </a:ln>
        </p:spPr>
      </p:cxnSp>
      <p:cxnSp>
        <p:nvCxnSpPr>
          <p:cNvPr id="8225" name="21 Düz Ok Bağlayıcısı"/>
          <p:cNvCxnSpPr>
            <a:cxnSpLocks noChangeShapeType="1"/>
          </p:cNvCxnSpPr>
          <p:nvPr/>
        </p:nvCxnSpPr>
        <p:spPr bwMode="auto">
          <a:xfrm rot="5400000" flipH="1" flipV="1">
            <a:off x="4787901" y="4025900"/>
            <a:ext cx="381000" cy="3175"/>
          </a:xfrm>
          <a:prstGeom prst="straightConnector1">
            <a:avLst/>
          </a:prstGeom>
          <a:noFill/>
          <a:ln w="9525" algn="ctr">
            <a:solidFill>
              <a:schemeClr val="tx1"/>
            </a:solidFill>
            <a:round/>
            <a:headEnd/>
            <a:tailEnd type="arrow" w="med" len="med"/>
          </a:ln>
        </p:spPr>
      </p:cxnSp>
      <p:cxnSp>
        <p:nvCxnSpPr>
          <p:cNvPr id="8226" name="27 Düz Ok Bağlayıcısı"/>
          <p:cNvCxnSpPr>
            <a:cxnSpLocks noChangeShapeType="1"/>
          </p:cNvCxnSpPr>
          <p:nvPr/>
        </p:nvCxnSpPr>
        <p:spPr bwMode="auto">
          <a:xfrm>
            <a:off x="5029200" y="4318000"/>
            <a:ext cx="393700" cy="1588"/>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Başlık"/>
          <p:cNvSpPr>
            <a:spLocks noGrp="1"/>
          </p:cNvSpPr>
          <p:nvPr>
            <p:ph type="title"/>
          </p:nvPr>
        </p:nvSpPr>
        <p:spPr/>
        <p:txBody>
          <a:bodyPr/>
          <a:lstStyle/>
          <a:p>
            <a:r>
              <a:rPr lang="tr-TR" sz="2400" b="1" dirty="0" smtClean="0"/>
              <a:t>Standart Çarpımlar Toplamı Biçimindeki İfadelerin Haritalanması</a:t>
            </a:r>
            <a:endParaRPr lang="tr-TR" sz="2400" dirty="0" smtClean="0"/>
          </a:p>
        </p:txBody>
      </p:sp>
      <p:sp>
        <p:nvSpPr>
          <p:cNvPr id="3" name="2 İçerik Yer Tutucusu"/>
          <p:cNvSpPr>
            <a:spLocks noGrp="1"/>
          </p:cNvSpPr>
          <p:nvPr>
            <p:ph idx="1"/>
          </p:nvPr>
        </p:nvSpPr>
        <p:spPr>
          <a:xfrm>
            <a:off x="361950" y="862013"/>
            <a:ext cx="8375650" cy="5078412"/>
          </a:xfrm>
        </p:spPr>
        <p:txBody>
          <a:bodyPr/>
          <a:lstStyle/>
          <a:p>
            <a:pPr marL="0" indent="0" algn="just">
              <a:buFontTx/>
              <a:buNone/>
              <a:defRPr/>
            </a:pPr>
            <a:r>
              <a:rPr lang="tr-TR" sz="2000" dirty="0" smtClean="0"/>
              <a:t>Lojik ifadedeki her çarpım terimi için, haritada ilgili hücreye 1 yazılır. Diğer hücrelere bir şey yazılmaz. Normalde bu işlem sonrasında çok sayıda hücre 1 değerine sahip olur. Şayet hiç 1 yoksa lojik ifade 0’a, hepsi 1 ise lojik ifade 1’e eşit olacaktır. Ayrıca doğruluk tablosundan da harita oluşturulabilir.</a:t>
            </a:r>
          </a:p>
          <a:p>
            <a:pPr marL="0" indent="0" algn="just">
              <a:buFontTx/>
              <a:buNone/>
              <a:defRPr/>
            </a:pPr>
            <a:endParaRPr lang="tr-TR" sz="1000" dirty="0" smtClean="0"/>
          </a:p>
          <a:p>
            <a:pPr marL="0" indent="0" algn="just">
              <a:buFontTx/>
              <a:buNone/>
              <a:defRPr/>
            </a:pPr>
            <a:r>
              <a:rPr lang="tr-TR" sz="2000" b="1" dirty="0" smtClean="0"/>
              <a:t>Örnek: </a:t>
            </a:r>
            <a:r>
              <a:rPr lang="tr-TR" sz="2000" dirty="0" smtClean="0"/>
              <a:t>F(A,B,C) = A’B’C+AB’C+AB’C’ şeklindeki lojik ifadeyi </a:t>
            </a:r>
            <a:r>
              <a:rPr lang="tr-TR" sz="2000" dirty="0" err="1" smtClean="0"/>
              <a:t>Karnaugh</a:t>
            </a:r>
            <a:r>
              <a:rPr lang="tr-TR" sz="2000" dirty="0" smtClean="0"/>
              <a:t> haritasına taşıyalım.</a:t>
            </a:r>
          </a:p>
          <a:p>
            <a:pPr marL="0" indent="0" algn="just">
              <a:buFontTx/>
              <a:buNone/>
              <a:defRPr/>
            </a:pPr>
            <a:endParaRPr lang="tr-TR" sz="1000" dirty="0" smtClean="0"/>
          </a:p>
          <a:p>
            <a:pPr marL="0" indent="0" algn="just">
              <a:buFontTx/>
              <a:buNone/>
              <a:defRPr/>
            </a:pPr>
            <a:r>
              <a:rPr lang="tr-TR" sz="2000" dirty="0" smtClean="0"/>
              <a:t>Lojik ifadedeki her </a:t>
            </a:r>
            <a:r>
              <a:rPr lang="tr-TR" sz="2000" dirty="0" err="1" smtClean="0"/>
              <a:t>mintermi</a:t>
            </a:r>
            <a:r>
              <a:rPr lang="tr-TR" sz="2000" dirty="0" smtClean="0"/>
              <a:t> 1 yapan değişkenlerin ikili karşılıkları;</a:t>
            </a:r>
          </a:p>
          <a:p>
            <a:pPr marL="0" indent="0" algn="just">
              <a:buFontTx/>
              <a:buNone/>
              <a:defRPr/>
            </a:pPr>
            <a:endParaRPr lang="tr-TR" sz="600" dirty="0" smtClean="0"/>
          </a:p>
          <a:p>
            <a:pPr>
              <a:buFontTx/>
              <a:buNone/>
              <a:defRPr/>
            </a:pPr>
            <a:r>
              <a:rPr lang="tr-TR" sz="2000" dirty="0" smtClean="0"/>
              <a:t>A’B’C : 001</a:t>
            </a:r>
          </a:p>
          <a:p>
            <a:pPr>
              <a:buFontTx/>
              <a:buNone/>
              <a:defRPr/>
            </a:pPr>
            <a:r>
              <a:rPr lang="tr-TR" sz="2000" dirty="0" smtClean="0"/>
              <a:t>AB’C  : 101      </a:t>
            </a:r>
          </a:p>
          <a:p>
            <a:pPr>
              <a:buFontTx/>
              <a:buNone/>
              <a:defRPr/>
            </a:pPr>
            <a:r>
              <a:rPr lang="tr-TR" sz="2000" dirty="0" smtClean="0"/>
              <a:t>AB’C’ : 100</a:t>
            </a:r>
          </a:p>
          <a:p>
            <a:pPr marL="0" indent="0" algn="just">
              <a:buFontTx/>
              <a:buNone/>
              <a:defRPr/>
            </a:pPr>
            <a:endParaRPr lang="tr-TR" sz="2000" dirty="0" smtClean="0"/>
          </a:p>
          <a:p>
            <a:pPr marL="0" indent="0" algn="just">
              <a:buFontTx/>
              <a:buNone/>
              <a:defRPr/>
            </a:pPr>
            <a:endParaRPr lang="tr-TR" sz="2000" dirty="0" smtClean="0"/>
          </a:p>
          <a:p>
            <a:pPr marL="0" indent="0" algn="just">
              <a:buFontTx/>
              <a:buNone/>
              <a:defRPr/>
            </a:pPr>
            <a:endParaRPr lang="tr-TR" sz="2000" dirty="0" smtClean="0"/>
          </a:p>
          <a:p>
            <a:pPr marL="0" indent="0" algn="just">
              <a:buFontTx/>
              <a:buNone/>
              <a:defRPr/>
            </a:pPr>
            <a:endParaRPr lang="tr-TR" sz="2000" dirty="0" smtClean="0"/>
          </a:p>
          <a:p>
            <a:pPr>
              <a:buFontTx/>
              <a:buNone/>
              <a:defRPr/>
            </a:pPr>
            <a:endParaRPr lang="tr-TR" dirty="0"/>
          </a:p>
        </p:txBody>
      </p:sp>
      <p:sp>
        <p:nvSpPr>
          <p:cNvPr id="9220" name="3 Altbilgi Yer Tutucusu"/>
          <p:cNvSpPr>
            <a:spLocks noGrp="1"/>
          </p:cNvSpPr>
          <p:nvPr>
            <p:ph type="ftr" sz="quarter" idx="10"/>
          </p:nvPr>
        </p:nvSpPr>
        <p:spPr>
          <a:noFill/>
        </p:spPr>
        <p:txBody>
          <a:bodyPr/>
          <a:lstStyle/>
          <a:p>
            <a:r>
              <a:rPr lang="tr-TR" smtClean="0"/>
              <a:t>Mantık Devreleri </a:t>
            </a:r>
            <a:endParaRPr lang="en-US" smtClean="0"/>
          </a:p>
        </p:txBody>
      </p:sp>
      <p:graphicFrame>
        <p:nvGraphicFramePr>
          <p:cNvPr id="5" name="4 Tablo"/>
          <p:cNvGraphicFramePr>
            <a:graphicFrameLocks noGrp="1"/>
          </p:cNvGraphicFramePr>
          <p:nvPr/>
        </p:nvGraphicFramePr>
        <p:xfrm>
          <a:off x="3508375" y="3821113"/>
          <a:ext cx="1964690" cy="1892808"/>
        </p:xfrm>
        <a:graphic>
          <a:graphicData uri="http://schemas.openxmlformats.org/drawingml/2006/table">
            <a:tbl>
              <a:tblPr/>
              <a:tblGrid>
                <a:gridCol w="867248">
                  <a:extLst>
                    <a:ext uri="{9D8B030D-6E8A-4147-A177-3AD203B41FA5}">
                      <a16:colId xmlns:a16="http://schemas.microsoft.com/office/drawing/2014/main" val="20000"/>
                    </a:ext>
                  </a:extLst>
                </a:gridCol>
                <a:gridCol w="551342">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tblGrid>
              <a:tr h="219075">
                <a:tc>
                  <a:txBody>
                    <a:bodyPr/>
                    <a:lstStyle/>
                    <a:p>
                      <a:pPr algn="just">
                        <a:lnSpc>
                          <a:spcPct val="115000"/>
                        </a:lnSpc>
                        <a:spcAft>
                          <a:spcPts val="0"/>
                        </a:spcAft>
                        <a:tabLst>
                          <a:tab pos="504825" algn="l"/>
                        </a:tabLst>
                      </a:pPr>
                      <a:r>
                        <a:rPr lang="tr-TR" sz="1800" dirty="0">
                          <a:latin typeface="Times New Roman"/>
                          <a:ea typeface="Times New Roman"/>
                          <a:cs typeface="Times New Roman"/>
                        </a:rPr>
                        <a:t>       C AB     </a:t>
                      </a:r>
                      <a:endParaRPr lang="tr-TR" sz="18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800">
                          <a:latin typeface="Times New Roman"/>
                          <a:ea typeface="Times New Roman"/>
                          <a:cs typeface="Times New Roman"/>
                        </a:rPr>
                        <a:t>0</a:t>
                      </a:r>
                      <a:endParaRPr lang="tr-TR" sz="18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cs typeface="Times New Roman"/>
                        </a:rPr>
                        <a:t>1</a:t>
                      </a:r>
                      <a:endParaRPr lang="tr-TR" sz="18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15000"/>
                        </a:lnSpc>
                        <a:spcAft>
                          <a:spcPts val="0"/>
                        </a:spcAft>
                      </a:pPr>
                      <a:r>
                        <a:rPr lang="tr-TR" sz="1800">
                          <a:latin typeface="Times New Roman"/>
                          <a:ea typeface="Times New Roman"/>
                          <a:cs typeface="Times New Roman"/>
                        </a:rPr>
                        <a:t>00</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Times New Roman"/>
                          <a:ea typeface="Times New Roman"/>
                          <a:cs typeface="Times New Roman"/>
                        </a:rPr>
                        <a:t>1</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tr-TR" sz="1800">
                          <a:latin typeface="Times New Roman"/>
                          <a:ea typeface="Times New Roman"/>
                          <a:cs typeface="Times New Roman"/>
                        </a:rPr>
                        <a:t>01</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15000"/>
                        </a:lnSpc>
                        <a:spcAft>
                          <a:spcPts val="0"/>
                        </a:spcAft>
                      </a:pPr>
                      <a:r>
                        <a:rPr lang="tr-TR" sz="1800">
                          <a:latin typeface="Times New Roman"/>
                          <a:ea typeface="Times New Roman"/>
                          <a:cs typeface="Times New Roman"/>
                        </a:rPr>
                        <a:t>11</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15000"/>
                        </a:lnSpc>
                        <a:spcAft>
                          <a:spcPts val="0"/>
                        </a:spcAft>
                      </a:pPr>
                      <a:r>
                        <a:rPr lang="tr-TR" sz="1800" dirty="0">
                          <a:latin typeface="Times New Roman"/>
                          <a:ea typeface="Times New Roman"/>
                          <a:cs typeface="Times New Roman"/>
                        </a:rPr>
                        <a:t>10</a:t>
                      </a:r>
                      <a:endParaRPr lang="tr-TR" sz="18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Times New Roman"/>
                          <a:ea typeface="Times New Roman"/>
                          <a:cs typeface="Times New Roman"/>
                        </a:rPr>
                        <a:t>1</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dirty="0">
                          <a:latin typeface="Times New Roman"/>
                          <a:ea typeface="Times New Roman"/>
                          <a:cs typeface="Times New Roman"/>
                        </a:rPr>
                        <a:t>1</a:t>
                      </a:r>
                      <a:endParaRPr lang="tr-TR" sz="18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a:xfrm>
            <a:off x="377825" y="139700"/>
            <a:ext cx="7772400" cy="790575"/>
          </a:xfrm>
        </p:spPr>
        <p:txBody>
          <a:bodyPr/>
          <a:lstStyle/>
          <a:p>
            <a:pPr algn="l"/>
            <a:r>
              <a:rPr lang="tr-TR" sz="2400" b="1" dirty="0" smtClean="0"/>
              <a:t>Not:</a:t>
            </a:r>
          </a:p>
        </p:txBody>
      </p:sp>
      <p:sp>
        <p:nvSpPr>
          <p:cNvPr id="3" name="2 İçerik Yer Tutucusu"/>
          <p:cNvSpPr>
            <a:spLocks noGrp="1"/>
          </p:cNvSpPr>
          <p:nvPr>
            <p:ph idx="1"/>
          </p:nvPr>
        </p:nvSpPr>
        <p:spPr>
          <a:xfrm>
            <a:off x="361950" y="811213"/>
            <a:ext cx="8375650" cy="5399087"/>
          </a:xfrm>
        </p:spPr>
        <p:txBody>
          <a:bodyPr/>
          <a:lstStyle/>
          <a:p>
            <a:pPr marL="0" indent="0" algn="just">
              <a:buFontTx/>
              <a:buNone/>
              <a:defRPr/>
            </a:pPr>
            <a:r>
              <a:rPr lang="tr-TR" sz="2000" dirty="0" smtClean="0"/>
              <a:t>Standart olmayan formlardan haritalama yapmak istersek, her terimi eksik değişkenlerle genişletmemiz gerekir. 3 değişkenli bir ifadede A’B şeklinde bir terim varsa, bunu A’B(C+C’) = A’BC+A’BC’ olarak standart forma dönüştürmemiz gerekir. Bu genişletme işleminin pratik pratik yolunu daha önce göstermiştik.</a:t>
            </a:r>
          </a:p>
          <a:p>
            <a:pPr marL="0" indent="0" algn="just">
              <a:buFontTx/>
              <a:buNone/>
              <a:defRPr/>
            </a:pPr>
            <a:endParaRPr lang="tr-TR" sz="1000" dirty="0" smtClean="0"/>
          </a:p>
          <a:p>
            <a:pPr marL="0" indent="0" algn="just">
              <a:buNone/>
            </a:pPr>
            <a:r>
              <a:rPr lang="tr-TR" sz="2000" b="1" dirty="0" smtClean="0"/>
              <a:t>Örnek:</a:t>
            </a:r>
            <a:r>
              <a:rPr lang="tr-TR" sz="2000" dirty="0" smtClean="0"/>
              <a:t> F(A,B,C)= AB’+A’B’C+B şeklindeki ifadeyi haritanın hücrelerine yerleştirelim.</a:t>
            </a:r>
          </a:p>
          <a:p>
            <a:pPr marL="0" indent="0" algn="just">
              <a:buNone/>
            </a:pPr>
            <a:endParaRPr lang="tr-TR" sz="1000" dirty="0" smtClean="0"/>
          </a:p>
          <a:p>
            <a:pPr>
              <a:buFont typeface="Wingdings" pitchFamily="2" charset="2"/>
              <a:buChar char="Ø"/>
            </a:pPr>
            <a:r>
              <a:rPr lang="tr-TR" sz="1800" dirty="0" smtClean="0"/>
              <a:t>AB’ teriminde C eksik değişkendir o halde 2 kombinasyon vardır;  </a:t>
            </a:r>
          </a:p>
          <a:p>
            <a:pPr>
              <a:buNone/>
            </a:pPr>
            <a:r>
              <a:rPr lang="tr-TR" sz="1800" dirty="0" smtClean="0"/>
              <a:t>AB’ = AB’C’+AB’C</a:t>
            </a:r>
          </a:p>
          <a:p>
            <a:pPr>
              <a:buFont typeface="Wingdings" pitchFamily="2" charset="2"/>
              <a:buChar char="Ø"/>
            </a:pPr>
            <a:r>
              <a:rPr lang="tr-TR" sz="1800" dirty="0" smtClean="0"/>
              <a:t>A’B’C teriminde eksik değişken yoktur.</a:t>
            </a:r>
          </a:p>
          <a:p>
            <a:pPr marL="0" indent="0">
              <a:buFont typeface="Wingdings" pitchFamily="2" charset="2"/>
              <a:buChar char="Ø"/>
            </a:pPr>
            <a:r>
              <a:rPr lang="tr-TR" sz="1800" dirty="0" smtClean="0"/>
              <a:t>B teriminde A ve C eksik değişkendir o halde 4 kombinasyon vardır; A’BC’+A’BC+ABC’+ABC</a:t>
            </a:r>
          </a:p>
          <a:p>
            <a:pPr marL="0" indent="0" algn="just">
              <a:buFontTx/>
              <a:buNone/>
              <a:defRPr/>
            </a:pPr>
            <a:endParaRPr lang="tr-TR" sz="2000" dirty="0" smtClean="0"/>
          </a:p>
          <a:p>
            <a:pPr algn="just">
              <a:buFontTx/>
              <a:buNone/>
              <a:defRPr/>
            </a:pPr>
            <a:endParaRPr lang="tr-TR" sz="2200" dirty="0"/>
          </a:p>
        </p:txBody>
      </p:sp>
      <p:sp>
        <p:nvSpPr>
          <p:cNvPr id="10244" name="3 Altbilgi Yer Tutucusu"/>
          <p:cNvSpPr>
            <a:spLocks noGrp="1"/>
          </p:cNvSpPr>
          <p:nvPr>
            <p:ph type="ftr" sz="quarter" idx="10"/>
          </p:nvPr>
        </p:nvSpPr>
        <p:spPr>
          <a:noFill/>
        </p:spPr>
        <p:txBody>
          <a:bodyPr/>
          <a:lstStyle/>
          <a:p>
            <a:r>
              <a:rPr lang="tr-TR" smtClean="0"/>
              <a:t>Mantık Devreleri </a:t>
            </a:r>
            <a:endParaRPr lang="en-US" smtClean="0"/>
          </a:p>
        </p:txBody>
      </p:sp>
      <p:graphicFrame>
        <p:nvGraphicFramePr>
          <p:cNvPr id="7" name="6 Tablo"/>
          <p:cNvGraphicFramePr>
            <a:graphicFrameLocks noGrp="1"/>
          </p:cNvGraphicFramePr>
          <p:nvPr/>
        </p:nvGraphicFramePr>
        <p:xfrm>
          <a:off x="7026910" y="3807460"/>
          <a:ext cx="1697990" cy="1682496"/>
        </p:xfrm>
        <a:graphic>
          <a:graphicData uri="http://schemas.openxmlformats.org/drawingml/2006/table">
            <a:tbl>
              <a:tblPr/>
              <a:tblGrid>
                <a:gridCol w="749522">
                  <a:extLst>
                    <a:ext uri="{9D8B030D-6E8A-4147-A177-3AD203B41FA5}">
                      <a16:colId xmlns:a16="http://schemas.microsoft.com/office/drawing/2014/main" val="20000"/>
                    </a:ext>
                  </a:extLst>
                </a:gridCol>
                <a:gridCol w="532067">
                  <a:extLst>
                    <a:ext uri="{9D8B030D-6E8A-4147-A177-3AD203B41FA5}">
                      <a16:colId xmlns:a16="http://schemas.microsoft.com/office/drawing/2014/main" val="20001"/>
                    </a:ext>
                  </a:extLst>
                </a:gridCol>
                <a:gridCol w="416401">
                  <a:extLst>
                    <a:ext uri="{9D8B030D-6E8A-4147-A177-3AD203B41FA5}">
                      <a16:colId xmlns:a16="http://schemas.microsoft.com/office/drawing/2014/main" val="20002"/>
                    </a:ext>
                  </a:extLst>
                </a:gridCol>
              </a:tblGrid>
              <a:tr h="219075">
                <a:tc>
                  <a:txBody>
                    <a:bodyPr/>
                    <a:lstStyle/>
                    <a:p>
                      <a:pPr algn="just">
                        <a:lnSpc>
                          <a:spcPct val="115000"/>
                        </a:lnSpc>
                        <a:spcAft>
                          <a:spcPts val="0"/>
                        </a:spcAft>
                        <a:tabLst>
                          <a:tab pos="504825" algn="l"/>
                        </a:tabLst>
                      </a:pPr>
                      <a:r>
                        <a:rPr lang="tr-TR" sz="1600" dirty="0">
                          <a:latin typeface="Calibri"/>
                          <a:ea typeface="Times New Roman"/>
                          <a:cs typeface="Times New Roman"/>
                        </a:rPr>
                        <a:t>       C </a:t>
                      </a:r>
                      <a:r>
                        <a:rPr lang="tr-TR" sz="1600" dirty="0" smtClean="0">
                          <a:latin typeface="Calibri"/>
                          <a:ea typeface="Times New Roman"/>
                          <a:cs typeface="Times New Roman"/>
                        </a:rPr>
                        <a:t>  AB     </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600">
                          <a:latin typeface="Calibri"/>
                          <a:ea typeface="Times New Roman"/>
                          <a:cs typeface="Times New Roman"/>
                        </a:rPr>
                        <a:t>0</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Times New Roman"/>
                        </a:rPr>
                        <a:t>1</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15000"/>
                        </a:lnSpc>
                        <a:spcAft>
                          <a:spcPts val="0"/>
                        </a:spcAft>
                      </a:pPr>
                      <a:r>
                        <a:rPr lang="tr-TR" sz="1600">
                          <a:latin typeface="Calibri"/>
                          <a:ea typeface="Times New Roman"/>
                          <a:cs typeface="Times New Roman"/>
                        </a:rPr>
                        <a:t>00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tr-TR" sz="1600">
                          <a:latin typeface="Calibri"/>
                          <a:ea typeface="Times New Roman"/>
                          <a:cs typeface="Times New Roman"/>
                        </a:rPr>
                        <a:t>01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15000"/>
                        </a:lnSpc>
                        <a:spcAft>
                          <a:spcPts val="0"/>
                        </a:spcAft>
                      </a:pPr>
                      <a:r>
                        <a:rPr lang="tr-TR" sz="1600">
                          <a:latin typeface="Calibri"/>
                          <a:ea typeface="Times New Roman"/>
                          <a:cs typeface="Times New Roman"/>
                        </a:rPr>
                        <a:t>11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15000"/>
                        </a:lnSpc>
                        <a:spcAft>
                          <a:spcPts val="0"/>
                        </a:spcAft>
                      </a:pPr>
                      <a:r>
                        <a:rPr lang="tr-TR" sz="1600">
                          <a:latin typeface="Calibri"/>
                          <a:ea typeface="Times New Roman"/>
                          <a:cs typeface="Times New Roman"/>
                        </a:rPr>
                        <a:t>10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Calibri"/>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Calibri"/>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6602</TotalTime>
  <Words>1409</Words>
  <Application>Microsoft Office PowerPoint</Application>
  <PresentationFormat>Ekran Gösterisi (4:3)</PresentationFormat>
  <Paragraphs>340</Paragraphs>
  <Slides>19</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19</vt:i4>
      </vt:variant>
    </vt:vector>
  </HeadingPairs>
  <TitlesOfParts>
    <vt:vector size="26" baseType="lpstr">
      <vt:lpstr>Calibri</vt:lpstr>
      <vt:lpstr>Comic Sans MS</vt:lpstr>
      <vt:lpstr>Helvetica</vt:lpstr>
      <vt:lpstr>Symbol</vt:lpstr>
      <vt:lpstr>Times New Roman</vt:lpstr>
      <vt:lpstr>Wingdings</vt:lpstr>
      <vt:lpstr>overview</vt:lpstr>
      <vt:lpstr>KARNAUGH HARİTALARI (Karnaugh Maps)</vt:lpstr>
      <vt:lpstr>Karnaugh Haritaları</vt:lpstr>
      <vt:lpstr>Karnaugh Haritaları</vt:lpstr>
      <vt:lpstr>İki  ve Üç Değişkenli Karnaugh Haritası</vt:lpstr>
      <vt:lpstr>Dört Değişkenli Karnaugh Haritası</vt:lpstr>
      <vt:lpstr>Beş Değişkenli Karnaugh Haritası</vt:lpstr>
      <vt:lpstr>Komşuluk Kavramı</vt:lpstr>
      <vt:lpstr>Standart Çarpımlar Toplamı Biçimindeki İfadelerin Haritalanması</vt:lpstr>
      <vt:lpstr>Not:</vt:lpstr>
      <vt:lpstr>Standart Çarpımların Toplamı Biçimindeki İfadelerin Sadeleştirilmesi</vt:lpstr>
      <vt:lpstr>Gruplama ve Sadeleşmiş İfadelerin Elde Edilmesi</vt:lpstr>
      <vt:lpstr>Gruplama ve Sadeleşmiş İfadelerin Elde Edilmesi</vt:lpstr>
      <vt:lpstr>Gruplama ve Sadeleşmiş İfadelerin Elde Edilmesi</vt:lpstr>
      <vt:lpstr>Gruplama ve Sadeleşmiş İfadelerin Elde Edilmesi</vt:lpstr>
      <vt:lpstr>Gruplama ve Sadeleşmiş İfadelerin Elde Edilmesi</vt:lpstr>
      <vt:lpstr>Standart Toplamlar Çarpımı Biçimindeki İfadelerin Haritalanması</vt:lpstr>
      <vt:lpstr>Standart Toplamlar Çarpımı Biçimindeki İfadelerin Karnaugh ile Sadeleştirilmesi</vt:lpstr>
      <vt:lpstr>Önemsiz “ Don’t Care” Durumlar</vt:lpstr>
      <vt:lpstr>Önemsiz “ Don’t Care” Durumlar</vt:lpstr>
    </vt:vector>
  </TitlesOfParts>
  <Company>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Windows User</cp:lastModifiedBy>
  <cp:revision>201</cp:revision>
  <cp:lastPrinted>2001-01-30T20:22:47Z</cp:lastPrinted>
  <dcterms:created xsi:type="dcterms:W3CDTF">1999-07-07T12:46:17Z</dcterms:created>
  <dcterms:modified xsi:type="dcterms:W3CDTF">2019-09-20T13:41:41Z</dcterms:modified>
</cp:coreProperties>
</file>