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7"/>
  </p:notesMasterIdLst>
  <p:handoutMasterIdLst>
    <p:handoutMasterId r:id="rId18"/>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p:scale>
          <a:sx n="75" d="100"/>
          <a:sy n="75" d="100"/>
        </p:scale>
        <p:origin x="-1020" y="-90"/>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DBF44D90-08A7-42D9-809D-962BD27AF16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ECE091EF-051E-432B-9959-C7E2FAA7F02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20502C75-D1F4-401E-B4FE-97188D45A294}"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800"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dirty="0" smtClean="0"/>
              <a:t>Mantık Devreleri </a:t>
            </a:r>
            <a:endParaRPr lang="en-US" dirty="0" smtClean="0"/>
          </a:p>
        </p:txBody>
      </p:sp>
      <p:sp>
        <p:nvSpPr>
          <p:cNvPr id="3075" name="Rectangle 2"/>
          <p:cNvSpPr>
            <a:spLocks noGrp="1" noChangeArrowheads="1"/>
          </p:cNvSpPr>
          <p:nvPr>
            <p:ph type="title"/>
          </p:nvPr>
        </p:nvSpPr>
        <p:spPr>
          <a:xfrm>
            <a:off x="539750" y="76200"/>
            <a:ext cx="8151813" cy="790575"/>
          </a:xfrm>
        </p:spPr>
        <p:txBody>
          <a:bodyPr/>
          <a:lstStyle/>
          <a:p>
            <a:r>
              <a:rPr lang="tr-TR" sz="2400" b="1" dirty="0" smtClean="0"/>
              <a:t>Bölüm 5. </a:t>
            </a:r>
            <a:r>
              <a:rPr lang="tr-TR" sz="2400" b="1" dirty="0" err="1" smtClean="0"/>
              <a:t>Karnaugh</a:t>
            </a:r>
            <a:r>
              <a:rPr lang="tr-TR" sz="2400" b="1" dirty="0" smtClean="0"/>
              <a:t> Haritaları (Devamı)</a:t>
            </a:r>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90000"/>
              </a:lnSpc>
              <a:buFontTx/>
              <a:buNone/>
            </a:pPr>
            <a:endParaRPr lang="tr-TR" sz="2000" b="1" dirty="0" smtClean="0"/>
          </a:p>
          <a:p>
            <a:pPr marL="0" indent="0" algn="just">
              <a:lnSpc>
                <a:spcPct val="90000"/>
              </a:lnSpc>
              <a:buFontTx/>
              <a:buNone/>
            </a:pPr>
            <a:endParaRPr lang="tr-TR" sz="2000" b="1" dirty="0" smtClean="0"/>
          </a:p>
          <a:p>
            <a:pPr marL="0" indent="0" algn="just">
              <a:lnSpc>
                <a:spcPct val="90000"/>
              </a:lnSpc>
              <a:buFont typeface="Wingdings" pitchFamily="2" charset="2"/>
              <a:buChar char="v"/>
            </a:pPr>
            <a:r>
              <a:rPr lang="tr-TR" sz="2000" b="1" dirty="0" smtClean="0"/>
              <a:t> Tablo Yöntemiyle (</a:t>
            </a:r>
            <a:r>
              <a:rPr lang="tr-TR" sz="2000" b="1" dirty="0" err="1" smtClean="0"/>
              <a:t>Tabulation</a:t>
            </a:r>
            <a:r>
              <a:rPr lang="tr-TR" sz="2000" b="1" dirty="0" smtClean="0"/>
              <a:t> </a:t>
            </a:r>
            <a:r>
              <a:rPr lang="tr-TR" sz="2000" b="1" dirty="0" err="1" smtClean="0"/>
              <a:t>Method</a:t>
            </a:r>
            <a:r>
              <a:rPr lang="tr-TR" sz="2000" b="1" dirty="0" smtClean="0"/>
              <a:t>) Lojik İfadelerin İndirgenmesi</a:t>
            </a:r>
          </a:p>
          <a:p>
            <a:pPr marL="0" indent="0" algn="just">
              <a:lnSpc>
                <a:spcPct val="90000"/>
              </a:lnSpc>
              <a:buNone/>
            </a:pPr>
            <a:endParaRPr lang="tr-TR" sz="1000" b="1" dirty="0" smtClean="0"/>
          </a:p>
          <a:p>
            <a:pPr marL="0" indent="0" algn="just">
              <a:lnSpc>
                <a:spcPct val="90000"/>
              </a:lnSpc>
              <a:buFont typeface="Wingdings" pitchFamily="2" charset="2"/>
              <a:buChar char="Ø"/>
            </a:pPr>
            <a:r>
              <a:rPr lang="tr-TR" sz="2000" b="1" dirty="0" smtClean="0"/>
              <a:t> Asal Bileşenlerin Bulunması</a:t>
            </a:r>
          </a:p>
          <a:p>
            <a:pPr marL="0" indent="0" algn="just">
              <a:lnSpc>
                <a:spcPct val="90000"/>
              </a:lnSpc>
              <a:buFont typeface="Wingdings" pitchFamily="2" charset="2"/>
              <a:buChar char="Ø"/>
            </a:pPr>
            <a:r>
              <a:rPr lang="tr-TR" sz="2000" b="1" dirty="0" smtClean="0"/>
              <a:t> Asıl Asal Bileşenlerin Bulunması</a:t>
            </a:r>
          </a:p>
          <a:p>
            <a:pPr marL="0" indent="0" algn="just">
              <a:lnSpc>
                <a:spcPct val="90000"/>
              </a:lnSpc>
              <a:buNone/>
            </a:pPr>
            <a:endParaRPr lang="tr-TR" sz="2000" b="1" dirty="0" smtClean="0"/>
          </a:p>
          <a:p>
            <a:pPr marL="0" indent="0" algn="just">
              <a:lnSpc>
                <a:spcPct val="90000"/>
              </a:lnSpc>
              <a:buNone/>
            </a:pPr>
            <a:endParaRPr lang="tr-TR" sz="2000" b="1" dirty="0" smtClean="0"/>
          </a:p>
          <a:p>
            <a:pPr marL="0" indent="0" algn="just">
              <a:lnSpc>
                <a:spcPct val="90000"/>
              </a:lnSpc>
              <a:buFont typeface="Wingdings" pitchFamily="2" charset="2"/>
              <a:buChar char="v"/>
            </a:pPr>
            <a:r>
              <a:rPr lang="tr-TR" sz="2000" b="1" dirty="0" smtClean="0"/>
              <a:t> NAND veya NOR Kapılarının Üniversal Kapılar Olarak Kullanılması</a:t>
            </a:r>
          </a:p>
          <a:p>
            <a:pPr marL="0" indent="0" algn="just">
              <a:lnSpc>
                <a:spcPct val="90000"/>
              </a:lnSpc>
              <a:buNone/>
            </a:pPr>
            <a:endParaRPr lang="tr-TR" sz="1000" b="1" dirty="0" smtClean="0"/>
          </a:p>
          <a:p>
            <a:pPr marL="0" indent="0" algn="just">
              <a:lnSpc>
                <a:spcPct val="90000"/>
              </a:lnSpc>
              <a:buFont typeface="Wingdings" pitchFamily="2" charset="2"/>
              <a:buChar char="Ø"/>
            </a:pPr>
            <a:r>
              <a:rPr lang="tr-TR" sz="2000" b="1" dirty="0" smtClean="0"/>
              <a:t> Üniversal </a:t>
            </a:r>
            <a:r>
              <a:rPr lang="tr-TR" sz="2000" b="1" dirty="0" smtClean="0"/>
              <a:t>Kapılar Kullanılarak Diğer Kapıların Elde Edilmesi	</a:t>
            </a:r>
          </a:p>
          <a:p>
            <a:pPr marL="0" indent="0" algn="just">
              <a:lnSpc>
                <a:spcPct val="90000"/>
              </a:lnSpc>
              <a:buFont typeface="Wingdings" pitchFamily="2" charset="2"/>
              <a:buChar char="Ø"/>
            </a:pPr>
            <a:r>
              <a:rPr lang="tr-TR" sz="2000" b="1" dirty="0" smtClean="0"/>
              <a:t> Lojik İfadeleri Cebirsel Olarak NAND ya da NOR Formuna Getirme </a:t>
            </a:r>
            <a:endParaRPr lang="tr-TR"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r>
              <a:rPr lang="tr-TR" sz="2400" b="1" smtClean="0"/>
              <a:t>Lojik İfadelerin NAND ile Gerçeklenmesi</a:t>
            </a:r>
          </a:p>
        </p:txBody>
      </p:sp>
      <p:sp>
        <p:nvSpPr>
          <p:cNvPr id="3" name="2 İçerik Yer Tutucusu"/>
          <p:cNvSpPr>
            <a:spLocks noGrp="1"/>
          </p:cNvSpPr>
          <p:nvPr>
            <p:ph idx="1"/>
          </p:nvPr>
        </p:nvSpPr>
        <p:spPr>
          <a:xfrm>
            <a:off x="336550" y="900113"/>
            <a:ext cx="8375650" cy="5078412"/>
          </a:xfrm>
        </p:spPr>
        <p:txBody>
          <a:bodyPr/>
          <a:lstStyle/>
          <a:p>
            <a:pPr marL="0" indent="0" algn="just">
              <a:buFontTx/>
              <a:buNone/>
              <a:defRPr/>
            </a:pPr>
            <a:r>
              <a:rPr lang="tr-TR" sz="2100" b="1" dirty="0" smtClean="0"/>
              <a:t>Örnek: </a:t>
            </a:r>
            <a:r>
              <a:rPr lang="tr-TR" sz="2100" dirty="0" smtClean="0"/>
              <a:t>F(A,B,C,D) = A’B+(C+D)’ lojik ifadesini NAND kapıları kullanarak gerçekleştirmek istersek NOT, AND, OR ve NOR işlemlerine karşılık gelen devreleri, yerlerine koymak gerekir. </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r>
              <a:rPr lang="tr-TR" sz="2100" dirty="0" smtClean="0"/>
              <a:t>İki kere alınan değil işlemleri birbirini götürecektir;</a:t>
            </a:r>
          </a:p>
          <a:p>
            <a:pPr marL="0" indent="0" algn="just">
              <a:buFontTx/>
              <a:buNone/>
              <a:defRPr/>
            </a:pPr>
            <a:endParaRPr lang="tr-TR" sz="2200" dirty="0" smtClean="0"/>
          </a:p>
          <a:p>
            <a:pPr>
              <a:buFontTx/>
              <a:buNone/>
              <a:defRPr/>
            </a:pPr>
            <a:endParaRPr lang="tr-TR" dirty="0"/>
          </a:p>
        </p:txBody>
      </p:sp>
      <p:sp>
        <p:nvSpPr>
          <p:cNvPr id="1229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2293" name="4 Resim"/>
          <p:cNvPicPr>
            <a:picLocks noChangeAspect="1" noChangeArrowheads="1"/>
          </p:cNvPicPr>
          <p:nvPr/>
        </p:nvPicPr>
        <p:blipFill>
          <a:blip r:embed="rId2" cstate="print"/>
          <a:srcRect/>
          <a:stretch>
            <a:fillRect/>
          </a:stretch>
        </p:blipFill>
        <p:spPr bwMode="auto">
          <a:xfrm>
            <a:off x="2179638" y="2100263"/>
            <a:ext cx="4678362" cy="1239837"/>
          </a:xfrm>
          <a:prstGeom prst="rect">
            <a:avLst/>
          </a:prstGeom>
          <a:noFill/>
          <a:ln w="9525">
            <a:noFill/>
            <a:miter lim="800000"/>
            <a:headEnd/>
            <a:tailEnd/>
          </a:ln>
        </p:spPr>
      </p:pic>
      <p:pic>
        <p:nvPicPr>
          <p:cNvPr id="12294" name="5 Resim"/>
          <p:cNvPicPr>
            <a:picLocks noChangeAspect="1" noChangeArrowheads="1"/>
          </p:cNvPicPr>
          <p:nvPr/>
        </p:nvPicPr>
        <p:blipFill>
          <a:blip r:embed="rId3" cstate="print"/>
          <a:srcRect/>
          <a:stretch>
            <a:fillRect/>
          </a:stretch>
        </p:blipFill>
        <p:spPr bwMode="auto">
          <a:xfrm>
            <a:off x="2219325" y="4279900"/>
            <a:ext cx="376237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z="2400" b="1" smtClean="0"/>
              <a:t>Lojik İfadelerin NOR ile Gerçeklenmesi</a:t>
            </a:r>
            <a:endParaRPr lang="tr-TR" sz="2400" smtClean="0"/>
          </a:p>
        </p:txBody>
      </p:sp>
      <p:sp>
        <p:nvSpPr>
          <p:cNvPr id="3" name="2 İçerik Yer Tutucusu"/>
          <p:cNvSpPr>
            <a:spLocks noGrp="1"/>
          </p:cNvSpPr>
          <p:nvPr>
            <p:ph idx="1"/>
          </p:nvPr>
        </p:nvSpPr>
        <p:spPr>
          <a:xfrm>
            <a:off x="323850" y="938213"/>
            <a:ext cx="8375650" cy="5078412"/>
          </a:xfrm>
        </p:spPr>
        <p:txBody>
          <a:bodyPr/>
          <a:lstStyle/>
          <a:p>
            <a:pPr marL="0" indent="0" algn="just">
              <a:buFontTx/>
              <a:buNone/>
              <a:defRPr/>
            </a:pPr>
            <a:r>
              <a:rPr lang="tr-TR" sz="2100" b="1" dirty="0" smtClean="0"/>
              <a:t>Örnek: </a:t>
            </a:r>
            <a:r>
              <a:rPr lang="tr-TR" sz="2100" dirty="0" smtClean="0"/>
              <a:t>Aynı işlemi NOR kapıları kullanarak gerçekleştirelim. </a:t>
            </a:r>
          </a:p>
          <a:p>
            <a:pPr marL="0" indent="0" algn="just">
              <a:buFontTx/>
              <a:buNone/>
              <a:defRPr/>
            </a:pPr>
            <a:r>
              <a:rPr lang="tr-TR" sz="2100" dirty="0" smtClean="0"/>
              <a:t>F(A,B,C,D) = A’B+(C+D)’</a:t>
            </a:r>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r>
              <a:rPr lang="tr-TR" sz="2100" dirty="0" smtClean="0"/>
              <a:t>İki kere alınan değil işlemleri birbirini götürecektir;</a:t>
            </a:r>
          </a:p>
          <a:p>
            <a:pPr marL="0" indent="0" algn="just">
              <a:buFontTx/>
              <a:buNone/>
              <a:defRPr/>
            </a:pPr>
            <a:endParaRPr lang="tr-TR" sz="2100" dirty="0" smtClean="0"/>
          </a:p>
          <a:p>
            <a:pPr>
              <a:buFontTx/>
              <a:buNone/>
              <a:defRPr/>
            </a:pPr>
            <a:endParaRPr lang="tr-TR" sz="2100" dirty="0"/>
          </a:p>
        </p:txBody>
      </p:sp>
      <p:sp>
        <p:nvSpPr>
          <p:cNvPr id="13316"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3317" name="4 Resim"/>
          <p:cNvPicPr>
            <a:picLocks noChangeAspect="1" noChangeArrowheads="1"/>
          </p:cNvPicPr>
          <p:nvPr/>
        </p:nvPicPr>
        <p:blipFill>
          <a:blip r:embed="rId2" cstate="print"/>
          <a:srcRect/>
          <a:stretch>
            <a:fillRect/>
          </a:stretch>
        </p:blipFill>
        <p:spPr bwMode="auto">
          <a:xfrm>
            <a:off x="1925638" y="1952625"/>
            <a:ext cx="5287962" cy="1362075"/>
          </a:xfrm>
          <a:prstGeom prst="rect">
            <a:avLst/>
          </a:prstGeom>
          <a:noFill/>
          <a:ln w="9525">
            <a:noFill/>
            <a:miter lim="800000"/>
            <a:headEnd/>
            <a:tailEnd/>
          </a:ln>
        </p:spPr>
      </p:pic>
      <p:pic>
        <p:nvPicPr>
          <p:cNvPr id="13318" name="5 Resim"/>
          <p:cNvPicPr>
            <a:picLocks noChangeAspect="1" noChangeArrowheads="1"/>
          </p:cNvPicPr>
          <p:nvPr/>
        </p:nvPicPr>
        <p:blipFill>
          <a:blip r:embed="rId3" cstate="print"/>
          <a:srcRect/>
          <a:stretch>
            <a:fillRect/>
          </a:stretch>
        </p:blipFill>
        <p:spPr bwMode="auto">
          <a:xfrm>
            <a:off x="2057400" y="4325938"/>
            <a:ext cx="4991100" cy="1071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r>
              <a:rPr lang="tr-TR" sz="2400" b="1" dirty="0" smtClean="0"/>
              <a:t>Lojik İfadeleri Cebirsel Olarak NAND ya da NOR Formuna Getirme </a:t>
            </a:r>
            <a:endParaRPr lang="tr-TR" sz="2400" dirty="0" smtClean="0"/>
          </a:p>
        </p:txBody>
      </p:sp>
      <p:sp>
        <p:nvSpPr>
          <p:cNvPr id="3" name="2 İçerik Yer Tutucusu"/>
          <p:cNvSpPr>
            <a:spLocks noGrp="1"/>
          </p:cNvSpPr>
          <p:nvPr>
            <p:ph idx="1"/>
          </p:nvPr>
        </p:nvSpPr>
        <p:spPr>
          <a:xfrm>
            <a:off x="336550" y="900113"/>
            <a:ext cx="8375650" cy="5078412"/>
          </a:xfrm>
        </p:spPr>
        <p:txBody>
          <a:bodyPr/>
          <a:lstStyle/>
          <a:p>
            <a:pPr algn="just">
              <a:buFontTx/>
              <a:buNone/>
              <a:defRPr/>
            </a:pPr>
            <a:r>
              <a:rPr lang="tr-TR" sz="2100" dirty="0" smtClean="0"/>
              <a:t>Özellikle </a:t>
            </a:r>
            <a:r>
              <a:rPr lang="tr-TR" sz="2100" dirty="0" err="1" smtClean="0"/>
              <a:t>DeMorgan</a:t>
            </a:r>
            <a:r>
              <a:rPr lang="tr-TR" sz="2100" dirty="0" smtClean="0"/>
              <a:t> kuralları kullanılarak istenen form elde edilebilir. </a:t>
            </a:r>
          </a:p>
          <a:p>
            <a:pPr algn="just">
              <a:defRPr/>
            </a:pPr>
            <a:r>
              <a:rPr lang="tr-TR" sz="2100" dirty="0" smtClean="0"/>
              <a:t>Çarpımlar toplamı şeklindeki ifadelerin iki kere </a:t>
            </a:r>
            <a:r>
              <a:rPr lang="tr-TR" sz="2100" dirty="0" err="1" smtClean="0"/>
              <a:t>değilleri</a:t>
            </a:r>
            <a:r>
              <a:rPr lang="tr-TR" sz="2100" dirty="0" smtClean="0"/>
              <a:t> alınmak suretiyle NAND formu elde edilebilir. </a:t>
            </a:r>
          </a:p>
          <a:p>
            <a:pPr algn="just">
              <a:defRPr/>
            </a:pPr>
            <a:r>
              <a:rPr lang="tr-TR" sz="2100" dirty="0" smtClean="0"/>
              <a:t>Toplamlar çarpımı şeklindeki ifadelerin de iki kere </a:t>
            </a:r>
            <a:r>
              <a:rPr lang="tr-TR" sz="2100" dirty="0" err="1" smtClean="0"/>
              <a:t>değilleri</a:t>
            </a:r>
            <a:r>
              <a:rPr lang="tr-TR" sz="2100" dirty="0" smtClean="0"/>
              <a:t> alınmak suretiyle NOR formu elde edilebilir. </a:t>
            </a:r>
          </a:p>
          <a:p>
            <a:pPr marL="0" indent="0" algn="just">
              <a:buFontTx/>
              <a:buNone/>
              <a:defRPr/>
            </a:pPr>
            <a:endParaRPr lang="tr-TR" sz="1000" dirty="0" smtClean="0"/>
          </a:p>
          <a:p>
            <a:pPr marL="0" indent="0" algn="just">
              <a:buFontTx/>
              <a:buNone/>
              <a:defRPr/>
            </a:pPr>
            <a:r>
              <a:rPr lang="tr-TR" sz="2100" b="1" dirty="0" smtClean="0"/>
              <a:t>Örnek: </a:t>
            </a:r>
            <a:r>
              <a:rPr lang="tr-TR" sz="2100" dirty="0" smtClean="0"/>
              <a:t>f(a,b,c,d)</a:t>
            </a:r>
            <a:r>
              <a:rPr lang="tr-TR" sz="2100" b="1" dirty="0" smtClean="0"/>
              <a:t> = </a:t>
            </a:r>
            <a:r>
              <a:rPr lang="tr-TR" sz="2100" dirty="0" smtClean="0"/>
              <a:t>ab’+</a:t>
            </a:r>
            <a:r>
              <a:rPr lang="tr-TR" sz="2100" dirty="0" err="1" smtClean="0"/>
              <a:t>c’d</a:t>
            </a:r>
            <a:r>
              <a:rPr lang="tr-TR" sz="2100" dirty="0" smtClean="0"/>
              <a:t>   ifadesinin NAND formunu elde etmek istersek;</a:t>
            </a:r>
          </a:p>
          <a:p>
            <a:pPr marL="0" indent="0" algn="just">
              <a:buFontTx/>
              <a:buNone/>
              <a:defRPr/>
            </a:pPr>
            <a:endParaRPr lang="tr-TR" sz="1000" dirty="0" smtClean="0"/>
          </a:p>
          <a:p>
            <a:pPr algn="just">
              <a:buFontTx/>
              <a:buNone/>
              <a:defRPr/>
            </a:pPr>
            <a:r>
              <a:rPr lang="tr-TR" sz="2100" dirty="0" smtClean="0"/>
              <a:t>(f ’)’ = f  olduğundan,  f =[(ab’+</a:t>
            </a:r>
            <a:r>
              <a:rPr lang="tr-TR" sz="2100" dirty="0" err="1" smtClean="0"/>
              <a:t>c’d</a:t>
            </a:r>
            <a:r>
              <a:rPr lang="tr-TR" sz="2100" dirty="0" smtClean="0"/>
              <a:t>)’]’ = [</a:t>
            </a:r>
            <a:r>
              <a:rPr lang="tr-TR" sz="2100" dirty="0" smtClean="0">
                <a:solidFill>
                  <a:srgbClr val="00B050"/>
                </a:solidFill>
              </a:rPr>
              <a:t>(ab’)’</a:t>
            </a:r>
            <a:r>
              <a:rPr lang="tr-TR" sz="2100" dirty="0" smtClean="0"/>
              <a:t>.</a:t>
            </a:r>
            <a:r>
              <a:rPr lang="tr-TR" sz="2100" dirty="0" smtClean="0">
                <a:solidFill>
                  <a:srgbClr val="00B050"/>
                </a:solidFill>
              </a:rPr>
              <a:t>(</a:t>
            </a:r>
            <a:r>
              <a:rPr lang="tr-TR" sz="2100" dirty="0" err="1" smtClean="0">
                <a:solidFill>
                  <a:srgbClr val="00B050"/>
                </a:solidFill>
              </a:rPr>
              <a:t>c’d</a:t>
            </a:r>
            <a:r>
              <a:rPr lang="tr-TR" sz="2100" dirty="0" smtClean="0">
                <a:solidFill>
                  <a:srgbClr val="00B050"/>
                </a:solidFill>
              </a:rPr>
              <a:t>)’</a:t>
            </a:r>
            <a:r>
              <a:rPr lang="tr-TR" sz="2100" dirty="0" smtClean="0"/>
              <a:t>]’ </a:t>
            </a:r>
          </a:p>
          <a:p>
            <a:pPr algn="just">
              <a:buFontTx/>
              <a:buNone/>
              <a:defRPr/>
            </a:pPr>
            <a:endParaRPr lang="tr-TR" sz="1000" dirty="0" smtClean="0"/>
          </a:p>
          <a:p>
            <a:pPr marL="0" indent="0" algn="just">
              <a:buFontTx/>
              <a:buNone/>
              <a:defRPr/>
            </a:pPr>
            <a:r>
              <a:rPr lang="tr-TR" sz="2100" b="1" dirty="0" smtClean="0"/>
              <a:t>Örnek: </a:t>
            </a:r>
            <a:r>
              <a:rPr lang="tr-TR" sz="2100" dirty="0" smtClean="0"/>
              <a:t>f(a,b,c,d)</a:t>
            </a:r>
            <a:r>
              <a:rPr lang="tr-TR" sz="2100" b="1" dirty="0" smtClean="0"/>
              <a:t> = </a:t>
            </a:r>
            <a:r>
              <a:rPr lang="tr-TR" sz="2100" dirty="0" smtClean="0"/>
              <a:t>(a+b’)(c’+d)  ifadesinin NOR formunu elde etmek istersek;</a:t>
            </a:r>
          </a:p>
          <a:p>
            <a:pPr marL="0" indent="0" algn="just">
              <a:buFontTx/>
              <a:buNone/>
              <a:defRPr/>
            </a:pPr>
            <a:endParaRPr lang="tr-TR" sz="1000" dirty="0" smtClean="0"/>
          </a:p>
          <a:p>
            <a:pPr algn="just">
              <a:buFontTx/>
              <a:buNone/>
              <a:defRPr/>
            </a:pPr>
            <a:r>
              <a:rPr lang="tr-TR" sz="2100" dirty="0" smtClean="0"/>
              <a:t>(f ’)’ = f  olduğundan,  f = ([(a+b’)(c’+d)]’)’ = [</a:t>
            </a:r>
            <a:r>
              <a:rPr lang="tr-TR" sz="2100" dirty="0" smtClean="0">
                <a:solidFill>
                  <a:srgbClr val="00B050"/>
                </a:solidFill>
              </a:rPr>
              <a:t>(a+b’)’</a:t>
            </a:r>
            <a:r>
              <a:rPr lang="tr-TR" sz="2100" dirty="0" smtClean="0"/>
              <a:t>+</a:t>
            </a:r>
            <a:r>
              <a:rPr lang="tr-TR" sz="2100" dirty="0" smtClean="0">
                <a:solidFill>
                  <a:srgbClr val="00B050"/>
                </a:solidFill>
              </a:rPr>
              <a:t>(c’+d)’</a:t>
            </a:r>
            <a:r>
              <a:rPr lang="tr-TR" sz="2100" dirty="0" smtClean="0"/>
              <a:t>]’</a:t>
            </a:r>
          </a:p>
          <a:p>
            <a:pPr algn="just">
              <a:buFontTx/>
              <a:buNone/>
              <a:defRPr/>
            </a:pPr>
            <a:endParaRPr lang="tr-TR" sz="2100" dirty="0"/>
          </a:p>
        </p:txBody>
      </p:sp>
      <p:sp>
        <p:nvSpPr>
          <p:cNvPr id="14340" name="3 Altbilgi Yer Tutucusu"/>
          <p:cNvSpPr>
            <a:spLocks noGrp="1"/>
          </p:cNvSpPr>
          <p:nvPr>
            <p:ph type="ftr" sz="quarter" idx="10"/>
          </p:nvPr>
        </p:nvSpPr>
        <p:spPr>
          <a:noFill/>
        </p:spPr>
        <p:txBody>
          <a:bodyPr/>
          <a:lstStyle/>
          <a:p>
            <a:r>
              <a:rPr lang="tr-TR" smtClean="0"/>
              <a:t>Mantık Devreleri </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r>
              <a:rPr lang="tr-TR" sz="2400" b="1" dirty="0" smtClean="0"/>
              <a:t>Lojik İfadeleri Cebirsel Olarak NAND ya da NOR Formuna Getirme </a:t>
            </a:r>
            <a:endParaRPr lang="tr-TR" sz="2400" dirty="0" smtClean="0"/>
          </a:p>
        </p:txBody>
      </p:sp>
      <p:sp>
        <p:nvSpPr>
          <p:cNvPr id="3" name="2 İçerik Yer Tutucusu"/>
          <p:cNvSpPr>
            <a:spLocks noGrp="1"/>
          </p:cNvSpPr>
          <p:nvPr>
            <p:ph idx="1"/>
          </p:nvPr>
        </p:nvSpPr>
        <p:spPr>
          <a:xfrm>
            <a:off x="323850" y="900113"/>
            <a:ext cx="8375650" cy="5078412"/>
          </a:xfrm>
        </p:spPr>
        <p:txBody>
          <a:bodyPr/>
          <a:lstStyle/>
          <a:p>
            <a:pPr algn="just">
              <a:buFontTx/>
              <a:buNone/>
              <a:defRPr/>
            </a:pPr>
            <a:r>
              <a:rPr lang="tr-TR" sz="2100" b="1" dirty="0" smtClean="0"/>
              <a:t>Örnek: </a:t>
            </a:r>
            <a:r>
              <a:rPr lang="tr-TR" sz="2100" dirty="0" smtClean="0"/>
              <a:t>f(a,b,c,d)</a:t>
            </a:r>
            <a:r>
              <a:rPr lang="tr-TR" sz="2100" b="1" dirty="0" smtClean="0"/>
              <a:t> = </a:t>
            </a:r>
            <a:r>
              <a:rPr lang="tr-TR" sz="2100" dirty="0" smtClean="0"/>
              <a:t>ab’+</a:t>
            </a:r>
            <a:r>
              <a:rPr lang="tr-TR" sz="2100" dirty="0" err="1" smtClean="0"/>
              <a:t>c’d</a:t>
            </a:r>
            <a:r>
              <a:rPr lang="tr-TR" sz="2100" dirty="0" smtClean="0"/>
              <a:t>   ifadesinin NOR formunu elde etmek istersek;</a:t>
            </a:r>
          </a:p>
          <a:p>
            <a:pPr marL="0" indent="0" algn="just">
              <a:buFontTx/>
              <a:buNone/>
              <a:defRPr/>
            </a:pPr>
            <a:r>
              <a:rPr lang="tr-TR" sz="2100" dirty="0" smtClean="0"/>
              <a:t>ifadedeki tüm terimlerin ayrı ayrı iki kere </a:t>
            </a:r>
            <a:r>
              <a:rPr lang="tr-TR" sz="2100" dirty="0" err="1" smtClean="0"/>
              <a:t>değillerini</a:t>
            </a:r>
            <a:r>
              <a:rPr lang="tr-TR" sz="2100" dirty="0" smtClean="0"/>
              <a:t> almamız gerekir. </a:t>
            </a:r>
          </a:p>
          <a:p>
            <a:pPr algn="just">
              <a:buFontTx/>
              <a:buNone/>
              <a:defRPr/>
            </a:pPr>
            <a:endParaRPr lang="tr-TR" sz="1000" dirty="0" smtClean="0"/>
          </a:p>
          <a:p>
            <a:pPr algn="just">
              <a:buFontTx/>
              <a:buNone/>
              <a:defRPr/>
            </a:pPr>
            <a:r>
              <a:rPr lang="tr-TR" sz="2100" dirty="0" smtClean="0"/>
              <a:t>f(a,b,c,d)</a:t>
            </a:r>
            <a:r>
              <a:rPr lang="tr-TR" sz="2100" b="1" dirty="0" smtClean="0"/>
              <a:t> = </a:t>
            </a:r>
            <a:r>
              <a:rPr lang="tr-TR" sz="2100" b="1" dirty="0" smtClean="0">
                <a:solidFill>
                  <a:srgbClr val="FF0000"/>
                </a:solidFill>
              </a:rPr>
              <a:t>[</a:t>
            </a:r>
            <a:r>
              <a:rPr lang="tr-TR" sz="2100" dirty="0" smtClean="0"/>
              <a:t>(ab’)</a:t>
            </a:r>
            <a:r>
              <a:rPr lang="tr-TR" sz="2100" dirty="0" smtClean="0">
                <a:solidFill>
                  <a:srgbClr val="FF0000"/>
                </a:solidFill>
              </a:rPr>
              <a:t>’]’</a:t>
            </a:r>
            <a:r>
              <a:rPr lang="tr-TR" sz="2100" dirty="0" smtClean="0"/>
              <a:t>+</a:t>
            </a:r>
            <a:r>
              <a:rPr lang="tr-TR" sz="2100" dirty="0" smtClean="0">
                <a:solidFill>
                  <a:srgbClr val="FF0000"/>
                </a:solidFill>
              </a:rPr>
              <a:t>[</a:t>
            </a:r>
            <a:r>
              <a:rPr lang="tr-TR" sz="2100" dirty="0" smtClean="0"/>
              <a:t>(</a:t>
            </a:r>
            <a:r>
              <a:rPr lang="tr-TR" sz="2100" dirty="0" err="1" smtClean="0"/>
              <a:t>c’d</a:t>
            </a:r>
            <a:r>
              <a:rPr lang="tr-TR" sz="2100" dirty="0" smtClean="0"/>
              <a:t>)</a:t>
            </a:r>
            <a:r>
              <a:rPr lang="tr-TR" sz="2100" dirty="0" smtClean="0">
                <a:solidFill>
                  <a:srgbClr val="FF0000"/>
                </a:solidFill>
              </a:rPr>
              <a:t>’]’</a:t>
            </a:r>
            <a:r>
              <a:rPr lang="tr-TR" sz="2100" dirty="0" smtClean="0"/>
              <a:t> = (a’+b)’+(c+d’)’</a:t>
            </a:r>
          </a:p>
          <a:p>
            <a:pPr marL="0" indent="0" algn="just">
              <a:buNone/>
              <a:defRPr/>
            </a:pPr>
            <a:endParaRPr lang="tr-TR" sz="1000" dirty="0" smtClean="0"/>
          </a:p>
          <a:p>
            <a:pPr marL="0" indent="0" algn="just">
              <a:spcBef>
                <a:spcPts val="0"/>
              </a:spcBef>
              <a:buNone/>
              <a:defRPr/>
            </a:pPr>
            <a:r>
              <a:rPr lang="tr-TR" sz="2100" dirty="0" smtClean="0"/>
              <a:t>Elde edilen ifadenin tamamının iki kere </a:t>
            </a:r>
            <a:r>
              <a:rPr lang="tr-TR" sz="2100" dirty="0" err="1" smtClean="0"/>
              <a:t>değilini</a:t>
            </a:r>
            <a:r>
              <a:rPr lang="tr-TR" sz="2100" dirty="0" smtClean="0"/>
              <a:t> alırsak;</a:t>
            </a:r>
          </a:p>
          <a:p>
            <a:pPr algn="just">
              <a:spcBef>
                <a:spcPts val="0"/>
              </a:spcBef>
              <a:buFontTx/>
              <a:buNone/>
              <a:defRPr/>
            </a:pPr>
            <a:endParaRPr lang="tr-TR" sz="1000" dirty="0" smtClean="0"/>
          </a:p>
          <a:p>
            <a:pPr algn="just">
              <a:spcBef>
                <a:spcPts val="0"/>
              </a:spcBef>
              <a:buFontTx/>
              <a:buNone/>
              <a:defRPr/>
            </a:pPr>
            <a:r>
              <a:rPr lang="tr-TR" sz="2100" dirty="0" smtClean="0"/>
              <a:t>f(a,b,c,d)</a:t>
            </a:r>
            <a:r>
              <a:rPr lang="tr-TR" sz="2100" b="1" dirty="0" smtClean="0"/>
              <a:t> = </a:t>
            </a:r>
            <a:r>
              <a:rPr lang="tr-TR" sz="2100" dirty="0" smtClean="0">
                <a:solidFill>
                  <a:srgbClr val="FF0000"/>
                </a:solidFill>
              </a:rPr>
              <a:t>(</a:t>
            </a:r>
            <a:r>
              <a:rPr lang="tr-TR" sz="2100" dirty="0" smtClean="0"/>
              <a:t>[(a’+b)’+(c+d’)’]</a:t>
            </a:r>
            <a:r>
              <a:rPr lang="tr-TR" sz="2100" dirty="0" smtClean="0">
                <a:solidFill>
                  <a:srgbClr val="FF0000"/>
                </a:solidFill>
              </a:rPr>
              <a:t>’)’ </a:t>
            </a:r>
          </a:p>
          <a:p>
            <a:pPr marL="0" indent="0" algn="just">
              <a:buFontTx/>
              <a:buNone/>
              <a:defRPr/>
            </a:pPr>
            <a:endParaRPr lang="tr-TR" sz="1000" b="1" dirty="0" smtClean="0"/>
          </a:p>
          <a:p>
            <a:pPr marL="0" indent="0" algn="just">
              <a:buFontTx/>
              <a:buNone/>
              <a:defRPr/>
            </a:pPr>
            <a:r>
              <a:rPr lang="tr-TR" sz="2100" b="1" dirty="0" smtClean="0"/>
              <a:t>Örnek: </a:t>
            </a:r>
            <a:r>
              <a:rPr lang="tr-TR" sz="2100" dirty="0" smtClean="0"/>
              <a:t>f(a,b,c,d)</a:t>
            </a:r>
            <a:r>
              <a:rPr lang="tr-TR" sz="2100" b="1" dirty="0" smtClean="0"/>
              <a:t> = </a:t>
            </a:r>
            <a:r>
              <a:rPr lang="tr-TR" sz="2100" dirty="0" smtClean="0"/>
              <a:t>(a+b’)(c’+d)  ifadesinin NAND formunu elde etmek istersek, ifadedeki tüm terimlerin ayrı ayrı iki kere </a:t>
            </a:r>
            <a:r>
              <a:rPr lang="tr-TR" sz="2100" dirty="0" err="1" smtClean="0"/>
              <a:t>değillerini</a:t>
            </a:r>
            <a:r>
              <a:rPr lang="tr-TR" sz="2100" dirty="0" smtClean="0"/>
              <a:t> almamız gerekir. </a:t>
            </a:r>
          </a:p>
          <a:p>
            <a:pPr algn="just">
              <a:buFontTx/>
              <a:buNone/>
              <a:defRPr/>
            </a:pPr>
            <a:endParaRPr lang="tr-TR" sz="1000" dirty="0" smtClean="0"/>
          </a:p>
          <a:p>
            <a:pPr algn="just">
              <a:buFontTx/>
              <a:buNone/>
              <a:defRPr/>
            </a:pPr>
            <a:r>
              <a:rPr lang="tr-TR" sz="2100" dirty="0" smtClean="0"/>
              <a:t>f(a,b,c,d)</a:t>
            </a:r>
            <a:r>
              <a:rPr lang="tr-TR" sz="2100" b="1" dirty="0" smtClean="0"/>
              <a:t> = </a:t>
            </a:r>
            <a:r>
              <a:rPr lang="tr-TR" sz="2100" dirty="0" smtClean="0"/>
              <a:t>(a+b’)(c’+d) = </a:t>
            </a:r>
            <a:r>
              <a:rPr lang="tr-TR" sz="2100" dirty="0" smtClean="0">
                <a:solidFill>
                  <a:srgbClr val="FF0000"/>
                </a:solidFill>
              </a:rPr>
              <a:t>(</a:t>
            </a:r>
            <a:r>
              <a:rPr lang="tr-TR" sz="2100" dirty="0" smtClean="0"/>
              <a:t>[(a+b’)]</a:t>
            </a:r>
            <a:r>
              <a:rPr lang="tr-TR" sz="2100" dirty="0" smtClean="0">
                <a:solidFill>
                  <a:srgbClr val="FF0000"/>
                </a:solidFill>
              </a:rPr>
              <a:t>’)’</a:t>
            </a:r>
            <a:r>
              <a:rPr lang="tr-TR" sz="2100" dirty="0" smtClean="0"/>
              <a:t>.</a:t>
            </a:r>
            <a:r>
              <a:rPr lang="tr-TR" sz="2100" dirty="0" smtClean="0">
                <a:solidFill>
                  <a:srgbClr val="FF0000"/>
                </a:solidFill>
              </a:rPr>
              <a:t>(</a:t>
            </a:r>
            <a:r>
              <a:rPr lang="tr-TR" sz="2100" dirty="0" smtClean="0"/>
              <a:t>[(c’+d)]</a:t>
            </a:r>
            <a:r>
              <a:rPr lang="tr-TR" sz="2100" dirty="0" smtClean="0">
                <a:solidFill>
                  <a:srgbClr val="FF0000"/>
                </a:solidFill>
              </a:rPr>
              <a:t>’)’</a:t>
            </a:r>
            <a:r>
              <a:rPr lang="tr-TR" sz="2100" dirty="0" smtClean="0"/>
              <a:t> = (</a:t>
            </a:r>
            <a:r>
              <a:rPr lang="tr-TR" sz="2100" dirty="0" err="1" smtClean="0"/>
              <a:t>a’b</a:t>
            </a:r>
            <a:r>
              <a:rPr lang="tr-TR" sz="2100" dirty="0" smtClean="0"/>
              <a:t>)’.(</a:t>
            </a:r>
            <a:r>
              <a:rPr lang="tr-TR" sz="2100" dirty="0" err="1" smtClean="0"/>
              <a:t>cd</a:t>
            </a:r>
            <a:r>
              <a:rPr lang="tr-TR" sz="2100" dirty="0" smtClean="0"/>
              <a:t>’)’</a:t>
            </a:r>
          </a:p>
          <a:p>
            <a:pPr marL="0" indent="0" algn="just">
              <a:buNone/>
              <a:defRPr/>
            </a:pPr>
            <a:endParaRPr lang="tr-TR" sz="1000" dirty="0" smtClean="0"/>
          </a:p>
          <a:p>
            <a:pPr marL="0" indent="0" algn="just">
              <a:spcBef>
                <a:spcPts val="0"/>
              </a:spcBef>
              <a:buNone/>
              <a:defRPr/>
            </a:pPr>
            <a:r>
              <a:rPr lang="tr-TR" sz="2100" dirty="0" smtClean="0"/>
              <a:t>Elde edilen ifadenin tamamının </a:t>
            </a:r>
            <a:r>
              <a:rPr lang="tr-TR" sz="2100" dirty="0" smtClean="0"/>
              <a:t>iki kere </a:t>
            </a:r>
            <a:r>
              <a:rPr lang="tr-TR" sz="2100" dirty="0" err="1" smtClean="0"/>
              <a:t>değilini</a:t>
            </a:r>
            <a:r>
              <a:rPr lang="tr-TR" sz="2100" dirty="0" smtClean="0"/>
              <a:t> </a:t>
            </a:r>
            <a:r>
              <a:rPr lang="tr-TR" sz="2100" dirty="0" smtClean="0"/>
              <a:t>alırsak;</a:t>
            </a:r>
          </a:p>
          <a:p>
            <a:pPr algn="just">
              <a:spcBef>
                <a:spcPts val="0"/>
              </a:spcBef>
              <a:buFontTx/>
              <a:buNone/>
              <a:defRPr/>
            </a:pPr>
            <a:endParaRPr lang="tr-TR" sz="1000" dirty="0" smtClean="0"/>
          </a:p>
          <a:p>
            <a:pPr marL="0" indent="0" algn="just">
              <a:spcBef>
                <a:spcPts val="0"/>
              </a:spcBef>
              <a:buFontTx/>
              <a:buNone/>
              <a:defRPr/>
            </a:pPr>
            <a:r>
              <a:rPr lang="tr-TR" sz="2100" dirty="0" smtClean="0"/>
              <a:t>f(a,b,c,d)</a:t>
            </a:r>
            <a:r>
              <a:rPr lang="tr-TR" sz="2100" b="1" dirty="0" smtClean="0"/>
              <a:t> = </a:t>
            </a:r>
            <a:r>
              <a:rPr lang="tr-TR" sz="2100" dirty="0" smtClean="0">
                <a:solidFill>
                  <a:srgbClr val="FF0000"/>
                </a:solidFill>
              </a:rPr>
              <a:t>(</a:t>
            </a:r>
            <a:r>
              <a:rPr lang="tr-TR" sz="2100" dirty="0" smtClean="0"/>
              <a:t>[</a:t>
            </a:r>
            <a:r>
              <a:rPr lang="tr-TR" sz="2100" dirty="0" smtClean="0">
                <a:solidFill>
                  <a:srgbClr val="00B050"/>
                </a:solidFill>
              </a:rPr>
              <a:t>(</a:t>
            </a:r>
            <a:r>
              <a:rPr lang="tr-TR" sz="2100" dirty="0" err="1" smtClean="0">
                <a:solidFill>
                  <a:srgbClr val="00B050"/>
                </a:solidFill>
              </a:rPr>
              <a:t>a’b</a:t>
            </a:r>
            <a:r>
              <a:rPr lang="tr-TR" sz="2100" dirty="0" smtClean="0">
                <a:solidFill>
                  <a:srgbClr val="00B050"/>
                </a:solidFill>
              </a:rPr>
              <a:t>)’</a:t>
            </a:r>
            <a:r>
              <a:rPr lang="tr-TR" sz="2100" dirty="0" smtClean="0"/>
              <a:t>.</a:t>
            </a:r>
            <a:r>
              <a:rPr lang="tr-TR" sz="2100" dirty="0" smtClean="0">
                <a:solidFill>
                  <a:srgbClr val="00B050"/>
                </a:solidFill>
              </a:rPr>
              <a:t>(</a:t>
            </a:r>
            <a:r>
              <a:rPr lang="tr-TR" sz="2100" dirty="0" err="1" smtClean="0">
                <a:solidFill>
                  <a:srgbClr val="00B050"/>
                </a:solidFill>
              </a:rPr>
              <a:t>cd</a:t>
            </a:r>
            <a:r>
              <a:rPr lang="tr-TR" sz="2100" dirty="0" smtClean="0">
                <a:solidFill>
                  <a:srgbClr val="00B050"/>
                </a:solidFill>
              </a:rPr>
              <a:t>’)’</a:t>
            </a:r>
            <a:r>
              <a:rPr lang="tr-TR" sz="2100" dirty="0" smtClean="0"/>
              <a:t>]</a:t>
            </a:r>
            <a:r>
              <a:rPr lang="tr-TR" sz="2100" dirty="0" smtClean="0">
                <a:solidFill>
                  <a:srgbClr val="FF0000"/>
                </a:solidFill>
              </a:rPr>
              <a:t>’)’</a:t>
            </a:r>
          </a:p>
          <a:p>
            <a:pPr algn="just">
              <a:buFontTx/>
              <a:buNone/>
              <a:defRPr/>
            </a:pPr>
            <a:endParaRPr lang="tr-TR" sz="2100" dirty="0"/>
          </a:p>
        </p:txBody>
      </p:sp>
      <p:sp>
        <p:nvSpPr>
          <p:cNvPr id="15364" name="3 Altbilgi Yer Tutucusu"/>
          <p:cNvSpPr>
            <a:spLocks noGrp="1"/>
          </p:cNvSpPr>
          <p:nvPr>
            <p:ph type="ftr" sz="quarter" idx="10"/>
          </p:nvPr>
        </p:nvSpPr>
        <p:spPr>
          <a:noFill/>
        </p:spPr>
        <p:txBody>
          <a:bodyPr/>
          <a:lstStyle/>
          <a:p>
            <a:r>
              <a:rPr lang="tr-TR" dirty="0" smtClean="0"/>
              <a:t>Mantık Devreleri </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r>
              <a:rPr lang="tr-TR" sz="2400" b="1" smtClean="0"/>
              <a:t>Mintermler Cinsinden Verilmiş Lojik İfadeleri, Karnaugh yardımıyla NAND ya da NOR Formuna Getirme</a:t>
            </a:r>
            <a:endParaRPr lang="tr-TR" sz="2400" smtClean="0"/>
          </a:p>
        </p:txBody>
      </p:sp>
      <p:sp>
        <p:nvSpPr>
          <p:cNvPr id="3" name="2 İçerik Yer Tutucusu"/>
          <p:cNvSpPr>
            <a:spLocks noGrp="1"/>
          </p:cNvSpPr>
          <p:nvPr>
            <p:ph idx="1"/>
          </p:nvPr>
        </p:nvSpPr>
        <p:spPr>
          <a:xfrm>
            <a:off x="349250" y="912813"/>
            <a:ext cx="8375650" cy="5487987"/>
          </a:xfrm>
        </p:spPr>
        <p:txBody>
          <a:bodyPr/>
          <a:lstStyle/>
          <a:p>
            <a:pPr marL="0" indent="0" algn="just">
              <a:buFontTx/>
              <a:buNone/>
              <a:defRPr/>
            </a:pPr>
            <a:r>
              <a:rPr lang="tr-TR" sz="2100" b="1" dirty="0" smtClean="0"/>
              <a:t>Örnek: </a:t>
            </a:r>
            <a:r>
              <a:rPr lang="tr-TR" sz="2100" dirty="0" smtClean="0"/>
              <a:t>f(a,b,c) = ∑(0,1,3,5,6,7)  lojik ifadesini NAND ve NOR kapılarıyla ayrı ayrı gerçekleyelim.</a:t>
            </a:r>
          </a:p>
          <a:p>
            <a:pPr algn="just">
              <a:buFontTx/>
              <a:buNone/>
              <a:defRPr/>
            </a:pPr>
            <a:endParaRPr lang="tr-TR" sz="1000" dirty="0" smtClean="0"/>
          </a:p>
          <a:p>
            <a:pPr marL="0" indent="0" algn="just">
              <a:buFontTx/>
              <a:buNone/>
              <a:defRPr/>
            </a:pPr>
            <a:r>
              <a:rPr lang="tr-TR" sz="2100" dirty="0" smtClean="0"/>
              <a:t>Lojik ifadenin içerdiği </a:t>
            </a:r>
            <a:r>
              <a:rPr lang="tr-TR" sz="2100" dirty="0" err="1" smtClean="0"/>
              <a:t>mintermleri</a:t>
            </a:r>
            <a:r>
              <a:rPr lang="tr-TR" sz="2100" dirty="0" smtClean="0"/>
              <a:t> </a:t>
            </a:r>
            <a:r>
              <a:rPr lang="tr-TR" sz="2100" dirty="0" err="1" smtClean="0"/>
              <a:t>Karnaugh</a:t>
            </a:r>
            <a:r>
              <a:rPr lang="tr-TR" sz="2100" dirty="0" smtClean="0"/>
              <a:t> haritasına taşırsak;</a:t>
            </a:r>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r>
              <a:rPr lang="tr-TR" sz="2100" dirty="0" smtClean="0"/>
              <a:t>f(a,b,c) = c+</a:t>
            </a:r>
            <a:r>
              <a:rPr lang="tr-TR" sz="2100" dirty="0" err="1" smtClean="0"/>
              <a:t>a’b</a:t>
            </a:r>
            <a:r>
              <a:rPr lang="tr-TR" sz="2100" dirty="0" smtClean="0"/>
              <a:t>’+ab olur. İfadeyi NAND formuna dönüştürmek istersek iki kere </a:t>
            </a:r>
            <a:r>
              <a:rPr lang="tr-TR" sz="2100" dirty="0" err="1" smtClean="0"/>
              <a:t>değilini</a:t>
            </a:r>
            <a:r>
              <a:rPr lang="tr-TR" sz="2100" dirty="0" smtClean="0"/>
              <a:t> almamız yeterlidir.</a:t>
            </a:r>
          </a:p>
          <a:p>
            <a:pPr algn="just">
              <a:buFontTx/>
              <a:buNone/>
              <a:defRPr/>
            </a:pPr>
            <a:endParaRPr lang="tr-TR" sz="1000" dirty="0" smtClean="0"/>
          </a:p>
          <a:p>
            <a:pPr algn="just">
              <a:buFontTx/>
              <a:buNone/>
              <a:defRPr/>
            </a:pPr>
            <a:r>
              <a:rPr lang="tr-TR" sz="2100" dirty="0" smtClean="0"/>
              <a:t>f(a,b,c) = [(c+</a:t>
            </a:r>
            <a:r>
              <a:rPr lang="tr-TR" sz="2100" dirty="0" err="1" smtClean="0"/>
              <a:t>a’b</a:t>
            </a:r>
            <a:r>
              <a:rPr lang="tr-TR" sz="2100" dirty="0" smtClean="0"/>
              <a:t>’+ab)’]’ = [c’.(</a:t>
            </a:r>
            <a:r>
              <a:rPr lang="tr-TR" sz="2100" dirty="0" err="1" smtClean="0"/>
              <a:t>a’b</a:t>
            </a:r>
            <a:r>
              <a:rPr lang="tr-TR" sz="2100" dirty="0" smtClean="0"/>
              <a:t>’)’.(ab)’]’</a:t>
            </a:r>
          </a:p>
          <a:p>
            <a:pPr algn="just">
              <a:buFontTx/>
              <a:buNone/>
              <a:defRPr/>
            </a:pPr>
            <a:endParaRPr lang="tr-TR" sz="1000" dirty="0" smtClean="0"/>
          </a:p>
          <a:p>
            <a:pPr algn="just">
              <a:buFontTx/>
              <a:buNone/>
              <a:defRPr/>
            </a:pPr>
            <a:r>
              <a:rPr lang="tr-TR" sz="2100" dirty="0" smtClean="0"/>
              <a:t>Devreler genellikle 2 girişe sahip NAND kapıları kullanılarak gerçeklenir:</a:t>
            </a:r>
          </a:p>
          <a:p>
            <a:pPr algn="just">
              <a:buFontTx/>
              <a:buNone/>
              <a:defRPr/>
            </a:pPr>
            <a:r>
              <a:rPr lang="tr-TR" sz="2400" dirty="0" smtClean="0"/>
              <a:t>f(a,b,c) = [c’.(</a:t>
            </a:r>
            <a:r>
              <a:rPr lang="tr-TR" sz="2400" dirty="0" err="1" smtClean="0"/>
              <a:t>a’b</a:t>
            </a:r>
            <a:r>
              <a:rPr lang="tr-TR" sz="2400" dirty="0" smtClean="0"/>
              <a:t>’)’.(ab)’]’ = [c’. </a:t>
            </a:r>
            <a:r>
              <a:rPr lang="tr-TR" sz="2400" dirty="0" smtClean="0">
                <a:solidFill>
                  <a:srgbClr val="FF0000"/>
                </a:solidFill>
              </a:rPr>
              <a:t>(</a:t>
            </a:r>
            <a:r>
              <a:rPr lang="tr-TR" sz="2400" dirty="0" smtClean="0">
                <a:solidFill>
                  <a:srgbClr val="00B050"/>
                </a:solidFill>
              </a:rPr>
              <a:t>[(</a:t>
            </a:r>
            <a:r>
              <a:rPr lang="tr-TR" sz="2400" dirty="0" err="1" smtClean="0">
                <a:solidFill>
                  <a:srgbClr val="00B050"/>
                </a:solidFill>
              </a:rPr>
              <a:t>a’b</a:t>
            </a:r>
            <a:r>
              <a:rPr lang="tr-TR" sz="2400" dirty="0" smtClean="0">
                <a:solidFill>
                  <a:srgbClr val="00B050"/>
                </a:solidFill>
              </a:rPr>
              <a:t>’)’.(ab)’]</a:t>
            </a:r>
            <a:r>
              <a:rPr lang="tr-TR" sz="2400" dirty="0" smtClean="0">
                <a:solidFill>
                  <a:srgbClr val="FF0000"/>
                </a:solidFill>
              </a:rPr>
              <a:t>’)’</a:t>
            </a:r>
            <a:r>
              <a:rPr lang="tr-TR" sz="2400" dirty="0" smtClean="0"/>
              <a:t>]’   </a:t>
            </a:r>
          </a:p>
          <a:p>
            <a:pPr algn="just">
              <a:buFontTx/>
              <a:buNone/>
              <a:defRPr/>
            </a:pPr>
            <a:endParaRPr lang="tr-TR" sz="2100" dirty="0" smtClean="0"/>
          </a:p>
          <a:p>
            <a:pPr marL="0" indent="0" algn="just">
              <a:buFontTx/>
              <a:buNone/>
              <a:defRPr/>
            </a:pPr>
            <a:endParaRPr lang="tr-TR" sz="2100" dirty="0" smtClean="0"/>
          </a:p>
          <a:p>
            <a:pPr algn="just">
              <a:buFontTx/>
              <a:buNone/>
              <a:defRPr/>
            </a:pPr>
            <a:endParaRPr lang="tr-TR" sz="2100" dirty="0"/>
          </a:p>
        </p:txBody>
      </p:sp>
      <p:sp>
        <p:nvSpPr>
          <p:cNvPr id="16388"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6389" name="4 Resim"/>
          <p:cNvPicPr>
            <a:picLocks noChangeAspect="1" noChangeArrowheads="1"/>
          </p:cNvPicPr>
          <p:nvPr/>
        </p:nvPicPr>
        <p:blipFill>
          <a:blip r:embed="rId2" cstate="print"/>
          <a:srcRect/>
          <a:stretch>
            <a:fillRect/>
          </a:stretch>
        </p:blipFill>
        <p:spPr bwMode="auto">
          <a:xfrm>
            <a:off x="2427288" y="2363788"/>
            <a:ext cx="2703512" cy="1192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a:xfrm>
            <a:off x="390525" y="177800"/>
            <a:ext cx="7772400" cy="790575"/>
          </a:xfrm>
        </p:spPr>
        <p:txBody>
          <a:bodyPr/>
          <a:lstStyle/>
          <a:p>
            <a:pPr algn="l"/>
            <a:r>
              <a:rPr lang="tr-TR" sz="2400" b="1" smtClean="0"/>
              <a:t>Örnek: (devam)</a:t>
            </a:r>
          </a:p>
        </p:txBody>
      </p:sp>
      <p:sp>
        <p:nvSpPr>
          <p:cNvPr id="3" name="2 İçerik Yer Tutucusu"/>
          <p:cNvSpPr>
            <a:spLocks noGrp="1"/>
          </p:cNvSpPr>
          <p:nvPr>
            <p:ph idx="1"/>
          </p:nvPr>
        </p:nvSpPr>
        <p:spPr>
          <a:xfrm>
            <a:off x="349250" y="900113"/>
            <a:ext cx="8375650" cy="5513387"/>
          </a:xfrm>
        </p:spPr>
        <p:txBody>
          <a:bodyPr/>
          <a:lstStyle/>
          <a:p>
            <a:pPr marL="0" indent="0" algn="just">
              <a:buFontTx/>
              <a:buNone/>
              <a:defRPr/>
            </a:pPr>
            <a:r>
              <a:rPr lang="tr-TR" sz="2100" dirty="0" smtClean="0"/>
              <a:t>f  fonksiyonunu NOR kapıları kullanarak gerçeklemek istersek </a:t>
            </a:r>
            <a:r>
              <a:rPr lang="tr-TR" sz="2100" dirty="0" err="1" smtClean="0"/>
              <a:t>f’nin</a:t>
            </a:r>
            <a:r>
              <a:rPr lang="tr-TR" sz="2100" dirty="0" smtClean="0"/>
              <a:t> tümleyenini kullanmamız daha uygun olur. </a:t>
            </a:r>
            <a:r>
              <a:rPr lang="tr-TR" sz="2100" dirty="0" err="1" smtClean="0"/>
              <a:t>f’nin</a:t>
            </a:r>
            <a:r>
              <a:rPr lang="tr-TR" sz="2100" dirty="0" smtClean="0"/>
              <a:t> tümleyenini (f’) bulmak için </a:t>
            </a:r>
            <a:r>
              <a:rPr lang="tr-TR" sz="2100" dirty="0" err="1" smtClean="0"/>
              <a:t>Karnaugh</a:t>
            </a:r>
            <a:r>
              <a:rPr lang="tr-TR" sz="2100" dirty="0" smtClean="0"/>
              <a:t> haritasındaki boş hücrelere 1 koymamız gerekir. </a:t>
            </a:r>
          </a:p>
          <a:p>
            <a:pPr marL="0" indent="0" algn="just">
              <a:buFontTx/>
              <a:buNone/>
              <a:defRPr/>
            </a:pPr>
            <a:endParaRPr lang="tr-TR" sz="2100" dirty="0" smtClean="0"/>
          </a:p>
          <a:p>
            <a:pPr marL="0" indent="0" algn="just">
              <a:buFontTx/>
              <a:buNone/>
              <a:defRPr/>
            </a:pPr>
            <a:endParaRPr lang="tr-TR" sz="2100" dirty="0" smtClean="0"/>
          </a:p>
          <a:p>
            <a:pPr marL="0" indent="0" algn="just">
              <a:buFontTx/>
              <a:buNone/>
              <a:defRPr/>
            </a:pPr>
            <a:r>
              <a:rPr lang="tr-TR" sz="2100" dirty="0" smtClean="0"/>
              <a:t>        f                                                        f ’</a:t>
            </a:r>
          </a:p>
          <a:p>
            <a:pPr>
              <a:buFontTx/>
              <a:buNone/>
              <a:defRPr/>
            </a:pPr>
            <a:endParaRPr lang="tr-TR" sz="800" dirty="0" smtClean="0"/>
          </a:p>
          <a:p>
            <a:pPr>
              <a:buFontTx/>
              <a:buNone/>
              <a:defRPr/>
            </a:pPr>
            <a:r>
              <a:rPr lang="tr-TR" sz="2100" dirty="0" smtClean="0"/>
              <a:t>						    f ’(a,b,c) = </a:t>
            </a:r>
            <a:r>
              <a:rPr lang="tr-TR" sz="2100" dirty="0" err="1" smtClean="0"/>
              <a:t>ab’c</a:t>
            </a:r>
            <a:r>
              <a:rPr lang="tr-TR" sz="2100" dirty="0" smtClean="0"/>
              <a:t>’+</a:t>
            </a:r>
            <a:r>
              <a:rPr lang="tr-TR" sz="2100" dirty="0" err="1" smtClean="0"/>
              <a:t>a’bc</a:t>
            </a:r>
            <a:r>
              <a:rPr lang="tr-TR" sz="2100" dirty="0" smtClean="0"/>
              <a:t>’</a:t>
            </a:r>
          </a:p>
          <a:p>
            <a:pPr>
              <a:buFontTx/>
              <a:buNone/>
              <a:defRPr/>
            </a:pPr>
            <a:r>
              <a:rPr lang="tr-TR" sz="2100" dirty="0" smtClean="0"/>
              <a:t>					            f = (f ‘)’ =(a’+b+c).(a+b’+c)</a:t>
            </a:r>
          </a:p>
          <a:p>
            <a:pPr>
              <a:buFontTx/>
              <a:buNone/>
              <a:defRPr/>
            </a:pPr>
            <a:endParaRPr lang="tr-TR" sz="1000" dirty="0" smtClean="0"/>
          </a:p>
          <a:p>
            <a:pPr marL="0" indent="0" algn="just">
              <a:buNone/>
            </a:pPr>
            <a:r>
              <a:rPr lang="tr-TR" sz="2100" dirty="0" smtClean="0"/>
              <a:t>Toplamlar çarpımı biçimindeki ifadenin iki kere </a:t>
            </a:r>
            <a:r>
              <a:rPr lang="tr-TR" sz="2100" dirty="0" err="1" smtClean="0"/>
              <a:t>değilini</a:t>
            </a:r>
            <a:r>
              <a:rPr lang="tr-TR" sz="2100" dirty="0" smtClean="0"/>
              <a:t> almak suretiyle NOR formuna getirebiliriz:</a:t>
            </a:r>
          </a:p>
          <a:p>
            <a:pPr>
              <a:buFontTx/>
              <a:buNone/>
              <a:defRPr/>
            </a:pPr>
            <a:endParaRPr lang="tr-TR" sz="1000" dirty="0" smtClean="0"/>
          </a:p>
          <a:p>
            <a:pPr>
              <a:buFontTx/>
              <a:buNone/>
              <a:defRPr/>
            </a:pPr>
            <a:r>
              <a:rPr lang="tr-TR" sz="2100" dirty="0" smtClean="0"/>
              <a:t>f = [(a’+b+c)’+(a+b’+c)’]’ </a:t>
            </a:r>
          </a:p>
          <a:p>
            <a:pPr>
              <a:buFontTx/>
              <a:buNone/>
              <a:defRPr/>
            </a:pPr>
            <a:endParaRPr lang="tr-TR" sz="1000" dirty="0" smtClean="0"/>
          </a:p>
          <a:p>
            <a:pPr>
              <a:buFontTx/>
              <a:buNone/>
              <a:defRPr/>
            </a:pPr>
            <a:r>
              <a:rPr lang="tr-TR" sz="2100" dirty="0" smtClean="0"/>
              <a:t>Bu ifadeyi 2 girişli NOR kapılarıyla gerçeklemek istersek, </a:t>
            </a:r>
          </a:p>
          <a:p>
            <a:pPr>
              <a:buFontTx/>
              <a:buNone/>
              <a:defRPr/>
            </a:pPr>
            <a:r>
              <a:rPr lang="tr-TR" sz="2100" dirty="0" smtClean="0"/>
              <a:t>f = ([</a:t>
            </a:r>
            <a:r>
              <a:rPr lang="tr-TR" sz="2100" dirty="0" smtClean="0">
                <a:solidFill>
                  <a:srgbClr val="FF0000"/>
                </a:solidFill>
              </a:rPr>
              <a:t>(</a:t>
            </a:r>
            <a:r>
              <a:rPr lang="tr-TR" sz="2100" dirty="0" smtClean="0">
                <a:solidFill>
                  <a:srgbClr val="00B050"/>
                </a:solidFill>
              </a:rPr>
              <a:t>(a’+b)</a:t>
            </a:r>
            <a:r>
              <a:rPr lang="tr-TR" sz="2100" dirty="0" smtClean="0">
                <a:solidFill>
                  <a:srgbClr val="FF0000"/>
                </a:solidFill>
              </a:rPr>
              <a:t>’)’</a:t>
            </a:r>
            <a:r>
              <a:rPr lang="tr-TR" sz="2100" dirty="0" smtClean="0"/>
              <a:t>+c]’ + [</a:t>
            </a:r>
            <a:r>
              <a:rPr lang="tr-TR" sz="2100" dirty="0" smtClean="0">
                <a:solidFill>
                  <a:srgbClr val="FF0000"/>
                </a:solidFill>
              </a:rPr>
              <a:t>(</a:t>
            </a:r>
            <a:r>
              <a:rPr lang="tr-TR" sz="2100" dirty="0" smtClean="0">
                <a:solidFill>
                  <a:srgbClr val="00B050"/>
                </a:solidFill>
              </a:rPr>
              <a:t>(a+b’)</a:t>
            </a:r>
            <a:r>
              <a:rPr lang="tr-TR" sz="2100" dirty="0" smtClean="0">
                <a:solidFill>
                  <a:srgbClr val="FF0000"/>
                </a:solidFill>
              </a:rPr>
              <a:t>’)’</a:t>
            </a:r>
            <a:r>
              <a:rPr lang="tr-TR" sz="2100" dirty="0" smtClean="0"/>
              <a:t>+c]’)’</a:t>
            </a:r>
          </a:p>
          <a:p>
            <a:pPr algn="just">
              <a:buFontTx/>
              <a:buNone/>
              <a:defRPr/>
            </a:pPr>
            <a:endParaRPr lang="tr-TR" sz="2100" dirty="0"/>
          </a:p>
        </p:txBody>
      </p:sp>
      <p:sp>
        <p:nvSpPr>
          <p:cNvPr id="1741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7413" name="4 Resim"/>
          <p:cNvPicPr>
            <a:picLocks noChangeAspect="1" noChangeArrowheads="1"/>
          </p:cNvPicPr>
          <p:nvPr/>
        </p:nvPicPr>
        <p:blipFill>
          <a:blip r:embed="rId2" cstate="print"/>
          <a:srcRect/>
          <a:stretch>
            <a:fillRect/>
          </a:stretch>
        </p:blipFill>
        <p:spPr bwMode="auto">
          <a:xfrm>
            <a:off x="5133975" y="2055813"/>
            <a:ext cx="2663825" cy="1106487"/>
          </a:xfrm>
          <a:prstGeom prst="rect">
            <a:avLst/>
          </a:prstGeom>
          <a:noFill/>
          <a:ln w="9525">
            <a:noFill/>
            <a:miter lim="800000"/>
            <a:headEnd/>
            <a:tailEnd/>
          </a:ln>
        </p:spPr>
      </p:pic>
      <p:pic>
        <p:nvPicPr>
          <p:cNvPr id="17414" name="5 Resim"/>
          <p:cNvPicPr>
            <a:picLocks noChangeAspect="1" noChangeArrowheads="1"/>
          </p:cNvPicPr>
          <p:nvPr/>
        </p:nvPicPr>
        <p:blipFill>
          <a:blip r:embed="rId3" cstate="print"/>
          <a:srcRect/>
          <a:stretch>
            <a:fillRect/>
          </a:stretch>
        </p:blipFill>
        <p:spPr bwMode="auto">
          <a:xfrm>
            <a:off x="1246188" y="2008188"/>
            <a:ext cx="2703512" cy="1192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4099" name="Rectangle 2"/>
          <p:cNvSpPr>
            <a:spLocks noGrp="1" noChangeArrowheads="1"/>
          </p:cNvSpPr>
          <p:nvPr>
            <p:ph type="title"/>
          </p:nvPr>
        </p:nvSpPr>
        <p:spPr/>
        <p:txBody>
          <a:bodyPr/>
          <a:lstStyle/>
          <a:p>
            <a:r>
              <a:rPr lang="tr-TR" sz="2400" b="1" dirty="0" smtClean="0"/>
              <a:t>Tablo Yöntemiyle (</a:t>
            </a:r>
            <a:r>
              <a:rPr lang="tr-TR" sz="2400" b="1" dirty="0" err="1" smtClean="0"/>
              <a:t>Tabulation</a:t>
            </a:r>
            <a:r>
              <a:rPr lang="tr-TR" sz="2400" b="1" dirty="0" smtClean="0"/>
              <a:t> </a:t>
            </a:r>
            <a:r>
              <a:rPr lang="tr-TR" sz="2400" b="1" dirty="0" err="1" smtClean="0"/>
              <a:t>Method</a:t>
            </a:r>
            <a:r>
              <a:rPr lang="tr-TR" sz="2400" b="1" dirty="0" smtClean="0"/>
              <a:t>) Lojik İfadelerin İndirgenmesi</a:t>
            </a:r>
          </a:p>
        </p:txBody>
      </p:sp>
      <p:sp>
        <p:nvSpPr>
          <p:cNvPr id="4100" name="Rectangle 3"/>
          <p:cNvSpPr>
            <a:spLocks noGrp="1" noChangeArrowheads="1"/>
          </p:cNvSpPr>
          <p:nvPr>
            <p:ph type="body" idx="1"/>
          </p:nvPr>
        </p:nvSpPr>
        <p:spPr>
          <a:xfrm>
            <a:off x="358775" y="879475"/>
            <a:ext cx="8375650" cy="5078413"/>
          </a:xfrm>
        </p:spPr>
        <p:txBody>
          <a:bodyPr/>
          <a:lstStyle/>
          <a:p>
            <a:pPr marL="0" indent="0" algn="just">
              <a:buFontTx/>
              <a:buNone/>
            </a:pPr>
            <a:r>
              <a:rPr lang="tr-TR" sz="2100" dirty="0" err="1" smtClean="0"/>
              <a:t>Quine</a:t>
            </a:r>
            <a:r>
              <a:rPr lang="tr-TR" sz="2100" dirty="0" smtClean="0"/>
              <a:t>-</a:t>
            </a:r>
            <a:r>
              <a:rPr lang="tr-TR" sz="2100" dirty="0" err="1" smtClean="0"/>
              <a:t>McCluskey</a:t>
            </a:r>
            <a:r>
              <a:rPr lang="tr-TR" sz="2100" dirty="0" smtClean="0"/>
              <a:t> yöntemi olarak bilinen tablo yöntemi, özellikle değişken sayısı fazla olan lojik ifadelerin indirgenmesinde </a:t>
            </a:r>
            <a:r>
              <a:rPr lang="tr-TR" sz="2100" dirty="0" err="1" smtClean="0"/>
              <a:t>algoritmik</a:t>
            </a:r>
            <a:r>
              <a:rPr lang="tr-TR" sz="2100" dirty="0" smtClean="0"/>
              <a:t> bir yaklaşım sunar.</a:t>
            </a:r>
          </a:p>
          <a:p>
            <a:pPr marL="0" indent="0" algn="just">
              <a:buFontTx/>
              <a:buNone/>
            </a:pPr>
            <a:endParaRPr lang="tr-TR" sz="1000" dirty="0" smtClean="0"/>
          </a:p>
          <a:p>
            <a:pPr marL="0" indent="0" algn="just">
              <a:buFontTx/>
              <a:buNone/>
            </a:pPr>
            <a:r>
              <a:rPr lang="tr-TR" sz="2100" dirty="0" smtClean="0"/>
              <a:t>İlk olarak </a:t>
            </a:r>
            <a:r>
              <a:rPr lang="tr-TR" sz="2100" dirty="0" err="1" smtClean="0"/>
              <a:t>mintermler</a:t>
            </a:r>
            <a:r>
              <a:rPr lang="tr-TR" sz="2100" dirty="0" smtClean="0"/>
              <a:t>, içerdikleri 1 sayısına göre gruplanır (Önemsiz birleşimler de bu işleme dahil edilir ). </a:t>
            </a:r>
          </a:p>
          <a:p>
            <a:pPr marL="0" indent="0" algn="just">
              <a:buFontTx/>
              <a:buNone/>
            </a:pPr>
            <a:endParaRPr lang="tr-TR" sz="1000" dirty="0" smtClean="0"/>
          </a:p>
          <a:p>
            <a:pPr marL="0" indent="0" algn="just">
              <a:buFontTx/>
              <a:buNone/>
            </a:pPr>
            <a:r>
              <a:rPr lang="tr-TR" sz="2100" dirty="0" smtClean="0"/>
              <a:t>Daha sonra birbirine komşu gruplar arasında sadece 1 değişken değişmişse, elde edilen </a:t>
            </a:r>
            <a:r>
              <a:rPr lang="tr-TR" sz="2100" dirty="0" err="1" smtClean="0"/>
              <a:t>mintermin</a:t>
            </a:r>
            <a:r>
              <a:rPr lang="tr-TR" sz="2100" dirty="0" smtClean="0"/>
              <a:t> o değişkenine önemsiz manasında ‘–‘ işareti konur, diğerleri aynen alınır. Komşu gruptaki terimler arasında ilişki varsa, bu ilişkinin varlığını göstermek için ‘</a:t>
            </a:r>
            <a:r>
              <a:rPr lang="tr-TR" sz="2100" dirty="0" smtClean="0">
                <a:sym typeface="Symbol" pitchFamily="18" charset="2"/>
              </a:rPr>
              <a:t></a:t>
            </a:r>
            <a:r>
              <a:rPr lang="tr-TR" sz="2100" dirty="0" smtClean="0"/>
              <a:t>’ sembolü </a:t>
            </a:r>
            <a:r>
              <a:rPr lang="tr-TR" sz="2100" dirty="0" smtClean="0"/>
              <a:t>kullanılır.  </a:t>
            </a:r>
            <a:endParaRPr lang="tr-TR" sz="2100" dirty="0" smtClean="0"/>
          </a:p>
          <a:p>
            <a:pPr marL="0" indent="0" algn="just">
              <a:buFontTx/>
              <a:buNone/>
            </a:pPr>
            <a:endParaRPr lang="tr-TR" sz="1000" dirty="0" smtClean="0"/>
          </a:p>
          <a:p>
            <a:pPr marL="0" indent="0" algn="just">
              <a:buFontTx/>
              <a:buNone/>
            </a:pPr>
            <a:r>
              <a:rPr lang="tr-TR" sz="2100" dirty="0" smtClean="0"/>
              <a:t>Komşu gruplar arasında ilişki içermeyen terimler, asal bileşenleri oluşturur. Bu ilişkilendirme işlemleri, elde edilen terimler üzerinde de devam eder (Ta ki ilişkilendirme işlemleri kalmayıncaya kadar). Daha sonra da asıl asal bileşenlerin bulunması için bir tablo düzenlenir.   </a:t>
            </a:r>
          </a:p>
          <a:p>
            <a:pPr marL="0" indent="0" algn="just">
              <a:buFontTx/>
              <a:buNone/>
            </a:pPr>
            <a:endParaRPr lang="tr-TR" sz="21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r>
              <a:rPr lang="tr-TR" sz="2400" b="1" smtClean="0"/>
              <a:t>Quine-McCluskey Yöntemi</a:t>
            </a:r>
          </a:p>
        </p:txBody>
      </p:sp>
      <p:sp>
        <p:nvSpPr>
          <p:cNvPr id="3" name="2 İçerik Yer Tutucusu"/>
          <p:cNvSpPr>
            <a:spLocks noGrp="1"/>
          </p:cNvSpPr>
          <p:nvPr>
            <p:ph idx="1"/>
          </p:nvPr>
        </p:nvSpPr>
        <p:spPr>
          <a:xfrm>
            <a:off x="311150" y="887413"/>
            <a:ext cx="8375650" cy="5078412"/>
          </a:xfrm>
        </p:spPr>
        <p:txBody>
          <a:bodyPr/>
          <a:lstStyle/>
          <a:p>
            <a:pPr marL="0" indent="0" algn="just">
              <a:buFontTx/>
              <a:buNone/>
              <a:defRPr/>
            </a:pPr>
            <a:r>
              <a:rPr lang="tr-TR" sz="2200" b="1" dirty="0" smtClean="0"/>
              <a:t>Örnek: </a:t>
            </a:r>
            <a:r>
              <a:rPr lang="tr-TR" sz="2200" dirty="0" smtClean="0"/>
              <a:t>f(A,B,C,D)=</a:t>
            </a:r>
            <a:r>
              <a:rPr lang="tr-TR" sz="2200" dirty="0" smtClean="0">
                <a:sym typeface="Symbol"/>
              </a:rPr>
              <a:t></a:t>
            </a:r>
            <a:r>
              <a:rPr lang="tr-TR" sz="2200" dirty="0" smtClean="0"/>
              <a:t>(4,8,10,11,12,15) ifadesini tablo yöntemiyle sadeleştirelim.</a:t>
            </a:r>
          </a:p>
          <a:p>
            <a:pPr marL="0" indent="0" algn="just">
              <a:buFontTx/>
              <a:buNone/>
              <a:defRPr/>
            </a:pPr>
            <a:r>
              <a:rPr lang="tr-TR" sz="2200" dirty="0" smtClean="0"/>
              <a:t>- İlk aşamada </a:t>
            </a:r>
            <a:r>
              <a:rPr lang="tr-TR" sz="2200" dirty="0" err="1" smtClean="0"/>
              <a:t>mintermler</a:t>
            </a:r>
            <a:r>
              <a:rPr lang="tr-TR" sz="2200" dirty="0" smtClean="0"/>
              <a:t> içerdikleri 1’lere göre gruplandırılır;</a:t>
            </a:r>
          </a:p>
          <a:p>
            <a:pPr marL="0" indent="0" algn="just">
              <a:buFontTx/>
              <a:buNone/>
              <a:defRPr/>
            </a:pPr>
            <a:endParaRPr lang="tr-TR" sz="2200" dirty="0" smtClean="0"/>
          </a:p>
          <a:p>
            <a:pPr>
              <a:buFontTx/>
              <a:buNone/>
              <a:defRPr/>
            </a:pPr>
            <a:endParaRPr lang="tr-TR" dirty="0"/>
          </a:p>
        </p:txBody>
      </p:sp>
      <p:sp>
        <p:nvSpPr>
          <p:cNvPr id="5124"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1731963" y="2527300"/>
          <a:ext cx="5646737" cy="2527808"/>
        </p:xfrm>
        <a:graphic>
          <a:graphicData uri="http://schemas.openxmlformats.org/drawingml/2006/table">
            <a:tbl>
              <a:tblPr/>
              <a:tblGrid>
                <a:gridCol w="1849437"/>
                <a:gridCol w="1841500"/>
                <a:gridCol w="1955800"/>
              </a:tblGrid>
              <a:tr h="635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Terimlerdeki</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1 sayısı</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Mintermler</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İkili gösterimi</a:t>
                      </a:r>
                    </a:p>
                  </a:txBody>
                  <a:tcPr marL="68580" marR="68580"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04800">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0100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8</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1000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04800">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10</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1010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12</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1100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11</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1011</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15</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1111</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a:xfrm>
            <a:off x="365125" y="203200"/>
            <a:ext cx="7772400" cy="790575"/>
          </a:xfrm>
        </p:spPr>
        <p:txBody>
          <a:bodyPr/>
          <a:lstStyle/>
          <a:p>
            <a:pPr algn="l"/>
            <a:r>
              <a:rPr lang="tr-TR" sz="2400" b="1" smtClean="0"/>
              <a:t>Örnek: (devam)</a:t>
            </a:r>
          </a:p>
        </p:txBody>
      </p:sp>
      <p:graphicFrame>
        <p:nvGraphicFramePr>
          <p:cNvPr id="5" name="4 İçerik Yer Tutucusu"/>
          <p:cNvGraphicFramePr>
            <a:graphicFrameLocks noGrp="1"/>
          </p:cNvGraphicFramePr>
          <p:nvPr>
            <p:ph idx="1"/>
          </p:nvPr>
        </p:nvGraphicFramePr>
        <p:xfrm>
          <a:off x="500063" y="1287463"/>
          <a:ext cx="6472237" cy="2523744"/>
        </p:xfrm>
        <a:graphic>
          <a:graphicData uri="http://schemas.openxmlformats.org/drawingml/2006/table">
            <a:tbl>
              <a:tblPr/>
              <a:tblGrid>
                <a:gridCol w="1428750"/>
                <a:gridCol w="1404937"/>
                <a:gridCol w="1404938"/>
                <a:gridCol w="1116012"/>
                <a:gridCol w="1117600"/>
              </a:tblGrid>
              <a:tr h="0">
                <a:tc>
                  <a:txBody>
                    <a:bodyPr/>
                    <a:lstStyle/>
                    <a:p>
                      <a:pPr marL="0" marR="0" lvl="0" indent="0" algn="l" defTabSz="914400" rtl="0" eaLnBrk="1" fontAlgn="base" latinLnBrk="0" hangingPunct="1">
                        <a:lnSpc>
                          <a:spcPct val="115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Terimlerdeki</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1 sayısı</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Mintermler</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İkili gösterimi</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İlişkili terimler</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Bileşenler</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0">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4</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0100 </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m(4,12)</a:t>
                      </a: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8</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     1000 </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m(8,10)</a:t>
                      </a: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10</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     1010 </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m(8,12)</a:t>
                      </a: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1-00</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tr-TR"/>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12</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1100 </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m(10,11)</a:t>
                      </a: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101-</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11</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1011 </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m(11,15)</a:t>
                      </a:r>
                    </a:p>
                  </a:txBody>
                  <a:tcPr marL="68580" marR="6858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1-11</a:t>
                      </a: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a:t>
                      </a:r>
                      <a:r>
                        <a:rPr kumimoji="0" lang="tr-TR" sz="1800" b="0" i="0" u="none" strike="noStrike" cap="none" normalizeH="0" baseline="-25000" smtClean="0">
                          <a:ln>
                            <a:noFill/>
                          </a:ln>
                          <a:solidFill>
                            <a:schemeClr val="tx1"/>
                          </a:solidFill>
                          <a:effectLst/>
                          <a:latin typeface="Times New Roman" pitchFamily="18" charset="0"/>
                          <a:cs typeface="Times New Roman" pitchFamily="18" charset="0"/>
                        </a:rPr>
                        <a:t>15</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1111 </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noFill/>
                  </a:tcPr>
                </a:tc>
              </a:tr>
            </a:tbl>
          </a:graphicData>
        </a:graphic>
      </p:graphicFrame>
      <p:sp>
        <p:nvSpPr>
          <p:cNvPr id="6198"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6199" name="6 Dikdörtgen"/>
          <p:cNvSpPr>
            <a:spLocks noChangeArrowheads="1"/>
          </p:cNvSpPr>
          <p:nvPr/>
        </p:nvSpPr>
        <p:spPr bwMode="auto">
          <a:xfrm>
            <a:off x="4089400" y="4368800"/>
            <a:ext cx="4572000" cy="584200"/>
          </a:xfrm>
          <a:prstGeom prst="rect">
            <a:avLst/>
          </a:prstGeom>
          <a:noFill/>
          <a:ln w="9525">
            <a:noFill/>
            <a:miter lim="800000"/>
            <a:headEnd/>
            <a:tailEnd/>
          </a:ln>
        </p:spPr>
        <p:txBody>
          <a:bodyPr>
            <a:spAutoFit/>
          </a:bodyPr>
          <a:lstStyle/>
          <a:p>
            <a:pPr algn="ctr"/>
            <a:r>
              <a:rPr lang="tr-TR"/>
              <a:t>Komşu gruplar arasında ilişki olmadığından, buradaki tüm terimler asal bileşenleri oluşturur.</a:t>
            </a:r>
          </a:p>
        </p:txBody>
      </p:sp>
      <p:cxnSp>
        <p:nvCxnSpPr>
          <p:cNvPr id="6202" name="10 Düz Ok Bağlayıcısı"/>
          <p:cNvCxnSpPr>
            <a:cxnSpLocks noChangeShapeType="1"/>
          </p:cNvCxnSpPr>
          <p:nvPr/>
        </p:nvCxnSpPr>
        <p:spPr bwMode="auto">
          <a:xfrm rot="5400000" flipH="1" flipV="1">
            <a:off x="6178551" y="3930650"/>
            <a:ext cx="673100" cy="3175"/>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Başlık"/>
          <p:cNvSpPr>
            <a:spLocks noGrp="1"/>
          </p:cNvSpPr>
          <p:nvPr>
            <p:ph type="title"/>
          </p:nvPr>
        </p:nvSpPr>
        <p:spPr>
          <a:xfrm>
            <a:off x="365125" y="228600"/>
            <a:ext cx="7772400" cy="790575"/>
          </a:xfrm>
        </p:spPr>
        <p:txBody>
          <a:bodyPr/>
          <a:lstStyle/>
          <a:p>
            <a:pPr algn="l"/>
            <a:r>
              <a:rPr lang="tr-TR" sz="2400" b="1" smtClean="0"/>
              <a:t>Örnek: (devam)</a:t>
            </a:r>
            <a:endParaRPr lang="tr-TR" sz="2400" smtClean="0"/>
          </a:p>
        </p:txBody>
      </p:sp>
      <p:sp>
        <p:nvSpPr>
          <p:cNvPr id="3" name="2 İçerik Yer Tutucusu"/>
          <p:cNvSpPr>
            <a:spLocks noGrp="1"/>
          </p:cNvSpPr>
          <p:nvPr>
            <p:ph idx="1"/>
          </p:nvPr>
        </p:nvSpPr>
        <p:spPr>
          <a:xfrm>
            <a:off x="361950" y="887413"/>
            <a:ext cx="8375650" cy="5526087"/>
          </a:xfrm>
        </p:spPr>
        <p:txBody>
          <a:bodyPr/>
          <a:lstStyle/>
          <a:p>
            <a:pPr marL="0" indent="0" algn="just">
              <a:buFontTx/>
              <a:buNone/>
              <a:defRPr/>
            </a:pPr>
            <a:r>
              <a:rPr lang="tr-TR" sz="2100" dirty="0" smtClean="0"/>
              <a:t>Asal bileşenleri oluşturduktan sonra, asıl asal bileşenlerin bulunması süreci başlar. Asıl asal bileşen tablosu, satırlarda asal bileşenleri, sütunlarda ise </a:t>
            </a:r>
            <a:r>
              <a:rPr lang="tr-TR" sz="2100" dirty="0" err="1" smtClean="0"/>
              <a:t>mintermleri</a:t>
            </a:r>
            <a:r>
              <a:rPr lang="tr-TR" sz="2100" dirty="0" smtClean="0"/>
              <a:t> barındırır. Asal bileşenler hangi </a:t>
            </a:r>
            <a:r>
              <a:rPr lang="tr-TR" sz="2100" dirty="0" err="1" smtClean="0"/>
              <a:t>mintermleri</a:t>
            </a:r>
            <a:r>
              <a:rPr lang="tr-TR" sz="2100" dirty="0" smtClean="0"/>
              <a:t> içeriyorsa ilgili sütuna ‘X’ işareti konur. Daha sonra sütunlar taranır ve sadece tek ‘X’ işaretinin olduğu hücreler işaretlenir.</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600" dirty="0" smtClean="0"/>
          </a:p>
          <a:p>
            <a:pPr marL="0" indent="0" algn="just">
              <a:buFontTx/>
              <a:buNone/>
              <a:defRPr/>
            </a:pPr>
            <a:endParaRPr lang="tr-TR" sz="1000" dirty="0" smtClean="0"/>
          </a:p>
          <a:p>
            <a:pPr marL="0" indent="0" algn="just">
              <a:buFontTx/>
              <a:buNone/>
              <a:defRPr/>
            </a:pPr>
            <a:endParaRPr lang="tr-TR" sz="2100" dirty="0" smtClean="0"/>
          </a:p>
          <a:p>
            <a:pPr marL="0" indent="0" algn="just">
              <a:buFontTx/>
              <a:buNone/>
              <a:defRPr/>
            </a:pPr>
            <a:r>
              <a:rPr lang="tr-TR" sz="2100" dirty="0" smtClean="0"/>
              <a:t>F (A,B,C,D) = BC’D’+ACD+AB’D’</a:t>
            </a:r>
          </a:p>
          <a:p>
            <a:pPr marL="0" indent="0" algn="just">
              <a:buFontTx/>
              <a:buNone/>
              <a:defRPr/>
            </a:pPr>
            <a:endParaRPr lang="tr-TR" sz="2200" dirty="0" smtClean="0"/>
          </a:p>
          <a:p>
            <a:pPr>
              <a:buFontTx/>
              <a:buNone/>
              <a:defRPr/>
            </a:pPr>
            <a:endParaRPr lang="tr-TR" dirty="0"/>
          </a:p>
        </p:txBody>
      </p:sp>
      <p:sp>
        <p:nvSpPr>
          <p:cNvPr id="7172" name="3 Altbilgi Yer Tutucusu"/>
          <p:cNvSpPr>
            <a:spLocks noGrp="1"/>
          </p:cNvSpPr>
          <p:nvPr>
            <p:ph type="ftr" sz="quarter" idx="10"/>
          </p:nvPr>
        </p:nvSpPr>
        <p:spPr>
          <a:noFill/>
        </p:spPr>
        <p:txBody>
          <a:bodyPr/>
          <a:lstStyle/>
          <a:p>
            <a:r>
              <a:rPr lang="tr-TR" dirty="0" smtClean="0"/>
              <a:t>Mantık Devreleri </a:t>
            </a:r>
            <a:endParaRPr lang="en-US" dirty="0" smtClean="0"/>
          </a:p>
        </p:txBody>
      </p:sp>
      <p:graphicFrame>
        <p:nvGraphicFramePr>
          <p:cNvPr id="5" name="4 Tablo"/>
          <p:cNvGraphicFramePr>
            <a:graphicFrameLocks noGrp="1"/>
          </p:cNvGraphicFramePr>
          <p:nvPr/>
        </p:nvGraphicFramePr>
        <p:xfrm>
          <a:off x="488950" y="2887663"/>
          <a:ext cx="5441950" cy="1892808"/>
        </p:xfrm>
        <a:graphic>
          <a:graphicData uri="http://schemas.openxmlformats.org/drawingml/2006/table">
            <a:tbl>
              <a:tblPr/>
              <a:tblGrid>
                <a:gridCol w="1212850"/>
                <a:gridCol w="1411288"/>
                <a:gridCol w="401637"/>
                <a:gridCol w="401638"/>
                <a:gridCol w="504825"/>
                <a:gridCol w="503237"/>
                <a:gridCol w="503238"/>
                <a:gridCol w="503237"/>
              </a:tblGrid>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Bileşenler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rgbClr val="FF0000"/>
                          </a:solidFill>
                          <a:effectLst/>
                          <a:latin typeface="Times New Roman" pitchFamily="18" charset="0"/>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rgbClr val="FF0000"/>
                          </a:solidFill>
                          <a:effectLst/>
                          <a:latin typeface="Times New Roman" pitchFamily="18" charset="0"/>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rgbClr val="FF0000"/>
                          </a:solidFill>
                          <a:effectLst/>
                          <a:latin typeface="Times New Roman" pitchFamily="18" charset="0"/>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rgbClr val="FF0000"/>
                          </a:solidFill>
                          <a:effectLst/>
                          <a:latin typeface="Times New Roman" pitchFamily="18" charset="0"/>
                          <a:cs typeface="Times New Roman" pitchFamily="18" charset="0"/>
                        </a:rPr>
                        <a:t>15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m(4,12)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-100 (BC’D’)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m(8,10)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10-0 (AB’D’)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m(8,12)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1-00 (AC’D’)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m(10,11)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101- (AB’C)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m(11,15)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1-11 (ACD)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695325" algn="l"/>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bl>
          </a:graphicData>
        </a:graphic>
      </p:graphicFrame>
      <p:sp>
        <p:nvSpPr>
          <p:cNvPr id="7238" name="5 Sağ Ok"/>
          <p:cNvSpPr>
            <a:spLocks noChangeArrowheads="1"/>
          </p:cNvSpPr>
          <p:nvPr/>
        </p:nvSpPr>
        <p:spPr bwMode="auto">
          <a:xfrm>
            <a:off x="6070600" y="3302000"/>
            <a:ext cx="419100" cy="127000"/>
          </a:xfrm>
          <a:prstGeom prst="rightArrow">
            <a:avLst>
              <a:gd name="adj1" fmla="val 50000"/>
              <a:gd name="adj2" fmla="val 50004"/>
            </a:avLst>
          </a:prstGeom>
          <a:solidFill>
            <a:schemeClr val="accent1"/>
          </a:solidFill>
          <a:ln w="9525" algn="ctr">
            <a:solidFill>
              <a:schemeClr val="tx1"/>
            </a:solidFill>
            <a:round/>
            <a:headEnd/>
            <a:tailEnd type="triangle" w="med" len="med"/>
          </a:ln>
        </p:spPr>
        <p:txBody>
          <a:bodyPr lIns="36000" tIns="36000" rIns="36000" bIns="36000"/>
          <a:lstStyle/>
          <a:p>
            <a:endParaRPr lang="tr-TR"/>
          </a:p>
        </p:txBody>
      </p:sp>
      <p:sp>
        <p:nvSpPr>
          <p:cNvPr id="7239" name="6 Sağ Ok"/>
          <p:cNvSpPr>
            <a:spLocks noChangeArrowheads="1"/>
          </p:cNvSpPr>
          <p:nvPr/>
        </p:nvSpPr>
        <p:spPr bwMode="auto">
          <a:xfrm>
            <a:off x="6083300" y="4584700"/>
            <a:ext cx="419100" cy="127000"/>
          </a:xfrm>
          <a:prstGeom prst="rightArrow">
            <a:avLst>
              <a:gd name="adj1" fmla="val 50000"/>
              <a:gd name="adj2" fmla="val 50004"/>
            </a:avLst>
          </a:prstGeom>
          <a:solidFill>
            <a:schemeClr val="accent1"/>
          </a:solidFill>
          <a:ln w="9525" algn="ctr">
            <a:solidFill>
              <a:schemeClr val="tx1"/>
            </a:solidFill>
            <a:round/>
            <a:headEnd/>
            <a:tailEnd type="triangle" w="med" len="med"/>
          </a:ln>
        </p:spPr>
        <p:txBody>
          <a:bodyPr lIns="36000" tIns="36000" rIns="36000" bIns="36000"/>
          <a:lstStyle/>
          <a:p>
            <a:endParaRPr lang="tr-TR"/>
          </a:p>
        </p:txBody>
      </p:sp>
      <p:sp>
        <p:nvSpPr>
          <p:cNvPr id="7240" name="7 Sağ Ok"/>
          <p:cNvSpPr>
            <a:spLocks noChangeArrowheads="1"/>
          </p:cNvSpPr>
          <p:nvPr/>
        </p:nvSpPr>
        <p:spPr bwMode="auto">
          <a:xfrm>
            <a:off x="6070600" y="3606800"/>
            <a:ext cx="419100" cy="127000"/>
          </a:xfrm>
          <a:prstGeom prst="rightArrow">
            <a:avLst>
              <a:gd name="adj1" fmla="val 50000"/>
              <a:gd name="adj2" fmla="val 50004"/>
            </a:avLst>
          </a:prstGeom>
          <a:solidFill>
            <a:schemeClr val="accent1"/>
          </a:solidFill>
          <a:ln w="9525" algn="ctr">
            <a:solidFill>
              <a:schemeClr val="tx1"/>
            </a:solidFill>
            <a:round/>
            <a:headEnd/>
            <a:tailEnd type="triangle" w="med" len="med"/>
          </a:ln>
        </p:spPr>
        <p:txBody>
          <a:bodyPr lIns="36000" tIns="36000" rIns="36000" bIns="36000"/>
          <a:lstStyle/>
          <a:p>
            <a:endParaRPr lang="tr-TR"/>
          </a:p>
        </p:txBody>
      </p:sp>
      <p:sp>
        <p:nvSpPr>
          <p:cNvPr id="7241" name="AutoShape 2"/>
          <p:cNvSpPr>
            <a:spLocks/>
          </p:cNvSpPr>
          <p:nvPr/>
        </p:nvSpPr>
        <p:spPr bwMode="auto">
          <a:xfrm>
            <a:off x="6642100" y="3275013"/>
            <a:ext cx="138113" cy="1449387"/>
          </a:xfrm>
          <a:prstGeom prst="rightBrace">
            <a:avLst>
              <a:gd name="adj1" fmla="val 49701"/>
              <a:gd name="adj2" fmla="val 50000"/>
            </a:avLst>
          </a:prstGeom>
          <a:noFill/>
          <a:ln w="9525">
            <a:solidFill>
              <a:srgbClr val="000000"/>
            </a:solidFill>
            <a:round/>
            <a:headEnd/>
            <a:tailEnd/>
          </a:ln>
        </p:spPr>
        <p:txBody>
          <a:bodyPr/>
          <a:lstStyle/>
          <a:p>
            <a:endParaRPr lang="tr-TR"/>
          </a:p>
        </p:txBody>
      </p:sp>
      <p:sp>
        <p:nvSpPr>
          <p:cNvPr id="7242" name="9 Metin kutusu"/>
          <p:cNvSpPr txBox="1">
            <a:spLocks noChangeArrowheads="1"/>
          </p:cNvSpPr>
          <p:nvPr/>
        </p:nvSpPr>
        <p:spPr bwMode="auto">
          <a:xfrm>
            <a:off x="6832600" y="3822700"/>
            <a:ext cx="1819275" cy="338138"/>
          </a:xfrm>
          <a:prstGeom prst="rect">
            <a:avLst/>
          </a:prstGeom>
          <a:noFill/>
          <a:ln w="9525">
            <a:noFill/>
            <a:miter lim="800000"/>
            <a:headEnd/>
            <a:tailEnd/>
          </a:ln>
        </p:spPr>
        <p:txBody>
          <a:bodyPr wrap="none">
            <a:spAutoFit/>
          </a:bodyPr>
          <a:lstStyle/>
          <a:p>
            <a:r>
              <a:rPr lang="tr-TR"/>
              <a:t>Asıl asal bileşenler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Başlık"/>
          <p:cNvSpPr>
            <a:spLocks noGrp="1"/>
          </p:cNvSpPr>
          <p:nvPr>
            <p:ph type="title"/>
          </p:nvPr>
        </p:nvSpPr>
        <p:spPr>
          <a:xfrm>
            <a:off x="339725" y="241300"/>
            <a:ext cx="7772400" cy="790575"/>
          </a:xfrm>
        </p:spPr>
        <p:txBody>
          <a:bodyPr/>
          <a:lstStyle/>
          <a:p>
            <a:pPr algn="l"/>
            <a:r>
              <a:rPr lang="tr-TR" sz="2400" b="1" smtClean="0"/>
              <a:t>Örnek: (devam)</a:t>
            </a:r>
            <a:endParaRPr lang="tr-TR" sz="2400" smtClean="0"/>
          </a:p>
        </p:txBody>
      </p:sp>
      <p:sp>
        <p:nvSpPr>
          <p:cNvPr id="8195" name="2 İçerik Yer Tutucusu"/>
          <p:cNvSpPr>
            <a:spLocks noGrp="1"/>
          </p:cNvSpPr>
          <p:nvPr>
            <p:ph idx="1"/>
          </p:nvPr>
        </p:nvSpPr>
        <p:spPr>
          <a:xfrm>
            <a:off x="349250" y="887413"/>
            <a:ext cx="8375650" cy="5078412"/>
          </a:xfrm>
        </p:spPr>
        <p:txBody>
          <a:bodyPr/>
          <a:lstStyle/>
          <a:p>
            <a:pPr marL="0" indent="0" algn="just">
              <a:buFontTx/>
              <a:buNone/>
            </a:pPr>
            <a:r>
              <a:rPr lang="tr-TR" sz="2100" dirty="0" smtClean="0"/>
              <a:t>F fonksiyonunun içerdiği </a:t>
            </a:r>
            <a:r>
              <a:rPr lang="tr-TR" sz="2100" dirty="0" err="1" smtClean="0"/>
              <a:t>mintermleri</a:t>
            </a:r>
            <a:r>
              <a:rPr lang="tr-TR" sz="2100" dirty="0" smtClean="0"/>
              <a:t> </a:t>
            </a:r>
            <a:r>
              <a:rPr lang="tr-TR" sz="2100" dirty="0" err="1" smtClean="0"/>
              <a:t>Karnaugh</a:t>
            </a:r>
            <a:r>
              <a:rPr lang="tr-TR" sz="2100" dirty="0" smtClean="0"/>
              <a:t> haritasına taşıdığımızda, indirgemeye girebilecek olan terimlerin, tablo yöntemiyle bulduğumuz asal bileşenler olduğunu görmekteyiz. Asıl asal bileşenler ise, haritadaki en iyi indirgeme işlemine karşılık gelen asal bileşenlerdir. </a:t>
            </a:r>
          </a:p>
          <a:p>
            <a:pPr marL="0" indent="0" algn="just">
              <a:buFontTx/>
              <a:buNone/>
            </a:pPr>
            <a:endParaRPr lang="tr-TR" sz="2100" dirty="0" smtClean="0"/>
          </a:p>
          <a:p>
            <a:pPr marL="0" indent="0" algn="just">
              <a:buFontTx/>
              <a:buNone/>
            </a:pPr>
            <a:endParaRPr lang="tr-TR" sz="2100" dirty="0" smtClean="0"/>
          </a:p>
          <a:p>
            <a:pPr marL="0" indent="0" algn="just">
              <a:buFontTx/>
              <a:buNone/>
            </a:pPr>
            <a:endParaRPr lang="tr-TR" sz="2100" dirty="0" smtClean="0"/>
          </a:p>
          <a:p>
            <a:pPr marL="0" indent="0" algn="just">
              <a:buFontTx/>
              <a:buNone/>
            </a:pPr>
            <a:endParaRPr lang="tr-TR" sz="2100" dirty="0" smtClean="0"/>
          </a:p>
          <a:p>
            <a:pPr marL="0" indent="0" algn="just">
              <a:buFontTx/>
              <a:buNone/>
            </a:pPr>
            <a:endParaRPr lang="tr-TR" sz="2100" dirty="0" smtClean="0"/>
          </a:p>
          <a:p>
            <a:pPr marL="0" indent="0" algn="just">
              <a:buFontTx/>
              <a:buNone/>
            </a:pPr>
            <a:endParaRPr lang="tr-TR" sz="2100" dirty="0" smtClean="0"/>
          </a:p>
          <a:p>
            <a:pPr marL="0" indent="0" algn="just">
              <a:buNone/>
            </a:pPr>
            <a:r>
              <a:rPr lang="tr-TR" sz="2100" dirty="0" smtClean="0">
                <a:solidFill>
                  <a:schemeClr val="tx1"/>
                </a:solidFill>
                <a:latin typeface="+mn-lt"/>
                <a:ea typeface="+mn-ea"/>
                <a:cs typeface="+mn-cs"/>
              </a:rPr>
              <a:t>Gri ve kahverengi tonlamayla verilen gruplar, tablo yönteminde kesinlikle olması gereken asıl asal bileşenlere karşılık gelmektedir.  Harita incelendiğinde m</a:t>
            </a:r>
            <a:r>
              <a:rPr lang="tr-TR" sz="2100" baseline="-25000" dirty="0" smtClean="0">
                <a:solidFill>
                  <a:schemeClr val="tx1"/>
                </a:solidFill>
                <a:latin typeface="+mn-lt"/>
                <a:ea typeface="+mn-ea"/>
                <a:cs typeface="+mn-cs"/>
              </a:rPr>
              <a:t>4 </a:t>
            </a:r>
            <a:r>
              <a:rPr lang="tr-TR" sz="2100" dirty="0" smtClean="0">
                <a:solidFill>
                  <a:schemeClr val="tx1"/>
                </a:solidFill>
                <a:latin typeface="+mn-lt"/>
                <a:ea typeface="+mn-ea"/>
                <a:cs typeface="+mn-cs"/>
              </a:rPr>
              <a:t>ve m</a:t>
            </a:r>
            <a:r>
              <a:rPr lang="tr-TR" sz="2100" baseline="-25000" dirty="0" smtClean="0">
                <a:solidFill>
                  <a:schemeClr val="tx1"/>
                </a:solidFill>
                <a:latin typeface="+mn-lt"/>
                <a:ea typeface="+mn-ea"/>
                <a:cs typeface="+mn-cs"/>
              </a:rPr>
              <a:t>15</a:t>
            </a:r>
            <a:r>
              <a:rPr lang="tr-TR" sz="2100" dirty="0" smtClean="0">
                <a:solidFill>
                  <a:schemeClr val="tx1"/>
                </a:solidFill>
                <a:latin typeface="+mn-lt"/>
                <a:ea typeface="+mn-ea"/>
                <a:cs typeface="+mn-cs"/>
              </a:rPr>
              <a:t> </a:t>
            </a:r>
            <a:r>
              <a:rPr lang="tr-TR" sz="2100" dirty="0" err="1" smtClean="0">
                <a:solidFill>
                  <a:schemeClr val="tx1"/>
                </a:solidFill>
                <a:latin typeface="+mn-lt"/>
                <a:ea typeface="+mn-ea"/>
                <a:cs typeface="+mn-cs"/>
              </a:rPr>
              <a:t>mintermlerini</a:t>
            </a:r>
            <a:r>
              <a:rPr lang="tr-TR" sz="2100" dirty="0" smtClean="0">
                <a:solidFill>
                  <a:schemeClr val="tx1"/>
                </a:solidFill>
                <a:latin typeface="+mn-lt"/>
                <a:ea typeface="+mn-ea"/>
                <a:cs typeface="+mn-cs"/>
              </a:rPr>
              <a:t> örten başka bir grup olmadığı görülmektedir. Diğer asıl asal bileşen de mavi tonlamayla verilen gruptur. </a:t>
            </a:r>
          </a:p>
          <a:p>
            <a:pPr marL="0" indent="0" algn="just">
              <a:buFontTx/>
              <a:buNone/>
            </a:pPr>
            <a:endParaRPr lang="tr-TR" sz="2200" dirty="0" smtClean="0"/>
          </a:p>
          <a:p>
            <a:pPr marL="0" indent="0" algn="just">
              <a:buFontTx/>
              <a:buNone/>
            </a:pPr>
            <a:endParaRPr lang="tr-TR" sz="2200" dirty="0" smtClean="0"/>
          </a:p>
        </p:txBody>
      </p:sp>
      <p:sp>
        <p:nvSpPr>
          <p:cNvPr id="8196"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8197" name="4 Resim"/>
          <p:cNvPicPr>
            <a:picLocks noChangeAspect="1" noChangeArrowheads="1"/>
          </p:cNvPicPr>
          <p:nvPr/>
        </p:nvPicPr>
        <p:blipFill>
          <a:blip r:embed="rId2" cstate="print"/>
          <a:srcRect/>
          <a:stretch>
            <a:fillRect/>
          </a:stretch>
        </p:blipFill>
        <p:spPr bwMode="auto">
          <a:xfrm>
            <a:off x="3249613" y="2397125"/>
            <a:ext cx="2173287"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a:xfrm>
            <a:off x="279400" y="76200"/>
            <a:ext cx="8547100" cy="790575"/>
          </a:xfrm>
        </p:spPr>
        <p:txBody>
          <a:bodyPr/>
          <a:lstStyle/>
          <a:p>
            <a:r>
              <a:rPr lang="tr-TR" sz="2400" b="1" dirty="0" smtClean="0"/>
              <a:t>NAND veya NOR Kapılarının Üniversal Kapılar Olarak Kullanılması</a:t>
            </a:r>
            <a:endParaRPr lang="tr-TR" sz="2400" dirty="0" smtClean="0"/>
          </a:p>
        </p:txBody>
      </p:sp>
      <p:sp>
        <p:nvSpPr>
          <p:cNvPr id="3" name="2 İçerik Yer Tutucusu"/>
          <p:cNvSpPr>
            <a:spLocks noGrp="1"/>
          </p:cNvSpPr>
          <p:nvPr>
            <p:ph idx="1"/>
          </p:nvPr>
        </p:nvSpPr>
        <p:spPr>
          <a:xfrm>
            <a:off x="349250" y="862013"/>
            <a:ext cx="8375650" cy="5538787"/>
          </a:xfrm>
        </p:spPr>
        <p:txBody>
          <a:bodyPr/>
          <a:lstStyle/>
          <a:p>
            <a:pPr marL="0" indent="0" algn="just">
              <a:buNone/>
            </a:pPr>
            <a:r>
              <a:rPr lang="tr-TR" sz="2100" dirty="0" smtClean="0">
                <a:solidFill>
                  <a:schemeClr val="tx1"/>
                </a:solidFill>
                <a:latin typeface="+mn-lt"/>
                <a:ea typeface="+mn-ea"/>
                <a:cs typeface="+mn-cs"/>
              </a:rPr>
              <a:t>Şimdiye kadar ele alınan lojik ifadelerde NOT, AND ve OR kapıları kullanılarak </a:t>
            </a:r>
            <a:r>
              <a:rPr lang="tr-TR" sz="2100" dirty="0" err="1" smtClean="0">
                <a:solidFill>
                  <a:schemeClr val="tx1"/>
                </a:solidFill>
                <a:latin typeface="+mn-lt"/>
                <a:ea typeface="+mn-ea"/>
                <a:cs typeface="+mn-cs"/>
              </a:rPr>
              <a:t>kombinasyonel</a:t>
            </a:r>
            <a:r>
              <a:rPr lang="tr-TR" sz="2100" dirty="0" smtClean="0">
                <a:solidFill>
                  <a:schemeClr val="tx1"/>
                </a:solidFill>
                <a:latin typeface="+mn-lt"/>
                <a:ea typeface="+mn-ea"/>
                <a:cs typeface="+mn-cs"/>
              </a:rPr>
              <a:t> devrelerin tasarımı yapıldı. Aslında üniversal kapılar olarak bilinen NAND </a:t>
            </a:r>
            <a:r>
              <a:rPr lang="tr-TR" sz="2100" dirty="0" smtClean="0">
                <a:solidFill>
                  <a:schemeClr val="tx1"/>
                </a:solidFill>
                <a:latin typeface="+mn-lt"/>
                <a:ea typeface="+mn-ea"/>
                <a:cs typeface="+mn-cs"/>
              </a:rPr>
              <a:t>veya </a:t>
            </a:r>
            <a:r>
              <a:rPr lang="tr-TR" sz="2100" dirty="0" smtClean="0">
                <a:solidFill>
                  <a:schemeClr val="tx1"/>
                </a:solidFill>
                <a:latin typeface="+mn-lt"/>
                <a:ea typeface="+mn-ea"/>
                <a:cs typeface="+mn-cs"/>
              </a:rPr>
              <a:t>NOR kapılarıyla diğer kapı elemanlarını oluşturmak mümkündür. Böylece değişik tipte kapılar kullanmak yerine tek tipte kapılar kullanılarak, devrelerin oluşturulması daha ekonomik bir hale gelir. </a:t>
            </a:r>
          </a:p>
          <a:p>
            <a:pPr marL="0" indent="0" algn="just">
              <a:buFontTx/>
              <a:buNone/>
              <a:defRPr/>
            </a:pPr>
            <a:endParaRPr lang="tr-TR" sz="1000" dirty="0" smtClean="0"/>
          </a:p>
          <a:p>
            <a:pPr marL="0" indent="0" algn="just">
              <a:buFontTx/>
              <a:buNone/>
              <a:defRPr/>
            </a:pPr>
            <a:r>
              <a:rPr lang="tr-TR" sz="2200" b="1" dirty="0" smtClean="0"/>
              <a:t>NAND </a:t>
            </a:r>
            <a:r>
              <a:rPr lang="tr-TR" sz="2200" b="1" dirty="0" smtClean="0"/>
              <a:t>kapıları kullanılarak </a:t>
            </a:r>
            <a:r>
              <a:rPr lang="tr-TR" sz="2200" b="1" dirty="0" smtClean="0"/>
              <a:t>diğer kapıların oluşturulması:</a:t>
            </a:r>
            <a:endParaRPr lang="tr-TR" sz="2200" dirty="0" smtClean="0"/>
          </a:p>
          <a:p>
            <a:pPr algn="just">
              <a:defRPr/>
            </a:pPr>
            <a:r>
              <a:rPr lang="tr-TR" sz="2100" dirty="0" smtClean="0"/>
              <a:t>(A.A)’ = A’ olduğundan, NOT kapısı oluşturmak için NAND kapısının girişlerini birleştirmek gerekir.</a:t>
            </a:r>
          </a:p>
          <a:p>
            <a:pPr>
              <a:buFontTx/>
              <a:buNone/>
              <a:defRPr/>
            </a:pPr>
            <a:r>
              <a:rPr lang="tr-TR" sz="2100" dirty="0" smtClean="0"/>
              <a:t> </a:t>
            </a:r>
          </a:p>
          <a:p>
            <a:pPr>
              <a:buFontTx/>
              <a:buNone/>
              <a:defRPr/>
            </a:pPr>
            <a:endParaRPr lang="tr-TR" sz="1500" dirty="0" smtClean="0"/>
          </a:p>
          <a:p>
            <a:pPr algn="just">
              <a:defRPr/>
            </a:pPr>
            <a:r>
              <a:rPr lang="tr-TR" sz="2100" dirty="0" smtClean="0"/>
              <a:t>((A.B)’)’ = A.B olduğundan, NAND kapısının çıkışının </a:t>
            </a:r>
            <a:r>
              <a:rPr lang="tr-TR" sz="2100" dirty="0" err="1" smtClean="0"/>
              <a:t>değili</a:t>
            </a:r>
            <a:r>
              <a:rPr lang="tr-TR" sz="2100" dirty="0" smtClean="0"/>
              <a:t> alındığında AND kapısı elde edilir. </a:t>
            </a:r>
          </a:p>
          <a:p>
            <a:pPr>
              <a:buFontTx/>
              <a:buNone/>
              <a:defRPr/>
            </a:pPr>
            <a:r>
              <a:rPr lang="tr-TR" sz="2100" dirty="0" smtClean="0"/>
              <a:t> </a:t>
            </a:r>
          </a:p>
          <a:p>
            <a:pPr>
              <a:buFontTx/>
              <a:buNone/>
              <a:defRPr/>
            </a:pPr>
            <a:endParaRPr lang="tr-TR" dirty="0"/>
          </a:p>
        </p:txBody>
      </p:sp>
      <p:sp>
        <p:nvSpPr>
          <p:cNvPr id="9220" name="3 Altbilgi Yer Tutucusu"/>
          <p:cNvSpPr>
            <a:spLocks noGrp="1"/>
          </p:cNvSpPr>
          <p:nvPr>
            <p:ph type="ftr" sz="quarter" idx="10"/>
          </p:nvPr>
        </p:nvSpPr>
        <p:spPr>
          <a:noFill/>
        </p:spPr>
        <p:txBody>
          <a:bodyPr/>
          <a:lstStyle/>
          <a:p>
            <a:r>
              <a:rPr lang="tr-TR" dirty="0" smtClean="0"/>
              <a:t>Mantık Devreleri </a:t>
            </a:r>
            <a:endParaRPr lang="en-US" dirty="0" smtClean="0"/>
          </a:p>
        </p:txBody>
      </p:sp>
      <p:pic>
        <p:nvPicPr>
          <p:cNvPr id="9221" name="4 Resim"/>
          <p:cNvPicPr>
            <a:picLocks noChangeAspect="1" noChangeArrowheads="1"/>
          </p:cNvPicPr>
          <p:nvPr/>
        </p:nvPicPr>
        <p:blipFill>
          <a:blip r:embed="rId2" cstate="print"/>
          <a:srcRect/>
          <a:stretch>
            <a:fillRect/>
          </a:stretch>
        </p:blipFill>
        <p:spPr bwMode="auto">
          <a:xfrm>
            <a:off x="3438525" y="4143375"/>
            <a:ext cx="1793875" cy="631825"/>
          </a:xfrm>
          <a:prstGeom prst="rect">
            <a:avLst/>
          </a:prstGeom>
          <a:noFill/>
          <a:ln w="9525">
            <a:noFill/>
            <a:miter lim="800000"/>
            <a:headEnd/>
            <a:tailEnd/>
          </a:ln>
        </p:spPr>
      </p:pic>
      <p:pic>
        <p:nvPicPr>
          <p:cNvPr id="9222" name="5 Resim"/>
          <p:cNvPicPr>
            <a:picLocks noChangeAspect="1" noChangeArrowheads="1"/>
          </p:cNvPicPr>
          <p:nvPr/>
        </p:nvPicPr>
        <p:blipFill>
          <a:blip r:embed="rId3" cstate="print"/>
          <a:srcRect/>
          <a:stretch>
            <a:fillRect/>
          </a:stretch>
        </p:blipFill>
        <p:spPr bwMode="auto">
          <a:xfrm>
            <a:off x="3349625" y="5524500"/>
            <a:ext cx="2632075"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657225" y="76200"/>
            <a:ext cx="7772400" cy="790575"/>
          </a:xfrm>
        </p:spPr>
        <p:txBody>
          <a:bodyPr/>
          <a:lstStyle/>
          <a:p>
            <a:r>
              <a:rPr lang="tr-TR" sz="2400" b="1" dirty="0" smtClean="0"/>
              <a:t>NAND veya NOR Kapılarının Üniversal Kapılar Olarak Kullanılması</a:t>
            </a:r>
            <a:endParaRPr lang="tr-TR" sz="2400" dirty="0" smtClean="0"/>
          </a:p>
        </p:txBody>
      </p:sp>
      <p:sp>
        <p:nvSpPr>
          <p:cNvPr id="10243" name="2 İçerik Yer Tutucusu"/>
          <p:cNvSpPr>
            <a:spLocks noGrp="1"/>
          </p:cNvSpPr>
          <p:nvPr>
            <p:ph idx="1"/>
          </p:nvPr>
        </p:nvSpPr>
        <p:spPr>
          <a:xfrm>
            <a:off x="336550" y="900113"/>
            <a:ext cx="8375650" cy="5078412"/>
          </a:xfrm>
        </p:spPr>
        <p:txBody>
          <a:bodyPr/>
          <a:lstStyle/>
          <a:p>
            <a:pPr algn="just"/>
            <a:r>
              <a:rPr lang="tr-TR" sz="2200" dirty="0" smtClean="0"/>
              <a:t>(A’.B’)’ = A+B olduğundan, A ve B girişlerinin </a:t>
            </a:r>
            <a:r>
              <a:rPr lang="tr-TR" sz="2200" dirty="0" err="1" smtClean="0"/>
              <a:t>değilleri</a:t>
            </a:r>
            <a:r>
              <a:rPr lang="tr-TR" sz="2200" dirty="0" smtClean="0"/>
              <a:t> alındıktan sonra NAND kapısının girişlerine uygulanırsa OR kapısı elde edilmiş olur.</a:t>
            </a:r>
          </a:p>
          <a:p>
            <a:pPr algn="just"/>
            <a:endParaRPr lang="tr-TR" sz="2200" dirty="0" smtClean="0"/>
          </a:p>
          <a:p>
            <a:pPr algn="just"/>
            <a:endParaRPr lang="tr-TR" sz="2200" dirty="0" smtClean="0"/>
          </a:p>
          <a:p>
            <a:pPr algn="just"/>
            <a:endParaRPr lang="tr-TR" sz="2200" dirty="0" smtClean="0"/>
          </a:p>
          <a:p>
            <a:pPr algn="just"/>
            <a:endParaRPr lang="tr-TR" sz="2200" dirty="0" smtClean="0"/>
          </a:p>
          <a:p>
            <a:pPr algn="just"/>
            <a:r>
              <a:rPr lang="tr-TR" sz="2200" dirty="0" smtClean="0"/>
              <a:t>NOR işlevini elde etmek için de NAND kapılarından oluşturulan OR kapısının çıkışı </a:t>
            </a:r>
            <a:r>
              <a:rPr lang="tr-TR" sz="2200" dirty="0" err="1" smtClean="0"/>
              <a:t>değillenir</a:t>
            </a:r>
            <a:r>
              <a:rPr lang="tr-TR" sz="2200" dirty="0" smtClean="0"/>
              <a:t>. </a:t>
            </a:r>
          </a:p>
          <a:p>
            <a:pPr algn="just"/>
            <a:endParaRPr lang="tr-TR" sz="2200" dirty="0" smtClean="0"/>
          </a:p>
          <a:p>
            <a:pPr algn="just">
              <a:buFontTx/>
              <a:buNone/>
            </a:pPr>
            <a:endParaRPr lang="tr-TR" dirty="0" smtClean="0"/>
          </a:p>
        </p:txBody>
      </p:sp>
      <p:sp>
        <p:nvSpPr>
          <p:cNvPr id="10244"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0245" name="4 Resim"/>
          <p:cNvPicPr>
            <a:picLocks noChangeAspect="1" noChangeArrowheads="1"/>
          </p:cNvPicPr>
          <p:nvPr/>
        </p:nvPicPr>
        <p:blipFill>
          <a:blip r:embed="rId2" cstate="print"/>
          <a:srcRect/>
          <a:stretch>
            <a:fillRect/>
          </a:stretch>
        </p:blipFill>
        <p:spPr bwMode="auto">
          <a:xfrm>
            <a:off x="3097213" y="1992313"/>
            <a:ext cx="2947987" cy="1068387"/>
          </a:xfrm>
          <a:prstGeom prst="rect">
            <a:avLst/>
          </a:prstGeom>
          <a:noFill/>
          <a:ln w="9525">
            <a:noFill/>
            <a:miter lim="800000"/>
            <a:headEnd/>
            <a:tailEnd/>
          </a:ln>
        </p:spPr>
      </p:pic>
      <p:pic>
        <p:nvPicPr>
          <p:cNvPr id="10246" name="5 Resim"/>
          <p:cNvPicPr>
            <a:picLocks noChangeAspect="1" noChangeArrowheads="1"/>
          </p:cNvPicPr>
          <p:nvPr/>
        </p:nvPicPr>
        <p:blipFill>
          <a:blip r:embed="rId3" cstate="print"/>
          <a:srcRect/>
          <a:stretch>
            <a:fillRect/>
          </a:stretch>
        </p:blipFill>
        <p:spPr bwMode="auto">
          <a:xfrm>
            <a:off x="2689225" y="4254500"/>
            <a:ext cx="3749675" cy="1079500"/>
          </a:xfrm>
          <a:prstGeom prst="rect">
            <a:avLst/>
          </a:prstGeom>
          <a:noFill/>
          <a:ln w="9525">
            <a:noFill/>
            <a:miter lim="800000"/>
            <a:headEnd/>
            <a:tailEnd/>
          </a:ln>
        </p:spPr>
      </p:pic>
      <p:sp>
        <p:nvSpPr>
          <p:cNvPr id="10247" name="AutoShape 2"/>
          <p:cNvSpPr>
            <a:spLocks/>
          </p:cNvSpPr>
          <p:nvPr/>
        </p:nvSpPr>
        <p:spPr bwMode="auto">
          <a:xfrm rot="-5400000">
            <a:off x="3937794" y="4471194"/>
            <a:ext cx="79375" cy="1874837"/>
          </a:xfrm>
          <a:prstGeom prst="leftBrace">
            <a:avLst>
              <a:gd name="adj1" fmla="val 101916"/>
              <a:gd name="adj2" fmla="val 50037"/>
            </a:avLst>
          </a:prstGeom>
          <a:noFill/>
          <a:ln w="9525">
            <a:solidFill>
              <a:srgbClr val="000000"/>
            </a:solidFill>
            <a:round/>
            <a:headEnd/>
            <a:tailEnd/>
          </a:ln>
        </p:spPr>
        <p:txBody>
          <a:bodyPr/>
          <a:lstStyle/>
          <a:p>
            <a:endParaRPr lang="tr-TR"/>
          </a:p>
        </p:txBody>
      </p:sp>
      <p:sp>
        <p:nvSpPr>
          <p:cNvPr id="10248" name="7 Dikdörtgen"/>
          <p:cNvSpPr>
            <a:spLocks noChangeArrowheads="1"/>
          </p:cNvSpPr>
          <p:nvPr/>
        </p:nvSpPr>
        <p:spPr bwMode="auto">
          <a:xfrm>
            <a:off x="3703638" y="5519738"/>
            <a:ext cx="542925" cy="339725"/>
          </a:xfrm>
          <a:prstGeom prst="rect">
            <a:avLst/>
          </a:prstGeom>
          <a:noFill/>
          <a:ln w="9525">
            <a:noFill/>
            <a:miter lim="800000"/>
            <a:headEnd/>
            <a:tailEnd/>
          </a:ln>
        </p:spPr>
        <p:txBody>
          <a:bodyPr wrap="none">
            <a:spAutoFit/>
          </a:bodyPr>
          <a:lstStyle/>
          <a:p>
            <a:r>
              <a:rPr lang="tr-TR"/>
              <a:t> 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a:xfrm>
            <a:off x="349250" y="887413"/>
            <a:ext cx="8375650" cy="5564187"/>
          </a:xfrm>
        </p:spPr>
        <p:txBody>
          <a:bodyPr/>
          <a:lstStyle/>
          <a:p>
            <a:pPr>
              <a:buFontTx/>
              <a:buNone/>
            </a:pPr>
            <a:r>
              <a:rPr lang="tr-TR" sz="2200" b="1" dirty="0" smtClean="0"/>
              <a:t>NOR kapılarını kullanarak diğer kapıların oluşturulması:</a:t>
            </a:r>
          </a:p>
          <a:p>
            <a:pPr algn="just"/>
            <a:r>
              <a:rPr lang="tr-TR" sz="2100" dirty="0" smtClean="0"/>
              <a:t>(A+A)’ = A’  olduğundan, NOT kapısı elde etmek için NAND kapısında olduğu gibi NOR kapısının girişlerinin birleştirilmesi gerekir. </a:t>
            </a:r>
          </a:p>
          <a:p>
            <a:pPr algn="just"/>
            <a:endParaRPr lang="tr-TR" sz="1000" dirty="0" smtClean="0"/>
          </a:p>
          <a:p>
            <a:pPr algn="just"/>
            <a:endParaRPr lang="tr-TR" sz="1200" dirty="0" smtClean="0"/>
          </a:p>
          <a:p>
            <a:pPr algn="just"/>
            <a:r>
              <a:rPr lang="tr-TR" sz="2100" dirty="0" smtClean="0"/>
              <a:t>((A+B)’)’ = A+B olduğundan, OR kapısını elde etmek için NOR kapısının çıkışının </a:t>
            </a:r>
            <a:r>
              <a:rPr lang="tr-TR" sz="2100" dirty="0" err="1" smtClean="0"/>
              <a:t>değilinin</a:t>
            </a:r>
            <a:r>
              <a:rPr lang="tr-TR" sz="2100" dirty="0" smtClean="0"/>
              <a:t> alınması gerekir. </a:t>
            </a:r>
          </a:p>
          <a:p>
            <a:pPr algn="just"/>
            <a:endParaRPr lang="tr-TR" sz="1000" dirty="0" smtClean="0"/>
          </a:p>
          <a:p>
            <a:pPr algn="just"/>
            <a:endParaRPr lang="tr-TR" sz="1200" dirty="0" smtClean="0"/>
          </a:p>
          <a:p>
            <a:pPr algn="just"/>
            <a:r>
              <a:rPr lang="tr-TR" sz="2100" dirty="0" smtClean="0"/>
              <a:t>(A’+B’)’ = A.B olduğundan, A ve B girişlerinin </a:t>
            </a:r>
            <a:r>
              <a:rPr lang="tr-TR" sz="2100" dirty="0" err="1" smtClean="0"/>
              <a:t>değilleri</a:t>
            </a:r>
            <a:r>
              <a:rPr lang="tr-TR" sz="2100" dirty="0" smtClean="0"/>
              <a:t> alındıktan sonra NOR kapısının girişlerine uygulanırsa AND kapısı elde edilmiş olur.</a:t>
            </a:r>
          </a:p>
          <a:p>
            <a:pPr algn="just">
              <a:buNone/>
            </a:pPr>
            <a:endParaRPr lang="tr-TR" sz="2100" dirty="0" smtClean="0"/>
          </a:p>
          <a:p>
            <a:pPr algn="just"/>
            <a:endParaRPr lang="tr-TR" sz="100" dirty="0" smtClean="0"/>
          </a:p>
          <a:p>
            <a:pPr algn="just"/>
            <a:r>
              <a:rPr lang="tr-TR" sz="2100" dirty="0" smtClean="0"/>
              <a:t>NAND kapısı elde etmek için, NOR kapılarından oluşturulan AND kapısının çıkışının </a:t>
            </a:r>
            <a:r>
              <a:rPr lang="tr-TR" sz="2100" dirty="0" err="1" smtClean="0"/>
              <a:t>değilinin</a:t>
            </a:r>
            <a:r>
              <a:rPr lang="tr-TR" sz="2100" dirty="0" smtClean="0"/>
              <a:t> alınması gerekir. </a:t>
            </a:r>
          </a:p>
          <a:p>
            <a:pPr algn="just"/>
            <a:endParaRPr lang="tr-TR" sz="2100" dirty="0" smtClean="0"/>
          </a:p>
          <a:p>
            <a:pPr>
              <a:buFontTx/>
              <a:buNone/>
            </a:pPr>
            <a:endParaRPr lang="tr-TR" sz="2200" dirty="0" smtClean="0"/>
          </a:p>
        </p:txBody>
      </p:sp>
      <p:sp>
        <p:nvSpPr>
          <p:cNvPr id="11267"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11268" name="1 Başlık"/>
          <p:cNvSpPr>
            <a:spLocks noGrp="1"/>
          </p:cNvSpPr>
          <p:nvPr>
            <p:ph type="title"/>
          </p:nvPr>
        </p:nvSpPr>
        <p:spPr/>
        <p:txBody>
          <a:bodyPr/>
          <a:lstStyle/>
          <a:p>
            <a:r>
              <a:rPr lang="tr-TR" sz="2400" b="1" dirty="0" smtClean="0"/>
              <a:t>NAND veya NOR Kapılarının Üniversal Kapılar Olarak Kullanılması</a:t>
            </a:r>
            <a:endParaRPr lang="tr-TR" sz="2400" dirty="0" smtClean="0"/>
          </a:p>
        </p:txBody>
      </p:sp>
      <p:pic>
        <p:nvPicPr>
          <p:cNvPr id="11269" name="5 Resim"/>
          <p:cNvPicPr>
            <a:picLocks noChangeAspect="1" noChangeArrowheads="1"/>
          </p:cNvPicPr>
          <p:nvPr/>
        </p:nvPicPr>
        <p:blipFill>
          <a:blip r:embed="rId2" cstate="print"/>
          <a:srcRect/>
          <a:stretch>
            <a:fillRect/>
          </a:stretch>
        </p:blipFill>
        <p:spPr bwMode="auto">
          <a:xfrm>
            <a:off x="3698875" y="2035175"/>
            <a:ext cx="1660525" cy="428625"/>
          </a:xfrm>
          <a:prstGeom prst="rect">
            <a:avLst/>
          </a:prstGeom>
          <a:noFill/>
          <a:ln w="9525">
            <a:noFill/>
            <a:miter lim="800000"/>
            <a:headEnd/>
            <a:tailEnd/>
          </a:ln>
        </p:spPr>
      </p:pic>
      <p:pic>
        <p:nvPicPr>
          <p:cNvPr id="11270" name="6 Resim"/>
          <p:cNvPicPr>
            <a:picLocks noChangeAspect="1" noChangeArrowheads="1"/>
          </p:cNvPicPr>
          <p:nvPr/>
        </p:nvPicPr>
        <p:blipFill>
          <a:blip r:embed="rId3" cstate="print"/>
          <a:srcRect/>
          <a:stretch>
            <a:fillRect/>
          </a:stretch>
        </p:blipFill>
        <p:spPr bwMode="auto">
          <a:xfrm>
            <a:off x="3370263" y="3127375"/>
            <a:ext cx="2484437" cy="466725"/>
          </a:xfrm>
          <a:prstGeom prst="rect">
            <a:avLst/>
          </a:prstGeom>
          <a:noFill/>
          <a:ln w="9525">
            <a:noFill/>
            <a:miter lim="800000"/>
            <a:headEnd/>
            <a:tailEnd/>
          </a:ln>
        </p:spPr>
      </p:pic>
      <p:pic>
        <p:nvPicPr>
          <p:cNvPr id="11271" name="8 Resim"/>
          <p:cNvPicPr>
            <a:picLocks noChangeAspect="1" noChangeArrowheads="1"/>
          </p:cNvPicPr>
          <p:nvPr/>
        </p:nvPicPr>
        <p:blipFill>
          <a:blip r:embed="rId4" cstate="print"/>
          <a:srcRect/>
          <a:stretch>
            <a:fillRect/>
          </a:stretch>
        </p:blipFill>
        <p:spPr bwMode="auto">
          <a:xfrm>
            <a:off x="3021013" y="5624513"/>
            <a:ext cx="3506787" cy="877887"/>
          </a:xfrm>
          <a:prstGeom prst="rect">
            <a:avLst/>
          </a:prstGeom>
          <a:noFill/>
          <a:ln w="9525">
            <a:noFill/>
            <a:miter lim="800000"/>
            <a:headEnd/>
            <a:tailEnd/>
          </a:ln>
        </p:spPr>
      </p:pic>
      <p:pic>
        <p:nvPicPr>
          <p:cNvPr id="11272" name="8 Resim"/>
          <p:cNvPicPr>
            <a:picLocks noChangeAspect="1" noChangeArrowheads="1"/>
          </p:cNvPicPr>
          <p:nvPr/>
        </p:nvPicPr>
        <p:blipFill>
          <a:blip r:embed="rId5" cstate="print"/>
          <a:srcRect/>
          <a:stretch>
            <a:fillRect/>
          </a:stretch>
        </p:blipFill>
        <p:spPr bwMode="auto">
          <a:xfrm>
            <a:off x="3302000" y="4284663"/>
            <a:ext cx="2286000" cy="60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6633</TotalTime>
  <Words>1239</Words>
  <Application>Microsoft Office PowerPoint</Application>
  <PresentationFormat>Ekran Gösterisi (4:3)</PresentationFormat>
  <Paragraphs>244</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overview</vt:lpstr>
      <vt:lpstr>Bölüm 5. Karnaugh Haritaları (Devamı)</vt:lpstr>
      <vt:lpstr>Tablo Yöntemiyle (Tabulation Method) Lojik İfadelerin İndirgenmesi</vt:lpstr>
      <vt:lpstr>Quine-McCluskey Yöntemi</vt:lpstr>
      <vt:lpstr>Örnek: (devam)</vt:lpstr>
      <vt:lpstr>Örnek: (devam)</vt:lpstr>
      <vt:lpstr>Örnek: (devam)</vt:lpstr>
      <vt:lpstr>NAND veya NOR Kapılarının Üniversal Kapılar Olarak Kullanılması</vt:lpstr>
      <vt:lpstr>NAND veya NOR Kapılarının Üniversal Kapılar Olarak Kullanılması</vt:lpstr>
      <vt:lpstr>NAND veya NOR Kapılarının Üniversal Kapılar Olarak Kullanılması</vt:lpstr>
      <vt:lpstr>Lojik İfadelerin NAND ile Gerçeklenmesi</vt:lpstr>
      <vt:lpstr>Lojik İfadelerin NOR ile Gerçeklenmesi</vt:lpstr>
      <vt:lpstr>Lojik İfadeleri Cebirsel Olarak NAND ya da NOR Formuna Getirme </vt:lpstr>
      <vt:lpstr>Lojik İfadeleri Cebirsel Olarak NAND ya da NOR Formuna Getirme </vt:lpstr>
      <vt:lpstr>Mintermler Cinsinden Verilmiş Lojik İfadeleri, Karnaugh yardımıyla NAND ya da NOR Formuna Getirme</vt:lpstr>
      <vt:lpstr>Örnek: (devam)</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204</cp:revision>
  <cp:lastPrinted>2001-01-30T20:22:47Z</cp:lastPrinted>
  <dcterms:created xsi:type="dcterms:W3CDTF">1999-07-07T12:46:17Z</dcterms:created>
  <dcterms:modified xsi:type="dcterms:W3CDTF">2010-11-23T21:31:29Z</dcterms:modified>
</cp:coreProperties>
</file>