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349" r:id="rId2"/>
    <p:sldId id="348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  <a:srgbClr val="990033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4658" autoAdjust="0"/>
  </p:normalViewPr>
  <p:slideViewPr>
    <p:cSldViewPr snapToGrid="0">
      <p:cViewPr>
        <p:scale>
          <a:sx n="75" d="100"/>
          <a:sy n="75" d="100"/>
        </p:scale>
        <p:origin x="-10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8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8138" y="0"/>
            <a:ext cx="31861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8138" y="9145588"/>
            <a:ext cx="3186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fld id="{DBD6C9D3-BC4A-4A32-8036-F6F9E6A8D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8138" y="0"/>
            <a:ext cx="31670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70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8138" y="9123363"/>
            <a:ext cx="31670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pPr>
              <a:defRPr/>
            </a:pPr>
            <a:fld id="{A5C31058-21C3-4F99-84FA-EC167D95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161448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8588"/>
            <a:ext cx="6400800" cy="1752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56388" y="76200"/>
            <a:ext cx="2093912" cy="6143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29338" cy="6143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38675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756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4950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</a:bodyPr>
          <a:lstStyle>
            <a:lvl1pPr algn="ctr">
              <a:defRPr sz="1200" b="0" i="1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>
              <a:defRPr/>
            </a:pPr>
            <a:fld id="{3001C235-AF33-4E77-9228-95B7316E04BC}" type="slidenum">
              <a:rPr lang="en-US" sz="1200" b="0">
                <a:latin typeface="Comic Sans MS" pitchFamily="66" charset="0"/>
              </a:rPr>
              <a:pPr>
                <a:defRPr/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-879475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r>
              <a:rPr lang="tr-TR" sz="1200" b="0" i="1">
                <a:latin typeface="Comic Sans MS" pitchFamily="66" charset="0"/>
              </a:rPr>
              <a:t>Ali Gülbağ</a:t>
            </a:r>
            <a:endParaRPr lang="en-US" sz="1200" b="0" i="1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CC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90000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200"/>
            <a:ext cx="8151813" cy="790575"/>
          </a:xfrm>
        </p:spPr>
        <p:txBody>
          <a:bodyPr/>
          <a:lstStyle/>
          <a:p>
            <a:r>
              <a:rPr lang="tr-TR" sz="2400" b="1" dirty="0" smtClean="0"/>
              <a:t>Bölüm 6. KOMBİNASYONEL DEVRELER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912813"/>
            <a:ext cx="8375650" cy="5078412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tr-TR" sz="2000" b="1" dirty="0" smtClean="0"/>
              <a:t> Toplayıcılar</a:t>
            </a:r>
          </a:p>
          <a:p>
            <a:pPr marL="533400" indent="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tr-TR" sz="2000" b="1" dirty="0" smtClean="0"/>
              <a:t>Yarım Toplayıcı</a:t>
            </a:r>
          </a:p>
          <a:p>
            <a:pPr marL="533400" indent="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tr-TR" sz="2000" b="1" dirty="0" smtClean="0"/>
              <a:t>Tam Toplayıcı</a:t>
            </a:r>
          </a:p>
          <a:p>
            <a:pPr marL="533400" indent="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tr-TR" sz="2000" b="1" dirty="0" smtClean="0"/>
              <a:t>Paralel Toplayıcılar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b="1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tr-TR" sz="2000" b="1" dirty="0" smtClean="0"/>
              <a:t> Karşılaştırıcılar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b="1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tr-TR" sz="2000" b="1" dirty="0" smtClean="0"/>
              <a:t> Kod Çözücüler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b="1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tr-TR" sz="2000" b="1" dirty="0" smtClean="0"/>
              <a:t> Kodlayıcılar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200" b="1" dirty="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Kod Çözücüler (</a:t>
            </a:r>
            <a:r>
              <a:rPr lang="tr-TR" sz="2400" b="1" dirty="0" err="1" smtClean="0"/>
              <a:t>Decoders</a:t>
            </a:r>
            <a:r>
              <a:rPr lang="tr-TR" sz="2400" b="1" dirty="0" smtClean="0"/>
              <a:t>)</a:t>
            </a:r>
            <a:endParaRPr lang="tr-TR" sz="2400" dirty="0" smtClean="0"/>
          </a:p>
        </p:txBody>
      </p:sp>
      <p:sp>
        <p:nvSpPr>
          <p:cNvPr id="12291" name="2 İçerik Yer Tutucusu"/>
          <p:cNvSpPr>
            <a:spLocks noGrp="1"/>
          </p:cNvSpPr>
          <p:nvPr>
            <p:ph idx="1"/>
          </p:nvPr>
        </p:nvSpPr>
        <p:spPr>
          <a:xfrm>
            <a:off x="361950" y="912813"/>
            <a:ext cx="8375650" cy="5078412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tr-TR" sz="2200" dirty="0" smtClean="0"/>
              <a:t>En genel tanımıyla n adet girişi ve en fazla 2</a:t>
            </a:r>
            <a:r>
              <a:rPr lang="tr-TR" sz="2200" baseline="30000" dirty="0" smtClean="0"/>
              <a:t>n</a:t>
            </a:r>
            <a:r>
              <a:rPr lang="tr-TR" sz="2200" dirty="0" smtClean="0"/>
              <a:t> adet çıkışı bulunan </a:t>
            </a:r>
            <a:r>
              <a:rPr lang="tr-TR" sz="2200" dirty="0" err="1" smtClean="0"/>
              <a:t>kombinasyonel</a:t>
            </a:r>
            <a:r>
              <a:rPr lang="tr-TR" sz="2200" dirty="0" smtClean="0"/>
              <a:t> devrelerdir. Girişindeki ikili sayının </a:t>
            </a:r>
            <a:r>
              <a:rPr lang="tr-TR" sz="2200" dirty="0" err="1" smtClean="0"/>
              <a:t>decimal</a:t>
            </a:r>
            <a:r>
              <a:rPr lang="tr-TR" sz="2200" dirty="0" smtClean="0"/>
              <a:t> değeri ne ise, o çıkışı aktif olur. </a:t>
            </a:r>
          </a:p>
          <a:p>
            <a:pPr marL="0" indent="0" algn="just">
              <a:buFontTx/>
              <a:buNone/>
            </a:pPr>
            <a:endParaRPr lang="tr-TR" sz="1000" dirty="0" smtClean="0"/>
          </a:p>
          <a:p>
            <a:pPr marL="0" indent="0" algn="just">
              <a:buFontTx/>
              <a:buNone/>
            </a:pPr>
            <a:r>
              <a:rPr lang="tr-TR" sz="2200" dirty="0" smtClean="0"/>
              <a:t>2×4 lük bir kod çözücünün doğruluk tablosu şu şekildedir; </a:t>
            </a:r>
          </a:p>
          <a:p>
            <a:pPr marL="0" indent="0" algn="just">
              <a:buNone/>
            </a:pPr>
            <a:r>
              <a:rPr lang="tr-TR" sz="2200" dirty="0" smtClean="0"/>
              <a:t>				</a:t>
            </a:r>
            <a:endParaRPr lang="tr-TR" sz="2000" dirty="0" smtClean="0"/>
          </a:p>
          <a:p>
            <a:pPr marL="0" indent="0" algn="just">
              <a:buFontTx/>
              <a:buNone/>
            </a:pPr>
            <a:endParaRPr lang="tr-TR" sz="2200" dirty="0" smtClean="0"/>
          </a:p>
          <a:p>
            <a:pPr marL="0" indent="0" algn="just">
              <a:buFontTx/>
              <a:buNone/>
            </a:pPr>
            <a:endParaRPr lang="tr-TR" sz="2200" dirty="0" smtClean="0"/>
          </a:p>
          <a:p>
            <a:pPr marL="0" indent="0" algn="just">
              <a:buFontTx/>
              <a:buNone/>
            </a:pPr>
            <a:endParaRPr lang="tr-TR" sz="2200" dirty="0" smtClean="0"/>
          </a:p>
          <a:p>
            <a:pPr marL="0" indent="0" algn="just">
              <a:buFontTx/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200" dirty="0" smtClean="0"/>
              <a:t>Y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= X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’.X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’			</a:t>
            </a:r>
            <a:r>
              <a:rPr lang="tr-TR" sz="2400" dirty="0" smtClean="0"/>
              <a:t> </a:t>
            </a:r>
            <a:r>
              <a:rPr lang="tr-TR" sz="2000" dirty="0" smtClean="0"/>
              <a:t>2×4 </a:t>
            </a:r>
            <a:r>
              <a:rPr lang="tr-TR" sz="2000" dirty="0" err="1" smtClean="0"/>
              <a:t>decoderin</a:t>
            </a:r>
            <a:r>
              <a:rPr lang="tr-TR" sz="2000" dirty="0" smtClean="0"/>
              <a:t> grafiksel gösterimi</a:t>
            </a:r>
          </a:p>
          <a:p>
            <a:pPr marL="0" indent="0" algn="just">
              <a:buFontTx/>
              <a:buNone/>
            </a:pPr>
            <a:r>
              <a:rPr lang="tr-TR" sz="2200" dirty="0" smtClean="0"/>
              <a:t>Y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= X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’.X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    </a:t>
            </a:r>
          </a:p>
          <a:p>
            <a:pPr marL="0" indent="0" algn="just">
              <a:buFontTx/>
              <a:buNone/>
            </a:pPr>
            <a:r>
              <a:rPr lang="tr-TR" sz="2200" dirty="0" smtClean="0"/>
              <a:t>Y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= X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.X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’    </a:t>
            </a:r>
          </a:p>
          <a:p>
            <a:pPr marL="0" indent="0" algn="just">
              <a:buFontTx/>
              <a:buNone/>
            </a:pPr>
            <a:r>
              <a:rPr lang="tr-TR" sz="2200" dirty="0" smtClean="0"/>
              <a:t>Y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= X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.X</a:t>
            </a:r>
            <a:r>
              <a:rPr lang="tr-TR" sz="2200" baseline="-25000" dirty="0" smtClean="0"/>
              <a:t>0	</a:t>
            </a:r>
            <a:endParaRPr lang="tr-TR" sz="1800" dirty="0" smtClean="0"/>
          </a:p>
          <a:p>
            <a:pPr marL="0" indent="0" algn="just">
              <a:buFontTx/>
              <a:buNone/>
            </a:pPr>
            <a:endParaRPr lang="tr-TR" sz="2200" dirty="0" smtClean="0"/>
          </a:p>
          <a:p>
            <a:pPr marL="0" indent="0" algn="just">
              <a:buFontTx/>
              <a:buNone/>
            </a:pPr>
            <a:endParaRPr lang="tr-TR" sz="2200" dirty="0" smtClean="0"/>
          </a:p>
        </p:txBody>
      </p:sp>
      <p:sp>
        <p:nvSpPr>
          <p:cNvPr id="12292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smtClean="0"/>
              <a:t>Mantık Devreleri </a:t>
            </a:r>
            <a:endParaRPr lang="en-US" dirty="0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74663" y="2649538"/>
          <a:ext cx="3080701" cy="1577340"/>
        </p:xfrm>
        <a:graphic>
          <a:graphicData uri="http://schemas.openxmlformats.org/drawingml/2006/table">
            <a:tbl>
              <a:tblPr/>
              <a:tblGrid>
                <a:gridCol w="735361"/>
                <a:gridCol w="586335"/>
                <a:gridCol w="586335"/>
                <a:gridCol w="586335"/>
                <a:gridCol w="58633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X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0 0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0 1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1 1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28" name="27 Grup"/>
          <p:cNvGrpSpPr/>
          <p:nvPr/>
        </p:nvGrpSpPr>
        <p:grpSpPr>
          <a:xfrm>
            <a:off x="4977128" y="2965793"/>
            <a:ext cx="1920875" cy="1356970"/>
            <a:chOff x="4977128" y="2965793"/>
            <a:chExt cx="1920875" cy="1356970"/>
          </a:xfrm>
        </p:grpSpPr>
        <p:sp>
          <p:nvSpPr>
            <p:cNvPr id="12328" name="Text Box 2"/>
            <p:cNvSpPr txBox="1">
              <a:spLocks noChangeArrowheads="1"/>
            </p:cNvSpPr>
            <p:nvPr/>
          </p:nvSpPr>
          <p:spPr bwMode="auto">
            <a:xfrm>
              <a:off x="5450944" y="3268663"/>
              <a:ext cx="896408" cy="1024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endParaRPr lang="tr-TR" b="0" dirty="0"/>
            </a:p>
          </p:txBody>
        </p:sp>
        <p:sp>
          <p:nvSpPr>
            <p:cNvPr id="12329" name="Line 3"/>
            <p:cNvSpPr>
              <a:spLocks noChangeShapeType="1"/>
            </p:cNvSpPr>
            <p:nvPr/>
          </p:nvSpPr>
          <p:spPr bwMode="auto">
            <a:xfrm>
              <a:off x="6347352" y="3396679"/>
              <a:ext cx="256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30" name="Line 4"/>
            <p:cNvSpPr>
              <a:spLocks noChangeShapeType="1"/>
            </p:cNvSpPr>
            <p:nvPr/>
          </p:nvSpPr>
          <p:spPr bwMode="auto">
            <a:xfrm>
              <a:off x="6347352" y="3652711"/>
              <a:ext cx="256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31" name="Line 5"/>
            <p:cNvSpPr>
              <a:spLocks noChangeShapeType="1"/>
            </p:cNvSpPr>
            <p:nvPr/>
          </p:nvSpPr>
          <p:spPr bwMode="auto">
            <a:xfrm>
              <a:off x="6347352" y="3908743"/>
              <a:ext cx="256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32" name="Line 6"/>
            <p:cNvSpPr>
              <a:spLocks noChangeShapeType="1"/>
            </p:cNvSpPr>
            <p:nvPr/>
          </p:nvSpPr>
          <p:spPr bwMode="auto">
            <a:xfrm>
              <a:off x="6347352" y="4164775"/>
              <a:ext cx="256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33" name="Line 7"/>
            <p:cNvSpPr>
              <a:spLocks noChangeShapeType="1"/>
            </p:cNvSpPr>
            <p:nvPr/>
          </p:nvSpPr>
          <p:spPr bwMode="auto">
            <a:xfrm>
              <a:off x="5194827" y="3652711"/>
              <a:ext cx="256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34" name="Line 8"/>
            <p:cNvSpPr>
              <a:spLocks noChangeShapeType="1"/>
            </p:cNvSpPr>
            <p:nvPr/>
          </p:nvSpPr>
          <p:spPr bwMode="auto">
            <a:xfrm>
              <a:off x="5194827" y="3908743"/>
              <a:ext cx="256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35" name="Text Box 9"/>
            <p:cNvSpPr txBox="1">
              <a:spLocks noChangeArrowheads="1"/>
            </p:cNvSpPr>
            <p:nvPr/>
          </p:nvSpPr>
          <p:spPr bwMode="auto">
            <a:xfrm>
              <a:off x="4977128" y="3511893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 dirty="0">
                  <a:latin typeface="Calibri" pitchFamily="34" charset="0"/>
                </a:rPr>
                <a:t>X</a:t>
              </a:r>
              <a:r>
                <a:rPr lang="tr-TR" b="0" baseline="-25000" dirty="0">
                  <a:latin typeface="Calibri" pitchFamily="34" charset="0"/>
                </a:rPr>
                <a:t>1</a:t>
              </a:r>
              <a:endParaRPr lang="tr-TR" dirty="0"/>
            </a:p>
          </p:txBody>
        </p:sp>
        <p:sp>
          <p:nvSpPr>
            <p:cNvPr id="12336" name="Text Box 10"/>
            <p:cNvSpPr txBox="1">
              <a:spLocks noChangeArrowheads="1"/>
            </p:cNvSpPr>
            <p:nvPr/>
          </p:nvSpPr>
          <p:spPr bwMode="auto">
            <a:xfrm>
              <a:off x="4989222" y="3793529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 dirty="0">
                  <a:latin typeface="Calibri" pitchFamily="34" charset="0"/>
                </a:rPr>
                <a:t>X</a:t>
              </a:r>
              <a:r>
                <a:rPr lang="tr-TR" b="0" baseline="-25000" dirty="0"/>
                <a:t>0</a:t>
              </a:r>
              <a:endParaRPr lang="tr-TR" dirty="0"/>
            </a:p>
          </p:txBody>
        </p:sp>
        <p:sp>
          <p:nvSpPr>
            <p:cNvPr id="12337" name="Text Box 11"/>
            <p:cNvSpPr txBox="1">
              <a:spLocks noChangeArrowheads="1"/>
            </p:cNvSpPr>
            <p:nvPr/>
          </p:nvSpPr>
          <p:spPr bwMode="auto">
            <a:xfrm>
              <a:off x="6629081" y="3268663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 dirty="0">
                  <a:latin typeface="Calibri" pitchFamily="34" charset="0"/>
                </a:rPr>
                <a:t>Y</a:t>
              </a:r>
              <a:r>
                <a:rPr lang="tr-TR" b="0" baseline="-25000" dirty="0"/>
                <a:t>0</a:t>
              </a:r>
              <a:endParaRPr lang="tr-TR" dirty="0"/>
            </a:p>
          </p:txBody>
        </p:sp>
        <p:sp>
          <p:nvSpPr>
            <p:cNvPr id="12338" name="Text Box 12"/>
            <p:cNvSpPr txBox="1">
              <a:spLocks noChangeArrowheads="1"/>
            </p:cNvSpPr>
            <p:nvPr/>
          </p:nvSpPr>
          <p:spPr bwMode="auto">
            <a:xfrm>
              <a:off x="6629081" y="3524695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 dirty="0">
                  <a:latin typeface="Calibri" pitchFamily="34" charset="0"/>
                </a:rPr>
                <a:t>Y</a:t>
              </a:r>
              <a:r>
                <a:rPr lang="tr-TR" b="0" baseline="-25000" dirty="0">
                  <a:latin typeface="Calibri" pitchFamily="34" charset="0"/>
                </a:rPr>
                <a:t>1</a:t>
              </a:r>
              <a:endParaRPr lang="tr-TR" dirty="0"/>
            </a:p>
          </p:txBody>
        </p:sp>
        <p:sp>
          <p:nvSpPr>
            <p:cNvPr id="12339" name="Text Box 13"/>
            <p:cNvSpPr txBox="1">
              <a:spLocks noChangeArrowheads="1"/>
            </p:cNvSpPr>
            <p:nvPr/>
          </p:nvSpPr>
          <p:spPr bwMode="auto">
            <a:xfrm>
              <a:off x="6629081" y="3780727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 dirty="0">
                  <a:latin typeface="Calibri" pitchFamily="34" charset="0"/>
                </a:rPr>
                <a:t>Y</a:t>
              </a:r>
              <a:r>
                <a:rPr lang="tr-TR" b="0" baseline="-25000" dirty="0">
                  <a:latin typeface="Calibri" pitchFamily="34" charset="0"/>
                </a:rPr>
                <a:t>2</a:t>
              </a:r>
              <a:endParaRPr lang="tr-TR" dirty="0"/>
            </a:p>
          </p:txBody>
        </p:sp>
        <p:sp>
          <p:nvSpPr>
            <p:cNvPr id="12340" name="Text Box 14"/>
            <p:cNvSpPr txBox="1">
              <a:spLocks noChangeArrowheads="1"/>
            </p:cNvSpPr>
            <p:nvPr/>
          </p:nvSpPr>
          <p:spPr bwMode="auto">
            <a:xfrm>
              <a:off x="6641886" y="4036759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 dirty="0">
                  <a:latin typeface="Calibri" pitchFamily="34" charset="0"/>
                </a:rPr>
                <a:t>Y</a:t>
              </a:r>
              <a:r>
                <a:rPr lang="tr-TR" b="0" baseline="-25000" dirty="0">
                  <a:latin typeface="Calibri" pitchFamily="34" charset="0"/>
                </a:rPr>
                <a:t>3</a:t>
              </a:r>
              <a:endParaRPr lang="tr-TR" dirty="0"/>
            </a:p>
          </p:txBody>
        </p:sp>
        <p:sp>
          <p:nvSpPr>
            <p:cNvPr id="12341" name="Text Box 15"/>
            <p:cNvSpPr txBox="1">
              <a:spLocks noChangeArrowheads="1"/>
            </p:cNvSpPr>
            <p:nvPr/>
          </p:nvSpPr>
          <p:spPr bwMode="auto">
            <a:xfrm>
              <a:off x="5472287" y="3812731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>
                  <a:latin typeface="Calibri" pitchFamily="34" charset="0"/>
                </a:rPr>
                <a:t>2</a:t>
              </a:r>
              <a:r>
                <a:rPr lang="tr-TR" b="0" baseline="30000"/>
                <a:t>0</a:t>
              </a:r>
              <a:endParaRPr lang="tr-TR"/>
            </a:p>
          </p:txBody>
        </p:sp>
        <p:sp>
          <p:nvSpPr>
            <p:cNvPr id="12342" name="Text Box 16"/>
            <p:cNvSpPr txBox="1">
              <a:spLocks noChangeArrowheads="1"/>
            </p:cNvSpPr>
            <p:nvPr/>
          </p:nvSpPr>
          <p:spPr bwMode="auto">
            <a:xfrm>
              <a:off x="5482958" y="3567367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>
                  <a:latin typeface="Calibri" pitchFamily="34" charset="0"/>
                </a:rPr>
                <a:t>2</a:t>
              </a:r>
              <a:r>
                <a:rPr lang="tr-TR" b="0" baseline="30000">
                  <a:latin typeface="Calibri" pitchFamily="34" charset="0"/>
                </a:rPr>
                <a:t>1</a:t>
              </a:r>
              <a:endParaRPr lang="tr-TR"/>
            </a:p>
          </p:txBody>
        </p:sp>
        <p:sp>
          <p:nvSpPr>
            <p:cNvPr id="12343" name="Text Box 17"/>
            <p:cNvSpPr txBox="1">
              <a:spLocks noChangeArrowheads="1"/>
            </p:cNvSpPr>
            <p:nvPr/>
          </p:nvSpPr>
          <p:spPr bwMode="auto">
            <a:xfrm>
              <a:off x="6225908" y="3285935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 dirty="0"/>
                <a:t>0</a:t>
              </a:r>
              <a:endParaRPr lang="tr-TR" dirty="0"/>
            </a:p>
          </p:txBody>
        </p:sp>
        <p:sp>
          <p:nvSpPr>
            <p:cNvPr id="12344" name="Text Box 18"/>
            <p:cNvSpPr txBox="1">
              <a:spLocks noChangeArrowheads="1"/>
            </p:cNvSpPr>
            <p:nvPr/>
          </p:nvSpPr>
          <p:spPr bwMode="auto">
            <a:xfrm>
              <a:off x="6225908" y="3541967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 dirty="0">
                  <a:latin typeface="Calibri" pitchFamily="34" charset="0"/>
                </a:rPr>
                <a:t>1</a:t>
              </a:r>
              <a:endParaRPr lang="tr-TR" dirty="0"/>
            </a:p>
          </p:txBody>
        </p:sp>
        <p:sp>
          <p:nvSpPr>
            <p:cNvPr id="12345" name="Text Box 19"/>
            <p:cNvSpPr txBox="1">
              <a:spLocks noChangeArrowheads="1"/>
            </p:cNvSpPr>
            <p:nvPr/>
          </p:nvSpPr>
          <p:spPr bwMode="auto">
            <a:xfrm>
              <a:off x="6238608" y="3785299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 dirty="0">
                  <a:latin typeface="Calibri" pitchFamily="34" charset="0"/>
                </a:rPr>
                <a:t>2</a:t>
              </a:r>
              <a:endParaRPr lang="tr-TR" dirty="0"/>
            </a:p>
          </p:txBody>
        </p:sp>
        <p:sp>
          <p:nvSpPr>
            <p:cNvPr id="12346" name="Text Box 20"/>
            <p:cNvSpPr txBox="1">
              <a:spLocks noChangeArrowheads="1"/>
            </p:cNvSpPr>
            <p:nvPr/>
          </p:nvSpPr>
          <p:spPr bwMode="auto">
            <a:xfrm>
              <a:off x="6223880" y="4066731"/>
              <a:ext cx="256117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b="0" dirty="0">
                  <a:latin typeface="Calibri" pitchFamily="34" charset="0"/>
                </a:rPr>
                <a:t>3</a:t>
              </a:r>
              <a:endParaRPr lang="tr-TR" dirty="0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5396228" y="2965793"/>
              <a:ext cx="1080772" cy="23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dirty="0" smtClean="0">
                  <a:latin typeface="Calibri" pitchFamily="34" charset="0"/>
                </a:rPr>
                <a:t>2×4 </a:t>
              </a:r>
              <a:r>
                <a:rPr lang="tr-TR" dirty="0" err="1" smtClean="0">
                  <a:latin typeface="Calibri" pitchFamily="34" charset="0"/>
                </a:rPr>
                <a:t>Decoder</a:t>
              </a:r>
              <a:endParaRPr lang="tr-T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Kod Çözücüler (Decoders)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9250" y="950913"/>
            <a:ext cx="8375650" cy="5078412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Kod çözücülerde yetki (</a:t>
            </a:r>
            <a:r>
              <a:rPr lang="tr-TR" sz="2200" dirty="0" err="1" smtClean="0"/>
              <a:t>Enable</a:t>
            </a:r>
            <a:r>
              <a:rPr lang="tr-TR" sz="2200" dirty="0" smtClean="0"/>
              <a:t> - EN) girişi de kullanılabilir. EN = 1 iken normal şekilde çalışırken, EN = 0 ise çıkışlar aktif değildir (tüm çıkışlar 0’dır). </a:t>
            </a:r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>
              <a:buNone/>
              <a:defRPr/>
            </a:pPr>
            <a:r>
              <a:rPr lang="tr-TR" sz="2000" dirty="0" smtClean="0"/>
              <a:t>Y</a:t>
            </a:r>
            <a:r>
              <a:rPr lang="tr-TR" sz="2000" baseline="-25000" dirty="0" smtClean="0"/>
              <a:t>0</a:t>
            </a:r>
            <a:r>
              <a:rPr lang="tr-TR" sz="2000" dirty="0" smtClean="0"/>
              <a:t>= X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’.X</a:t>
            </a:r>
            <a:r>
              <a:rPr lang="tr-TR" sz="2000" baseline="-25000" dirty="0" smtClean="0"/>
              <a:t>0</a:t>
            </a:r>
            <a:r>
              <a:rPr lang="tr-TR" sz="2000" dirty="0" smtClean="0"/>
              <a:t>’      </a:t>
            </a:r>
          </a:p>
          <a:p>
            <a:pPr>
              <a:buNone/>
              <a:defRPr/>
            </a:pPr>
            <a:r>
              <a:rPr lang="tr-TR" sz="2000" dirty="0" smtClean="0"/>
              <a:t>Y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= X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’.X</a:t>
            </a:r>
            <a:r>
              <a:rPr lang="tr-TR" sz="2000" baseline="-25000" dirty="0" smtClean="0"/>
              <a:t>0</a:t>
            </a:r>
            <a:r>
              <a:rPr lang="tr-TR" sz="2000" dirty="0" smtClean="0"/>
              <a:t> </a:t>
            </a:r>
          </a:p>
          <a:p>
            <a:pPr>
              <a:buNone/>
              <a:defRPr/>
            </a:pPr>
            <a:r>
              <a:rPr lang="tr-TR" sz="2000" dirty="0" smtClean="0"/>
              <a:t>Y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= X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.X</a:t>
            </a:r>
            <a:r>
              <a:rPr lang="tr-TR" sz="2000" baseline="-25000" dirty="0" smtClean="0"/>
              <a:t>0</a:t>
            </a:r>
            <a:r>
              <a:rPr lang="tr-TR" sz="2000" dirty="0" smtClean="0"/>
              <a:t>’  </a:t>
            </a:r>
          </a:p>
          <a:p>
            <a:pPr>
              <a:buNone/>
              <a:defRPr/>
            </a:pPr>
            <a:r>
              <a:rPr lang="tr-TR" sz="2000" dirty="0" smtClean="0"/>
              <a:t>Y</a:t>
            </a:r>
            <a:r>
              <a:rPr lang="tr-TR" sz="2000" baseline="-25000" dirty="0" smtClean="0"/>
              <a:t>3</a:t>
            </a:r>
            <a:r>
              <a:rPr lang="tr-TR" sz="2000" dirty="0" smtClean="0"/>
              <a:t>= X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.X</a:t>
            </a:r>
            <a:r>
              <a:rPr lang="tr-TR" sz="2000" baseline="-25000" dirty="0" smtClean="0"/>
              <a:t>0</a:t>
            </a:r>
            <a:endParaRPr lang="tr-TR" sz="2000" dirty="0" smtClean="0"/>
          </a:p>
          <a:p>
            <a:pPr>
              <a:buFontTx/>
              <a:buNone/>
              <a:defRPr/>
            </a:pPr>
            <a:endParaRPr lang="tr-TR" sz="2200" dirty="0"/>
          </a:p>
        </p:txBody>
      </p:sp>
      <p:sp>
        <p:nvSpPr>
          <p:cNvPr id="13316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13317" name="4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063" y="2393950"/>
            <a:ext cx="2573337" cy="306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5 Res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1013" y="2565400"/>
            <a:ext cx="2414587" cy="2962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Kod Çözücüler (Decoders)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887413"/>
            <a:ext cx="8375650" cy="5078412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err="1" smtClean="0"/>
              <a:t>Decoder’ler</a:t>
            </a:r>
            <a:r>
              <a:rPr lang="tr-TR" sz="2200" dirty="0" smtClean="0"/>
              <a:t>, lojik fonksiyonların gerçekleştirilmesinde kullanılabilirler. Kod çözücülerin her bir çıkışı, aslında </a:t>
            </a:r>
            <a:r>
              <a:rPr lang="tr-TR" sz="2200" dirty="0" err="1" smtClean="0"/>
              <a:t>minterm</a:t>
            </a:r>
            <a:r>
              <a:rPr lang="tr-TR" sz="2200" dirty="0" smtClean="0"/>
              <a:t> ifadeleridir. </a:t>
            </a:r>
          </a:p>
          <a:p>
            <a:pPr marL="0" indent="0" algn="just">
              <a:buFontTx/>
              <a:buNone/>
              <a:defRPr/>
            </a:pPr>
            <a:endParaRPr lang="tr-TR" sz="1000" dirty="0" smtClean="0"/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Genel olarak n adet girişe ve m adet çıkışa sahip bir lojik ifade, n×2</a:t>
            </a:r>
            <a:r>
              <a:rPr lang="tr-TR" sz="2200" baseline="30000" dirty="0" smtClean="0"/>
              <a:t>n</a:t>
            </a:r>
            <a:r>
              <a:rPr lang="tr-TR" sz="2200" dirty="0" smtClean="0"/>
              <a:t> </a:t>
            </a:r>
            <a:r>
              <a:rPr lang="tr-TR" sz="2200" dirty="0" err="1" smtClean="0"/>
              <a:t>lik</a:t>
            </a:r>
            <a:r>
              <a:rPr lang="tr-TR" sz="2200" dirty="0" smtClean="0"/>
              <a:t> bir kod çözücü ve m adet de OR kapısı kullanılarak gerçekleştirilebilir.  </a:t>
            </a:r>
          </a:p>
          <a:p>
            <a:pPr marL="0" indent="0" algn="just">
              <a:buFontTx/>
              <a:buNone/>
              <a:defRPr/>
            </a:pPr>
            <a:endParaRPr lang="tr-TR" sz="1000" b="1" dirty="0" smtClean="0"/>
          </a:p>
          <a:p>
            <a:pPr marL="0" indent="0" algn="just">
              <a:buFontTx/>
              <a:buNone/>
              <a:defRPr/>
            </a:pPr>
            <a:r>
              <a:rPr lang="tr-TR" sz="2200" b="1" dirty="0" smtClean="0"/>
              <a:t>Örnek:</a:t>
            </a:r>
            <a:r>
              <a:rPr lang="tr-TR" sz="2200" dirty="0" smtClean="0"/>
              <a:t> f(x,y,z) = Σ(0,1,3,5) ve g(x,y,z) = Σ(1,6,7) lojik ifadelerini bir kod çözücüyle gerçekleyelim.</a:t>
            </a:r>
          </a:p>
          <a:p>
            <a:pPr>
              <a:buFontTx/>
              <a:buNone/>
              <a:defRPr/>
            </a:pPr>
            <a:endParaRPr lang="tr-TR" sz="2200" dirty="0"/>
          </a:p>
        </p:txBody>
      </p:sp>
      <p:sp>
        <p:nvSpPr>
          <p:cNvPr id="14340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14341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1988" y="3854450"/>
            <a:ext cx="3527425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Kodlayıcılar (</a:t>
            </a:r>
            <a:r>
              <a:rPr lang="tr-TR" sz="2400" b="1" dirty="0" err="1" smtClean="0"/>
              <a:t>Encoders</a:t>
            </a:r>
            <a:r>
              <a:rPr lang="tr-TR" sz="2400" b="1" dirty="0" smtClean="0"/>
              <a:t>)</a:t>
            </a:r>
            <a:endParaRPr lang="tr-TR" sz="2400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1950" y="874713"/>
            <a:ext cx="8375650" cy="5538787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Kodlayıcılar, kod çözücülerin gerçekleştirdiğinin tersini yapan </a:t>
            </a:r>
            <a:r>
              <a:rPr lang="tr-TR" sz="2200" dirty="0" err="1" smtClean="0"/>
              <a:t>kombinasyonel</a:t>
            </a:r>
            <a:r>
              <a:rPr lang="tr-TR" sz="2200" dirty="0" smtClean="0"/>
              <a:t> devrelerdir. Genel olarak n adet çıkışı ve en çok 2</a:t>
            </a:r>
            <a:r>
              <a:rPr lang="tr-TR" sz="2200" baseline="30000" dirty="0" smtClean="0"/>
              <a:t>n</a:t>
            </a:r>
            <a:r>
              <a:rPr lang="tr-TR" sz="2200" dirty="0" smtClean="0"/>
              <a:t> adet de girişi vardır. Normal şartlarda girişlerinin sadece bir tanesinin 1 olması gerekir. Bu durumda çıkışında, hangi girişin 1 olduğunu gösteren ikili kod üretir.  4 girişli 2 çıkışlı bir kodlayıcının doğruluk tablosu aşağıdaki gibidir;</a:t>
            </a:r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      Z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 = D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+D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  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      Z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 = D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+D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 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      NI = D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’.D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’.D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’.D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’ (Giriş yoksa)</a:t>
            </a:r>
          </a:p>
          <a:p>
            <a:pPr algn="just">
              <a:buFontTx/>
              <a:buNone/>
              <a:defRPr/>
            </a:pPr>
            <a:endParaRPr lang="tr-TR" sz="2200" dirty="0"/>
          </a:p>
        </p:txBody>
      </p:sp>
      <p:sp>
        <p:nvSpPr>
          <p:cNvPr id="1536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58788" y="3144838"/>
          <a:ext cx="2323147" cy="1577340"/>
        </p:xfrm>
        <a:graphic>
          <a:graphicData uri="http://schemas.openxmlformats.org/drawingml/2006/table">
            <a:tbl>
              <a:tblPr/>
              <a:tblGrid>
                <a:gridCol w="415252"/>
                <a:gridCol w="415252"/>
                <a:gridCol w="415252"/>
                <a:gridCol w="415252"/>
                <a:gridCol w="66213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0 </a:t>
                      </a: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 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0 </a:t>
                      </a: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 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 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 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5400" name="25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2863" y="4603750"/>
            <a:ext cx="1912937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01" name="26 Dikdörtgen"/>
          <p:cNvSpPr>
            <a:spLocks noChangeArrowheads="1"/>
          </p:cNvSpPr>
          <p:nvPr/>
        </p:nvSpPr>
        <p:spPr bwMode="auto">
          <a:xfrm>
            <a:off x="3327400" y="3173413"/>
            <a:ext cx="52197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tr-TR"/>
              <a:t>Aynı anda sadece bir tek girişin 1 olmasına müsaade edildiğinden, Z</a:t>
            </a:r>
            <a:r>
              <a:rPr lang="tr-TR" baseline="-25000"/>
              <a:t>1</a:t>
            </a:r>
            <a:r>
              <a:rPr lang="tr-TR"/>
              <a:t> ve Z</a:t>
            </a:r>
            <a:r>
              <a:rPr lang="tr-TR" baseline="-25000"/>
              <a:t>0</a:t>
            </a:r>
            <a:r>
              <a:rPr lang="tr-TR"/>
              <a:t> çıkışlarını Karnaugh ile hesap ederken, birden fazla girişin 1 olduğu durumları önemsiz durum (don’t care) olarak alabiliriz. </a:t>
            </a:r>
          </a:p>
        </p:txBody>
      </p:sp>
      <p:grpSp>
        <p:nvGrpSpPr>
          <p:cNvPr id="29" name="28 Grup"/>
          <p:cNvGrpSpPr/>
          <p:nvPr/>
        </p:nvGrpSpPr>
        <p:grpSpPr>
          <a:xfrm>
            <a:off x="6457950" y="4471781"/>
            <a:ext cx="1916113" cy="1330532"/>
            <a:chOff x="6419850" y="4370181"/>
            <a:chExt cx="1916113" cy="1330532"/>
          </a:xfrm>
        </p:grpSpPr>
        <p:sp>
          <p:nvSpPr>
            <p:cNvPr id="15402" name="Text Box 2"/>
            <p:cNvSpPr txBox="1">
              <a:spLocks noChangeArrowheads="1"/>
            </p:cNvSpPr>
            <p:nvPr/>
          </p:nvSpPr>
          <p:spPr bwMode="auto">
            <a:xfrm>
              <a:off x="6916818" y="4635482"/>
              <a:ext cx="880260" cy="1065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endParaRPr lang="tr-TR" sz="1800" b="0" dirty="0"/>
            </a:p>
          </p:txBody>
        </p:sp>
        <p:sp>
          <p:nvSpPr>
            <p:cNvPr id="15403" name="Line 3"/>
            <p:cNvSpPr>
              <a:spLocks noChangeShapeType="1"/>
            </p:cNvSpPr>
            <p:nvPr/>
          </p:nvSpPr>
          <p:spPr bwMode="auto">
            <a:xfrm>
              <a:off x="6665316" y="4732567"/>
              <a:ext cx="2515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800"/>
            </a:p>
          </p:txBody>
        </p:sp>
        <p:sp>
          <p:nvSpPr>
            <p:cNvPr id="15404" name="Line 4"/>
            <p:cNvSpPr>
              <a:spLocks noChangeShapeType="1"/>
            </p:cNvSpPr>
            <p:nvPr/>
          </p:nvSpPr>
          <p:spPr bwMode="auto">
            <a:xfrm>
              <a:off x="6665316" y="4983852"/>
              <a:ext cx="2515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800"/>
            </a:p>
          </p:txBody>
        </p:sp>
        <p:sp>
          <p:nvSpPr>
            <p:cNvPr id="15405" name="Line 5"/>
            <p:cNvSpPr>
              <a:spLocks noChangeShapeType="1"/>
            </p:cNvSpPr>
            <p:nvPr/>
          </p:nvSpPr>
          <p:spPr bwMode="auto">
            <a:xfrm>
              <a:off x="6665316" y="5235137"/>
              <a:ext cx="2515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800"/>
            </a:p>
          </p:txBody>
        </p:sp>
        <p:sp>
          <p:nvSpPr>
            <p:cNvPr id="15406" name="Line 6"/>
            <p:cNvSpPr>
              <a:spLocks noChangeShapeType="1"/>
            </p:cNvSpPr>
            <p:nvPr/>
          </p:nvSpPr>
          <p:spPr bwMode="auto">
            <a:xfrm>
              <a:off x="6665316" y="5486422"/>
              <a:ext cx="2515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800"/>
            </a:p>
          </p:txBody>
        </p:sp>
        <p:sp>
          <p:nvSpPr>
            <p:cNvPr id="15407" name="Line 7"/>
            <p:cNvSpPr>
              <a:spLocks noChangeShapeType="1"/>
            </p:cNvSpPr>
            <p:nvPr/>
          </p:nvSpPr>
          <p:spPr bwMode="auto">
            <a:xfrm>
              <a:off x="7797078" y="4983852"/>
              <a:ext cx="2515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800"/>
            </a:p>
          </p:txBody>
        </p:sp>
        <p:sp>
          <p:nvSpPr>
            <p:cNvPr id="15408" name="Line 8"/>
            <p:cNvSpPr>
              <a:spLocks noChangeShapeType="1"/>
            </p:cNvSpPr>
            <p:nvPr/>
          </p:nvSpPr>
          <p:spPr bwMode="auto">
            <a:xfrm>
              <a:off x="7797078" y="5235137"/>
              <a:ext cx="2515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800"/>
            </a:p>
          </p:txBody>
        </p:sp>
        <p:sp>
          <p:nvSpPr>
            <p:cNvPr id="15409" name="Text Box 9"/>
            <p:cNvSpPr txBox="1">
              <a:spLocks noChangeArrowheads="1"/>
            </p:cNvSpPr>
            <p:nvPr/>
          </p:nvSpPr>
          <p:spPr bwMode="auto">
            <a:xfrm>
              <a:off x="8084460" y="4828350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>
                  <a:latin typeface="Calibri" pitchFamily="34" charset="0"/>
                </a:rPr>
                <a:t>Z</a:t>
              </a:r>
              <a:r>
                <a:rPr lang="tr-TR" sz="1800" b="0" baseline="-25000" dirty="0">
                  <a:latin typeface="Calibri" pitchFamily="34" charset="0"/>
                </a:rPr>
                <a:t>1</a:t>
              </a:r>
              <a:endParaRPr lang="tr-TR" sz="1800" dirty="0"/>
            </a:p>
          </p:txBody>
        </p:sp>
        <p:sp>
          <p:nvSpPr>
            <p:cNvPr id="15410" name="Text Box 10"/>
            <p:cNvSpPr txBox="1">
              <a:spLocks noChangeArrowheads="1"/>
            </p:cNvSpPr>
            <p:nvPr/>
          </p:nvSpPr>
          <p:spPr bwMode="auto">
            <a:xfrm>
              <a:off x="8084460" y="5102806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>
                  <a:latin typeface="Calibri" pitchFamily="34" charset="0"/>
                </a:rPr>
                <a:t>Z</a:t>
              </a:r>
              <a:r>
                <a:rPr lang="tr-TR" sz="1800" b="0" baseline="-25000" dirty="0"/>
                <a:t>0</a:t>
              </a:r>
              <a:endParaRPr lang="tr-TR" sz="1800" dirty="0"/>
            </a:p>
          </p:txBody>
        </p:sp>
        <p:sp>
          <p:nvSpPr>
            <p:cNvPr id="15411" name="Text Box 11"/>
            <p:cNvSpPr txBox="1">
              <a:spLocks noChangeArrowheads="1"/>
            </p:cNvSpPr>
            <p:nvPr/>
          </p:nvSpPr>
          <p:spPr bwMode="auto">
            <a:xfrm>
              <a:off x="6419850" y="4568825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>
                  <a:latin typeface="Calibri" pitchFamily="34" charset="0"/>
                </a:rPr>
                <a:t>D</a:t>
              </a:r>
              <a:r>
                <a:rPr lang="tr-TR" sz="1800" b="0" baseline="-25000" dirty="0"/>
                <a:t>0</a:t>
              </a:r>
              <a:endParaRPr lang="tr-TR" sz="1800" dirty="0"/>
            </a:p>
          </p:txBody>
        </p:sp>
        <p:sp>
          <p:nvSpPr>
            <p:cNvPr id="15412" name="Text Box 12"/>
            <p:cNvSpPr txBox="1">
              <a:spLocks noChangeArrowheads="1"/>
            </p:cNvSpPr>
            <p:nvPr/>
          </p:nvSpPr>
          <p:spPr bwMode="auto">
            <a:xfrm>
              <a:off x="6419850" y="4820110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>
                  <a:latin typeface="Calibri" pitchFamily="34" charset="0"/>
                </a:rPr>
                <a:t>D</a:t>
              </a:r>
              <a:r>
                <a:rPr lang="tr-TR" sz="1800" b="0" baseline="-25000" dirty="0">
                  <a:latin typeface="Calibri" pitchFamily="34" charset="0"/>
                </a:rPr>
                <a:t>1</a:t>
              </a:r>
              <a:endParaRPr lang="tr-TR" sz="1800" dirty="0"/>
            </a:p>
          </p:txBody>
        </p:sp>
        <p:sp>
          <p:nvSpPr>
            <p:cNvPr id="15413" name="Text Box 13"/>
            <p:cNvSpPr txBox="1">
              <a:spLocks noChangeArrowheads="1"/>
            </p:cNvSpPr>
            <p:nvPr/>
          </p:nvSpPr>
          <p:spPr bwMode="auto">
            <a:xfrm>
              <a:off x="6419850" y="5084095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>
                  <a:latin typeface="Calibri" pitchFamily="34" charset="0"/>
                </a:rPr>
                <a:t>D</a:t>
              </a:r>
              <a:r>
                <a:rPr lang="tr-TR" sz="1800" b="0" baseline="-25000" dirty="0">
                  <a:latin typeface="Calibri" pitchFamily="34" charset="0"/>
                </a:rPr>
                <a:t>2</a:t>
              </a:r>
              <a:endParaRPr lang="tr-TR" sz="1800" dirty="0"/>
            </a:p>
          </p:txBody>
        </p:sp>
        <p:sp>
          <p:nvSpPr>
            <p:cNvPr id="15414" name="Text Box 14"/>
            <p:cNvSpPr txBox="1">
              <a:spLocks noChangeArrowheads="1"/>
            </p:cNvSpPr>
            <p:nvPr/>
          </p:nvSpPr>
          <p:spPr bwMode="auto">
            <a:xfrm>
              <a:off x="6419850" y="5335380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>
                  <a:latin typeface="Calibri" pitchFamily="34" charset="0"/>
                </a:rPr>
                <a:t>D</a:t>
              </a:r>
              <a:r>
                <a:rPr lang="tr-TR" sz="1800" b="0" baseline="-25000" dirty="0">
                  <a:latin typeface="Calibri" pitchFamily="34" charset="0"/>
                </a:rPr>
                <a:t>3</a:t>
              </a:r>
              <a:endParaRPr lang="tr-TR" sz="1800" dirty="0"/>
            </a:p>
          </p:txBody>
        </p:sp>
        <p:sp>
          <p:nvSpPr>
            <p:cNvPr id="15415" name="Text Box 15"/>
            <p:cNvSpPr txBox="1">
              <a:spLocks noChangeArrowheads="1"/>
            </p:cNvSpPr>
            <p:nvPr/>
          </p:nvSpPr>
          <p:spPr bwMode="auto">
            <a:xfrm>
              <a:off x="7582427" y="5113276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>
                  <a:latin typeface="Calibri" pitchFamily="34" charset="0"/>
                </a:rPr>
                <a:t>2</a:t>
              </a:r>
              <a:r>
                <a:rPr lang="tr-TR" sz="1800" b="0" baseline="30000" dirty="0"/>
                <a:t>0</a:t>
              </a:r>
              <a:endParaRPr lang="tr-TR" sz="1800" dirty="0"/>
            </a:p>
          </p:txBody>
        </p:sp>
        <p:sp>
          <p:nvSpPr>
            <p:cNvPr id="15416" name="Text Box 16"/>
            <p:cNvSpPr txBox="1">
              <a:spLocks noChangeArrowheads="1"/>
            </p:cNvSpPr>
            <p:nvPr/>
          </p:nvSpPr>
          <p:spPr bwMode="auto">
            <a:xfrm>
              <a:off x="7584647" y="4885161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>
                  <a:latin typeface="Calibri" pitchFamily="34" charset="0"/>
                </a:rPr>
                <a:t>2</a:t>
              </a:r>
              <a:r>
                <a:rPr lang="tr-TR" sz="1800" b="0" baseline="30000" dirty="0">
                  <a:latin typeface="Calibri" pitchFamily="34" charset="0"/>
                </a:rPr>
                <a:t>1</a:t>
              </a:r>
              <a:endParaRPr lang="tr-TR" sz="1800" dirty="0"/>
            </a:p>
          </p:txBody>
        </p:sp>
        <p:sp>
          <p:nvSpPr>
            <p:cNvPr id="15417" name="Text Box 17"/>
            <p:cNvSpPr txBox="1">
              <a:spLocks noChangeArrowheads="1"/>
            </p:cNvSpPr>
            <p:nvPr/>
          </p:nvSpPr>
          <p:spPr bwMode="auto">
            <a:xfrm>
              <a:off x="6960956" y="4621177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/>
                <a:t>0</a:t>
              </a:r>
              <a:endParaRPr lang="tr-TR" sz="1800" dirty="0"/>
            </a:p>
          </p:txBody>
        </p:sp>
        <p:sp>
          <p:nvSpPr>
            <p:cNvPr id="15418" name="Text Box 18"/>
            <p:cNvSpPr txBox="1">
              <a:spLocks noChangeArrowheads="1"/>
            </p:cNvSpPr>
            <p:nvPr/>
          </p:nvSpPr>
          <p:spPr bwMode="auto">
            <a:xfrm>
              <a:off x="6960956" y="4847061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>
                  <a:latin typeface="Calibri" pitchFamily="34" charset="0"/>
                </a:rPr>
                <a:t>1</a:t>
              </a:r>
              <a:endParaRPr lang="tr-TR" sz="1800" dirty="0"/>
            </a:p>
          </p:txBody>
        </p:sp>
        <p:sp>
          <p:nvSpPr>
            <p:cNvPr id="15419" name="Text Box 19"/>
            <p:cNvSpPr txBox="1">
              <a:spLocks noChangeArrowheads="1"/>
            </p:cNvSpPr>
            <p:nvPr/>
          </p:nvSpPr>
          <p:spPr bwMode="auto">
            <a:xfrm>
              <a:off x="6960956" y="5111046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>
                  <a:latin typeface="Calibri" pitchFamily="34" charset="0"/>
                </a:rPr>
                <a:t>2</a:t>
              </a:r>
              <a:endParaRPr lang="tr-TR" sz="1800" dirty="0"/>
            </a:p>
          </p:txBody>
        </p:sp>
        <p:sp>
          <p:nvSpPr>
            <p:cNvPr id="15420" name="Text Box 20"/>
            <p:cNvSpPr txBox="1">
              <a:spLocks noChangeArrowheads="1"/>
            </p:cNvSpPr>
            <p:nvPr/>
          </p:nvSpPr>
          <p:spPr bwMode="auto">
            <a:xfrm>
              <a:off x="6971436" y="5362331"/>
              <a:ext cx="251503" cy="25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>
                  <a:latin typeface="Calibri" pitchFamily="34" charset="0"/>
                </a:rPr>
                <a:t>3</a:t>
              </a:r>
              <a:endParaRPr lang="tr-TR" sz="1800" dirty="0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6800850" y="4370181"/>
              <a:ext cx="1225550" cy="239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 dirty="0" smtClean="0">
                  <a:latin typeface="Calibri" pitchFamily="34" charset="0"/>
                </a:rPr>
                <a:t>4×2 Encoder</a:t>
              </a:r>
              <a:endParaRPr lang="tr-TR" sz="1800" dirty="0" smtClean="0"/>
            </a:p>
            <a:p>
              <a:pPr>
                <a:spcAft>
                  <a:spcPts val="1000"/>
                </a:spcAft>
              </a:pPr>
              <a:endParaRPr lang="tr-TR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Kodlayıcılar (Encoders)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9250" y="862013"/>
            <a:ext cx="8375650" cy="5576887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Bazı durumlarda </a:t>
            </a:r>
            <a:r>
              <a:rPr lang="tr-TR" sz="2200" dirty="0" err="1" smtClean="0"/>
              <a:t>encoder’in</a:t>
            </a:r>
            <a:r>
              <a:rPr lang="tr-TR" sz="2200" dirty="0" smtClean="0"/>
              <a:t> girişlerinden sadece bir tanesinin 1 olması mümkün olmayabilir. Böyle durumlar da düşünülerek öncelikli kodlayıcılar (</a:t>
            </a:r>
            <a:r>
              <a:rPr lang="tr-TR" sz="2200" dirty="0" err="1" smtClean="0"/>
              <a:t>Priority</a:t>
            </a:r>
            <a:r>
              <a:rPr lang="tr-TR" sz="2200" dirty="0" smtClean="0"/>
              <a:t> </a:t>
            </a:r>
            <a:r>
              <a:rPr lang="tr-TR" sz="2200" dirty="0" err="1" smtClean="0"/>
              <a:t>encoders</a:t>
            </a:r>
            <a:r>
              <a:rPr lang="tr-TR" sz="2200" dirty="0" smtClean="0"/>
              <a:t>) geliştirilmiştir. Örnek bir gerçekleştirim, 4 giriş ve 3 çıkış için aşağıda verilmiştir. Öncelik sırası D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’ten D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’a doğrudur.</a:t>
            </a:r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>
              <a:buFontTx/>
              <a:buNone/>
              <a:defRPr/>
            </a:pPr>
            <a:r>
              <a:rPr lang="tr-TR" sz="2400" dirty="0" smtClean="0"/>
              <a:t>					</a:t>
            </a:r>
            <a:r>
              <a:rPr lang="tr-TR" sz="2200" dirty="0" smtClean="0"/>
              <a:t>Z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 = D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+D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                 Z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 = D</a:t>
            </a:r>
            <a:r>
              <a:rPr lang="tr-TR" sz="2200" baseline="-25000" dirty="0" smtClean="0"/>
              <a:t>3 </a:t>
            </a:r>
            <a:r>
              <a:rPr lang="tr-TR" sz="2200" dirty="0" smtClean="0"/>
              <a:t>+ D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’.D</a:t>
            </a:r>
            <a:r>
              <a:rPr lang="tr-TR" sz="2200" baseline="-25000" dirty="0" smtClean="0"/>
              <a:t>1</a:t>
            </a:r>
            <a:endParaRPr lang="tr-TR" sz="22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NI =  D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’.D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’.D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’.D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’</a:t>
            </a:r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algn="just">
              <a:buFontTx/>
              <a:buNone/>
              <a:defRPr/>
            </a:pPr>
            <a:endParaRPr lang="tr-TR" sz="2200" dirty="0"/>
          </a:p>
        </p:txBody>
      </p:sp>
      <p:sp>
        <p:nvSpPr>
          <p:cNvPr id="16388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36563" y="2849563"/>
          <a:ext cx="2819400" cy="1892808"/>
        </p:xfrm>
        <a:graphic>
          <a:graphicData uri="http://schemas.openxmlformats.org/drawingml/2006/table">
            <a:tbl>
              <a:tblPr/>
              <a:tblGrid>
                <a:gridCol w="435610"/>
                <a:gridCol w="435610"/>
                <a:gridCol w="435610"/>
                <a:gridCol w="435610"/>
                <a:gridCol w="10769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tr-TR" sz="1800" b="1">
                          <a:latin typeface="Times New Roman"/>
                          <a:ea typeface="Times New Roman"/>
                        </a:rPr>
                        <a:t>  NI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x  x     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0  0     0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0  1     0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1  0     0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1  1     0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6163" y="2651125"/>
            <a:ext cx="22764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4238" y="2719388"/>
            <a:ext cx="26765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Kodlayıcılar (Encoders)</a:t>
            </a:r>
            <a:endParaRPr lang="tr-TR" sz="2400" smtClean="0"/>
          </a:p>
        </p:txBody>
      </p:sp>
      <p:sp>
        <p:nvSpPr>
          <p:cNvPr id="17411" name="2 İçerik Yer Tutucusu"/>
          <p:cNvSpPr>
            <a:spLocks noGrp="1"/>
          </p:cNvSpPr>
          <p:nvPr>
            <p:ph idx="1"/>
          </p:nvPr>
        </p:nvSpPr>
        <p:spPr>
          <a:xfrm>
            <a:off x="374650" y="887413"/>
            <a:ext cx="8375650" cy="5538787"/>
          </a:xfrm>
        </p:spPr>
        <p:txBody>
          <a:bodyPr/>
          <a:lstStyle/>
          <a:p>
            <a:pPr>
              <a:buFontTx/>
              <a:buNone/>
            </a:pPr>
            <a:r>
              <a:rPr lang="tr-TR" sz="2200" dirty="0" smtClean="0"/>
              <a:t>Z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 = D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+D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            </a:t>
            </a:r>
          </a:p>
          <a:p>
            <a:pPr>
              <a:buFontTx/>
              <a:buNone/>
            </a:pPr>
            <a:r>
              <a:rPr lang="tr-TR" sz="2200" dirty="0" smtClean="0"/>
              <a:t>Z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 = D</a:t>
            </a:r>
            <a:r>
              <a:rPr lang="tr-TR" sz="2200" baseline="-25000" dirty="0" smtClean="0"/>
              <a:t>3 </a:t>
            </a:r>
            <a:r>
              <a:rPr lang="tr-TR" sz="2200" dirty="0" smtClean="0"/>
              <a:t>+ D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’.D</a:t>
            </a:r>
            <a:r>
              <a:rPr lang="tr-TR" sz="2200" baseline="-25000" dirty="0" smtClean="0"/>
              <a:t>1</a:t>
            </a:r>
            <a:endParaRPr lang="tr-TR" sz="2200" dirty="0" smtClean="0"/>
          </a:p>
          <a:p>
            <a:pPr>
              <a:buFontTx/>
              <a:buNone/>
            </a:pPr>
            <a:r>
              <a:rPr lang="tr-TR" sz="2200" dirty="0" smtClean="0"/>
              <a:t>NI =  D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’.D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’.D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’.D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’ = (D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+D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+D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+D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)’</a:t>
            </a:r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 algn="ctr">
              <a:buFontTx/>
              <a:buNone/>
            </a:pPr>
            <a:r>
              <a:rPr lang="tr-TR" sz="2000" dirty="0" smtClean="0"/>
              <a:t>               4×2 öncelikli </a:t>
            </a:r>
            <a:r>
              <a:rPr lang="tr-TR" sz="2000" dirty="0" err="1" smtClean="0"/>
              <a:t>encoder</a:t>
            </a:r>
            <a:r>
              <a:rPr lang="tr-TR" sz="2000" dirty="0" smtClean="0"/>
              <a:t> devresi</a:t>
            </a:r>
          </a:p>
          <a:p>
            <a:pPr>
              <a:buFontTx/>
              <a:buNone/>
            </a:pPr>
            <a:r>
              <a:rPr lang="tr-TR" sz="2200" dirty="0" smtClean="0"/>
              <a:t> </a:t>
            </a:r>
          </a:p>
          <a:p>
            <a:pPr>
              <a:buFontTx/>
              <a:buNone/>
            </a:pPr>
            <a:endParaRPr lang="tr-TR" dirty="0" smtClean="0"/>
          </a:p>
        </p:txBody>
      </p:sp>
      <p:sp>
        <p:nvSpPr>
          <p:cNvPr id="17412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17413" name="4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6413" y="2193925"/>
            <a:ext cx="411638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Toplayıcılar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879475"/>
            <a:ext cx="8375650" cy="507841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tr-TR" sz="2200" b="1" dirty="0" smtClean="0"/>
              <a:t>Yarım Toplayıcı (</a:t>
            </a:r>
            <a:r>
              <a:rPr lang="tr-TR" sz="2200" b="1" dirty="0" err="1" smtClean="0"/>
              <a:t>Half</a:t>
            </a:r>
            <a:r>
              <a:rPr lang="tr-TR" sz="2200" b="1" dirty="0" smtClean="0"/>
              <a:t> </a:t>
            </a:r>
            <a:r>
              <a:rPr lang="tr-TR" sz="2200" b="1" dirty="0" err="1" smtClean="0"/>
              <a:t>Adder</a:t>
            </a:r>
            <a:r>
              <a:rPr lang="tr-TR" sz="2200" b="1" dirty="0" smtClean="0"/>
              <a:t> - HA):</a:t>
            </a:r>
            <a:endParaRPr lang="tr-TR" sz="22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Daha önce ifade edildiği gibi ikili toplama işlemi şu şekildeydi;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 0+0 = 0, 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 0+1 = 1, 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 1+0 = 1,  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 1+1 = 10 (buradaki 1, </a:t>
            </a:r>
            <a:r>
              <a:rPr lang="tr-TR" sz="2200" dirty="0" err="1" smtClean="0"/>
              <a:t>eldeyi</a:t>
            </a:r>
            <a:r>
              <a:rPr lang="tr-TR" sz="2200" dirty="0" smtClean="0"/>
              <a:t> temsil etmektedir)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 </a:t>
            </a:r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Tek bit üzerinde yerine getirilen bu işlemi icra eden devreler yarım toplayıcı olarak bilinir. Yani yarım toplayıcı, bir bitlik iki sayının toplamını bulan ve çıkışında toplam ve elde bitlerini veren </a:t>
            </a:r>
            <a:r>
              <a:rPr lang="tr-TR" sz="2200" dirty="0" err="1" smtClean="0"/>
              <a:t>kombinasyonel</a:t>
            </a:r>
            <a:r>
              <a:rPr lang="tr-TR" sz="2200" dirty="0" smtClean="0"/>
              <a:t> bir devredir. 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 </a:t>
            </a:r>
          </a:p>
          <a:p>
            <a:pPr marL="0" indent="0" algn="just">
              <a:buFontTx/>
              <a:buNone/>
              <a:defRPr/>
            </a:pPr>
            <a:endParaRPr 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Toplayıcılar</a:t>
            </a:r>
            <a:endParaRPr lang="tr-TR" sz="2400" smtClean="0"/>
          </a:p>
        </p:txBody>
      </p:sp>
      <p:sp>
        <p:nvSpPr>
          <p:cNvPr id="5123" name="2 İçerik Yer Tutucusu"/>
          <p:cNvSpPr>
            <a:spLocks noGrp="1"/>
          </p:cNvSpPr>
          <p:nvPr>
            <p:ph idx="1"/>
          </p:nvPr>
        </p:nvSpPr>
        <p:spPr>
          <a:xfrm>
            <a:off x="349250" y="889000"/>
            <a:ext cx="8375650" cy="5254625"/>
          </a:xfrm>
        </p:spPr>
        <p:txBody>
          <a:bodyPr/>
          <a:lstStyle/>
          <a:p>
            <a:pPr>
              <a:buFontTx/>
              <a:buNone/>
            </a:pPr>
            <a:r>
              <a:rPr lang="tr-TR" sz="2200" dirty="0" smtClean="0"/>
              <a:t>Yarım toplayıcının doğruluk tablosu;</a:t>
            </a:r>
          </a:p>
          <a:p>
            <a:pPr>
              <a:buFontTx/>
              <a:buNone/>
            </a:pPr>
            <a:r>
              <a:rPr lang="tr-TR" sz="2400" dirty="0" smtClean="0"/>
              <a:t>					</a:t>
            </a:r>
            <a:endParaRPr lang="tr-TR" sz="2200" dirty="0" smtClean="0"/>
          </a:p>
          <a:p>
            <a:pPr>
              <a:buFontTx/>
              <a:buNone/>
            </a:pPr>
            <a:r>
              <a:rPr lang="tr-TR" sz="2400" dirty="0" smtClean="0"/>
              <a:t>					</a:t>
            </a:r>
            <a:r>
              <a:rPr lang="tr-TR" sz="2200" dirty="0" smtClean="0"/>
              <a:t>Toplam = A </a:t>
            </a:r>
            <a:r>
              <a:rPr lang="tr-TR" sz="2200" dirty="0" smtClean="0">
                <a:sym typeface="Symbol" pitchFamily="18" charset="2"/>
              </a:rPr>
              <a:t></a:t>
            </a:r>
            <a:r>
              <a:rPr lang="tr-TR" sz="2200" dirty="0" smtClean="0"/>
              <a:t> B</a:t>
            </a:r>
          </a:p>
          <a:p>
            <a:pPr>
              <a:buFontTx/>
              <a:buNone/>
            </a:pPr>
            <a:r>
              <a:rPr lang="tr-TR" sz="2200" dirty="0" smtClean="0"/>
              <a:t>					 Elde = A.B</a:t>
            </a:r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r>
              <a:rPr lang="tr-TR" sz="2000" dirty="0" smtClean="0"/>
              <a:t>Yarım toplayıcının devre		Yarım toplayıcının grafiksel gösterimi</a:t>
            </a:r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sz="2200" dirty="0" smtClean="0"/>
          </a:p>
          <a:p>
            <a:pPr>
              <a:buFontTx/>
              <a:buNone/>
            </a:pPr>
            <a:endParaRPr lang="tr-TR" dirty="0" smtClean="0"/>
          </a:p>
        </p:txBody>
      </p:sp>
      <p:sp>
        <p:nvSpPr>
          <p:cNvPr id="512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511175" y="1493838"/>
          <a:ext cx="2320290" cy="1577340"/>
        </p:xfrm>
        <a:graphic>
          <a:graphicData uri="http://schemas.openxmlformats.org/drawingml/2006/table">
            <a:tbl>
              <a:tblPr/>
              <a:tblGrid>
                <a:gridCol w="609217"/>
                <a:gridCol w="958953"/>
                <a:gridCol w="7521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A B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Toplam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Elde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51" name="5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3843338"/>
            <a:ext cx="2363787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2" name="6 Resim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9638" y="4059238"/>
            <a:ext cx="2800682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Toplayıcılar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9250" y="887413"/>
            <a:ext cx="8375650" cy="5437187"/>
          </a:xfrm>
        </p:spPr>
        <p:txBody>
          <a:bodyPr/>
          <a:lstStyle/>
          <a:p>
            <a:pPr algn="just">
              <a:buFontTx/>
              <a:buNone/>
              <a:defRPr/>
            </a:pPr>
            <a:r>
              <a:rPr lang="tr-TR" sz="2200" b="1" dirty="0" smtClean="0"/>
              <a:t>Tam Toplayıcı (</a:t>
            </a:r>
            <a:r>
              <a:rPr lang="tr-TR" sz="2200" b="1" dirty="0" err="1" smtClean="0"/>
              <a:t>Full</a:t>
            </a:r>
            <a:r>
              <a:rPr lang="tr-TR" sz="2200" b="1" dirty="0" smtClean="0"/>
              <a:t> </a:t>
            </a:r>
            <a:r>
              <a:rPr lang="tr-TR" sz="2200" b="1" dirty="0" err="1" smtClean="0"/>
              <a:t>Adder</a:t>
            </a:r>
            <a:r>
              <a:rPr lang="tr-TR" sz="2200" b="1" dirty="0" smtClean="0"/>
              <a:t> - FA):</a:t>
            </a:r>
            <a:endParaRPr lang="tr-TR" sz="2200" dirty="0" smtClean="0"/>
          </a:p>
          <a:p>
            <a:pPr marL="0" indent="0" algn="just">
              <a:buNone/>
            </a:pPr>
            <a:r>
              <a:rPr lang="tr-TR" sz="2200" dirty="0" smtClean="0"/>
              <a:t>Tam toplayıcı bir devre, 1’er bitlik 2 girişi ve elde bitini alır, çıkışında toplam ve elde bitlerini oluşturur. Yarım toplayıcıya ek olarak elde girişi de vardır.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algn="just">
              <a:buFontTx/>
              <a:buNone/>
              <a:defRPr/>
            </a:pPr>
            <a:r>
              <a:rPr lang="tr-TR" sz="2200" dirty="0" smtClean="0"/>
              <a:t>Tam toplayıcının doğruluk tablosu;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				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				Toplam  = A’.B’.</a:t>
            </a:r>
            <a:r>
              <a:rPr lang="tr-TR" sz="2200" dirty="0" err="1" smtClean="0"/>
              <a:t>ci</a:t>
            </a:r>
            <a:r>
              <a:rPr lang="tr-TR" sz="2200" dirty="0" smtClean="0"/>
              <a:t>+A’.B.</a:t>
            </a:r>
            <a:r>
              <a:rPr lang="tr-TR" sz="2200" dirty="0" err="1" smtClean="0"/>
              <a:t>ci</a:t>
            </a:r>
            <a:r>
              <a:rPr lang="tr-TR" sz="2200" dirty="0" smtClean="0"/>
              <a:t>’+A.B’.</a:t>
            </a:r>
            <a:r>
              <a:rPr lang="tr-TR" sz="2200" dirty="0" err="1" smtClean="0"/>
              <a:t>ci</a:t>
            </a:r>
            <a:r>
              <a:rPr lang="tr-TR" sz="2200" dirty="0" smtClean="0"/>
              <a:t>’+A.B.</a:t>
            </a:r>
            <a:r>
              <a:rPr lang="tr-TR" sz="2200" dirty="0" err="1" smtClean="0"/>
              <a:t>ci</a:t>
            </a:r>
            <a:endParaRPr lang="tr-TR" sz="22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					 = </a:t>
            </a:r>
            <a:r>
              <a:rPr lang="tr-TR" sz="2200" dirty="0" err="1" smtClean="0"/>
              <a:t>ci</a:t>
            </a:r>
            <a:r>
              <a:rPr lang="tr-TR" sz="2200" dirty="0" smtClean="0"/>
              <a:t>.(A’.B’+A.B)+</a:t>
            </a:r>
            <a:r>
              <a:rPr lang="tr-TR" sz="2200" dirty="0" err="1" smtClean="0"/>
              <a:t>ci</a:t>
            </a:r>
            <a:r>
              <a:rPr lang="tr-TR" sz="2200" dirty="0" smtClean="0"/>
              <a:t>’.(A’.B+A.B’)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					 = </a:t>
            </a:r>
            <a:r>
              <a:rPr lang="tr-TR" sz="2200" dirty="0" err="1" smtClean="0"/>
              <a:t>ci</a:t>
            </a:r>
            <a:r>
              <a:rPr lang="tr-TR" sz="2200" dirty="0" smtClean="0"/>
              <a:t>.(A</a:t>
            </a:r>
            <a:r>
              <a:rPr lang="tr-TR" sz="2200" dirty="0" smtClean="0">
                <a:sym typeface="Symbol"/>
              </a:rPr>
              <a:t></a:t>
            </a:r>
            <a:r>
              <a:rPr lang="tr-TR" sz="2200" dirty="0" smtClean="0"/>
              <a:t>B)’+</a:t>
            </a:r>
            <a:r>
              <a:rPr lang="tr-TR" sz="2200" dirty="0" err="1" smtClean="0"/>
              <a:t>ci</a:t>
            </a:r>
            <a:r>
              <a:rPr lang="tr-TR" sz="2200" dirty="0" smtClean="0"/>
              <a:t>’.(A</a:t>
            </a:r>
            <a:r>
              <a:rPr lang="tr-TR" sz="2200" dirty="0" smtClean="0">
                <a:sym typeface="Symbol"/>
              </a:rPr>
              <a:t></a:t>
            </a:r>
            <a:r>
              <a:rPr lang="tr-TR" sz="2200" dirty="0" smtClean="0"/>
              <a:t>B)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					 = A</a:t>
            </a:r>
            <a:r>
              <a:rPr lang="tr-TR" sz="2200" dirty="0" smtClean="0">
                <a:sym typeface="Symbol"/>
              </a:rPr>
              <a:t></a:t>
            </a:r>
            <a:r>
              <a:rPr lang="tr-TR" sz="2200" dirty="0" smtClean="0"/>
              <a:t>B</a:t>
            </a:r>
            <a:r>
              <a:rPr lang="tr-TR" sz="2200" dirty="0" smtClean="0">
                <a:sym typeface="Symbol"/>
              </a:rPr>
              <a:t></a:t>
            </a:r>
            <a:r>
              <a:rPr lang="tr-TR" sz="2200" dirty="0" err="1" smtClean="0"/>
              <a:t>ci</a:t>
            </a:r>
            <a:endParaRPr lang="tr-TR" sz="22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 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				         </a:t>
            </a:r>
            <a:r>
              <a:rPr lang="tr-TR" sz="2200" dirty="0" err="1" smtClean="0"/>
              <a:t>co</a:t>
            </a:r>
            <a:r>
              <a:rPr lang="tr-TR" sz="2200" dirty="0" smtClean="0"/>
              <a:t> = A’.B.</a:t>
            </a:r>
            <a:r>
              <a:rPr lang="tr-TR" sz="2200" dirty="0" err="1" smtClean="0"/>
              <a:t>ci</a:t>
            </a:r>
            <a:r>
              <a:rPr lang="tr-TR" sz="2200" dirty="0" smtClean="0"/>
              <a:t>+A.B’.</a:t>
            </a:r>
            <a:r>
              <a:rPr lang="tr-TR" sz="2200" dirty="0" err="1" smtClean="0"/>
              <a:t>ci</a:t>
            </a:r>
            <a:r>
              <a:rPr lang="tr-TR" sz="2200" dirty="0" smtClean="0"/>
              <a:t>+A.B.</a:t>
            </a:r>
            <a:r>
              <a:rPr lang="tr-TR" sz="2200" dirty="0" err="1" smtClean="0"/>
              <a:t>ci</a:t>
            </a:r>
            <a:r>
              <a:rPr lang="tr-TR" sz="2200" dirty="0" smtClean="0"/>
              <a:t>’+A.B.</a:t>
            </a:r>
            <a:r>
              <a:rPr lang="tr-TR" sz="2200" dirty="0" err="1" smtClean="0"/>
              <a:t>ci</a:t>
            </a:r>
            <a:endParaRPr lang="tr-TR" sz="22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				              = </a:t>
            </a:r>
            <a:r>
              <a:rPr lang="tr-TR" sz="2200" dirty="0" err="1" smtClean="0"/>
              <a:t>ci</a:t>
            </a:r>
            <a:r>
              <a:rPr lang="tr-TR" sz="2200" dirty="0" smtClean="0"/>
              <a:t>.(A</a:t>
            </a:r>
            <a:r>
              <a:rPr lang="tr-TR" sz="2200" dirty="0" smtClean="0">
                <a:sym typeface="Symbol"/>
              </a:rPr>
              <a:t></a:t>
            </a:r>
            <a:r>
              <a:rPr lang="tr-TR" sz="2200" dirty="0" smtClean="0"/>
              <a:t>B)+A.B </a:t>
            </a:r>
          </a:p>
          <a:p>
            <a:pPr algn="just">
              <a:buFontTx/>
              <a:buNone/>
              <a:defRPr/>
            </a:pPr>
            <a:endParaRPr lang="tr-TR" sz="2200" dirty="0"/>
          </a:p>
        </p:txBody>
      </p:sp>
      <p:sp>
        <p:nvSpPr>
          <p:cNvPr id="6148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82600" y="3009900"/>
          <a:ext cx="2387600" cy="3154680"/>
        </p:xfrm>
        <a:graphic>
          <a:graphicData uri="http://schemas.openxmlformats.org/drawingml/2006/table">
            <a:tbl>
              <a:tblPr/>
              <a:tblGrid>
                <a:gridCol w="358775"/>
                <a:gridCol w="325438"/>
                <a:gridCol w="309562"/>
                <a:gridCol w="881063"/>
                <a:gridCol w="512762"/>
              </a:tblGrid>
              <a:tr h="1841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Girişler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Çıkışlar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Toplam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Oval"/>
          <p:cNvSpPr/>
          <p:nvPr/>
        </p:nvSpPr>
        <p:spPr bwMode="auto">
          <a:xfrm>
            <a:off x="6464300" y="4038600"/>
            <a:ext cx="2387600" cy="15875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/>
          <a:lstStyle/>
          <a:p>
            <a:pPr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7171" name="8 Yuvarlatılmış Dikdörtgen" hidden="1"/>
          <p:cNvSpPr>
            <a:spLocks noChangeArrowheads="1"/>
          </p:cNvSpPr>
          <p:nvPr/>
        </p:nvSpPr>
        <p:spPr bwMode="auto">
          <a:xfrm>
            <a:off x="6413500" y="4076700"/>
            <a:ext cx="2425700" cy="1435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36000" rIns="36000" bIns="36000"/>
          <a:lstStyle/>
          <a:p>
            <a:endParaRPr lang="tr-TR"/>
          </a:p>
        </p:txBody>
      </p:sp>
      <p:sp>
        <p:nvSpPr>
          <p:cNvPr id="717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Toplayıcılar</a:t>
            </a:r>
            <a:endParaRPr lang="tr-TR" sz="2400" smtClean="0"/>
          </a:p>
        </p:txBody>
      </p:sp>
      <p:sp>
        <p:nvSpPr>
          <p:cNvPr id="7173" name="2 İçerik Yer Tutucusu"/>
          <p:cNvSpPr>
            <a:spLocks noGrp="1"/>
          </p:cNvSpPr>
          <p:nvPr>
            <p:ph idx="1"/>
          </p:nvPr>
        </p:nvSpPr>
        <p:spPr>
          <a:xfrm>
            <a:off x="361950" y="887413"/>
            <a:ext cx="8375650" cy="5272087"/>
          </a:xfrm>
        </p:spPr>
        <p:txBody>
          <a:bodyPr/>
          <a:lstStyle/>
          <a:p>
            <a:pPr algn="ctr">
              <a:buFontTx/>
              <a:buNone/>
            </a:pPr>
            <a:r>
              <a:rPr lang="tr-TR" sz="2200" dirty="0" smtClean="0"/>
              <a:t>Toplam  = A</a:t>
            </a:r>
            <a:r>
              <a:rPr lang="tr-TR" sz="2200" dirty="0" smtClean="0">
                <a:sym typeface="Symbol" pitchFamily="18" charset="2"/>
              </a:rPr>
              <a:t></a:t>
            </a:r>
            <a:r>
              <a:rPr lang="tr-TR" sz="2200" dirty="0" smtClean="0"/>
              <a:t>B</a:t>
            </a:r>
            <a:r>
              <a:rPr lang="tr-TR" sz="2200" dirty="0" smtClean="0">
                <a:sym typeface="Symbol" pitchFamily="18" charset="2"/>
              </a:rPr>
              <a:t></a:t>
            </a:r>
            <a:r>
              <a:rPr lang="tr-TR" sz="2200" dirty="0" err="1" smtClean="0"/>
              <a:t>ci</a:t>
            </a:r>
            <a:r>
              <a:rPr lang="tr-TR" sz="2200" dirty="0" smtClean="0"/>
              <a:t>            </a:t>
            </a:r>
            <a:r>
              <a:rPr lang="tr-TR" sz="2200" dirty="0" err="1" smtClean="0"/>
              <a:t>co</a:t>
            </a:r>
            <a:r>
              <a:rPr lang="tr-TR" sz="2200" dirty="0" smtClean="0"/>
              <a:t> = </a:t>
            </a:r>
            <a:r>
              <a:rPr lang="tr-TR" sz="2200" dirty="0" err="1" smtClean="0"/>
              <a:t>ci</a:t>
            </a:r>
            <a:r>
              <a:rPr lang="tr-TR" sz="2200" dirty="0" smtClean="0"/>
              <a:t>.(A</a:t>
            </a:r>
            <a:r>
              <a:rPr lang="tr-TR" sz="2200" dirty="0" smtClean="0">
                <a:sym typeface="Symbol" pitchFamily="18" charset="2"/>
              </a:rPr>
              <a:t></a:t>
            </a:r>
            <a:r>
              <a:rPr lang="tr-TR" sz="2200" dirty="0" smtClean="0"/>
              <a:t>B)+A.B</a:t>
            </a:r>
          </a:p>
          <a:p>
            <a:pPr algn="ctr">
              <a:buFontTx/>
              <a:buNone/>
            </a:pPr>
            <a:endParaRPr lang="tr-TR" sz="2200" dirty="0" smtClean="0"/>
          </a:p>
          <a:p>
            <a:pPr algn="ctr">
              <a:buFontTx/>
              <a:buNone/>
            </a:pPr>
            <a:endParaRPr lang="tr-TR" sz="2200" dirty="0" smtClean="0"/>
          </a:p>
          <a:p>
            <a:pPr algn="ctr">
              <a:buFontTx/>
              <a:buNone/>
            </a:pPr>
            <a:endParaRPr lang="tr-TR" sz="2200" dirty="0" smtClean="0"/>
          </a:p>
          <a:p>
            <a:pPr algn="ctr">
              <a:buFontTx/>
              <a:buNone/>
            </a:pPr>
            <a:endParaRPr lang="tr-TR" sz="2200" dirty="0" smtClean="0"/>
          </a:p>
          <a:p>
            <a:pPr algn="ctr">
              <a:buFontTx/>
              <a:buNone/>
            </a:pPr>
            <a:r>
              <a:rPr lang="tr-TR" sz="1800" dirty="0" smtClean="0"/>
              <a:t>          Tam toplayıcının devre şeması	                   Tam toplayıcının grafik gösterimi</a:t>
            </a:r>
          </a:p>
          <a:p>
            <a:pPr algn="ctr">
              <a:buFontTx/>
              <a:buNone/>
            </a:pPr>
            <a:endParaRPr lang="tr-TR" sz="1800" dirty="0" smtClean="0"/>
          </a:p>
          <a:p>
            <a:pPr algn="just">
              <a:buFontTx/>
              <a:buNone/>
            </a:pPr>
            <a:r>
              <a:rPr lang="tr-TR" sz="2000" dirty="0" smtClean="0"/>
              <a:t>2 yarım toplayıcı kullanarak tam toplayıcı elde etmek mümkündür:</a:t>
            </a:r>
          </a:p>
          <a:p>
            <a:pPr algn="just">
              <a:buFontTx/>
              <a:buNone/>
            </a:pPr>
            <a:r>
              <a:rPr lang="tr-TR" sz="2000" dirty="0" smtClean="0"/>
              <a:t>								</a:t>
            </a:r>
          </a:p>
          <a:p>
            <a:pPr algn="just">
              <a:buFontTx/>
              <a:buNone/>
            </a:pPr>
            <a:r>
              <a:rPr lang="tr-TR" sz="2000" dirty="0" smtClean="0"/>
              <a:t>							            Yarım toplayıcıda;</a:t>
            </a:r>
          </a:p>
          <a:p>
            <a:pPr algn="just">
              <a:buFontTx/>
              <a:buNone/>
            </a:pPr>
            <a:r>
              <a:rPr lang="tr-TR" sz="2000" dirty="0" smtClean="0"/>
              <a:t>								     Elde = A.B</a:t>
            </a:r>
          </a:p>
          <a:p>
            <a:pPr algn="just">
              <a:buFontTx/>
              <a:buNone/>
            </a:pPr>
            <a:r>
              <a:rPr lang="tr-TR" sz="2000" dirty="0" smtClean="0"/>
              <a:t>								Toplam = A </a:t>
            </a:r>
            <a:r>
              <a:rPr lang="tr-TR" sz="2000" dirty="0" smtClean="0">
                <a:sym typeface="Symbol" pitchFamily="18" charset="2"/>
              </a:rPr>
              <a:t></a:t>
            </a:r>
            <a:r>
              <a:rPr lang="tr-TR" sz="2000" dirty="0" smtClean="0"/>
              <a:t> B</a:t>
            </a:r>
          </a:p>
        </p:txBody>
      </p:sp>
      <p:sp>
        <p:nvSpPr>
          <p:cNvPr id="717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717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350963"/>
            <a:ext cx="4217988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6 Resim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2785" y="1727200"/>
            <a:ext cx="260015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7 Resim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438" y="4287838"/>
            <a:ext cx="4932362" cy="182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Toplayıcılar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9250" y="887413"/>
            <a:ext cx="8375650" cy="50784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tr-TR" sz="2200" b="1" dirty="0" smtClean="0"/>
              <a:t>Paralel İkili Toplayıcılar:</a:t>
            </a:r>
          </a:p>
          <a:p>
            <a:pPr marL="0" indent="0" algn="just">
              <a:buNone/>
            </a:pPr>
            <a:r>
              <a:rPr lang="tr-TR" sz="2200" dirty="0" smtClean="0"/>
              <a:t>Yarım ve tam toplayıcı devreler, tek bitlik sayıların toplama işleminde kullanıldı. Çok sayıda bit içeren ikili sayıların toplanması için, tam toplayıcılar </a:t>
            </a:r>
            <a:r>
              <a:rPr lang="tr-TR" sz="2200" dirty="0" err="1" smtClean="0"/>
              <a:t>kaskat</a:t>
            </a:r>
            <a:r>
              <a:rPr lang="tr-TR" sz="2200" dirty="0" smtClean="0"/>
              <a:t> bağlanmak suretiyle paralel toplayıcılar geliştirilmiştir. Örneğin 4 bitlik iki sayının toplama işlemini 4 adet tam toplayıcıyla gerçekleştirebiliriz. Bu gerçekleştirimde, her bir tam toplayıcının elde çıkışı bir sonraki tam toplayıcının elde girişine verilir. En düşük değerli bitleri toplarken elde girişi 0 alınır. En yüksek değerli bitlerin toplamı neticesinde c elde biti oluşur.</a:t>
            </a:r>
          </a:p>
          <a:p>
            <a:pPr marL="0" indent="0" algn="just">
              <a:buFontTx/>
              <a:buNone/>
              <a:defRPr/>
            </a:pPr>
            <a:endParaRPr lang="tr-TR" sz="2200" dirty="0"/>
          </a:p>
        </p:txBody>
      </p:sp>
      <p:sp>
        <p:nvSpPr>
          <p:cNvPr id="8196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dirty="0" smtClean="0"/>
              <a:t>Mantık Devreleri </a:t>
            </a:r>
            <a:endParaRPr lang="en-US" dirty="0" smtClean="0"/>
          </a:p>
        </p:txBody>
      </p:sp>
      <p:pic>
        <p:nvPicPr>
          <p:cNvPr id="8197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4206874"/>
            <a:ext cx="6604001" cy="204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31800" y="3086100"/>
            <a:ext cx="18669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pPr eaLnBrk="0" hangingPunct="0"/>
            <a:r>
              <a:rPr lang="tr-TR" sz="1100">
                <a:cs typeface="Times New Roman" pitchFamily="18" charset="0"/>
              </a:rPr>
              <a:t>     </a:t>
            </a:r>
            <a:endParaRPr lang="tr-TR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19100" y="4115015"/>
            <a:ext cx="1591837" cy="98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eaLnBrk="0" hangingPunct="0"/>
            <a:r>
              <a:rPr lang="tr-TR" dirty="0">
                <a:cs typeface="Times New Roman" pitchFamily="18" charset="0"/>
              </a:rPr>
              <a:t>     </a:t>
            </a:r>
            <a:r>
              <a:rPr lang="tr-TR" dirty="0" smtClean="0">
                <a:cs typeface="Times New Roman" pitchFamily="18" charset="0"/>
              </a:rPr>
              <a:t> A3  </a:t>
            </a:r>
            <a:r>
              <a:rPr lang="tr-TR" dirty="0">
                <a:cs typeface="Times New Roman" pitchFamily="18" charset="0"/>
              </a:rPr>
              <a:t>A2  A1 A0</a:t>
            </a:r>
            <a:endParaRPr lang="tr-TR" dirty="0"/>
          </a:p>
          <a:p>
            <a:pPr eaLnBrk="0" hangingPunct="0"/>
            <a:r>
              <a:rPr lang="tr-TR" dirty="0">
                <a:cs typeface="Times New Roman" pitchFamily="18" charset="0"/>
              </a:rPr>
              <a:t>  + B3  B2  B1 B0</a:t>
            </a:r>
            <a:endParaRPr lang="tr-TR" dirty="0"/>
          </a:p>
          <a:p>
            <a:pPr eaLnBrk="0" hangingPunct="0"/>
            <a:endParaRPr lang="tr-TR" sz="1100" dirty="0"/>
          </a:p>
          <a:p>
            <a:pPr eaLnBrk="0" hangingPunct="0"/>
            <a:r>
              <a:rPr lang="tr-TR" dirty="0">
                <a:cs typeface="Times New Roman" pitchFamily="18" charset="0"/>
              </a:rPr>
              <a:t> c  T3   T2 T1  T0</a:t>
            </a:r>
            <a:endParaRPr lang="tr-TR" dirty="0"/>
          </a:p>
        </p:txBody>
      </p:sp>
      <p:cxnSp>
        <p:nvCxnSpPr>
          <p:cNvPr id="13" name="12 Düz Bağlayıcı"/>
          <p:cNvCxnSpPr/>
          <p:nvPr/>
        </p:nvCxnSpPr>
        <p:spPr bwMode="auto">
          <a:xfrm>
            <a:off x="495300" y="4737100"/>
            <a:ext cx="14224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Toplayıcılar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36550" y="874713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200" dirty="0" smtClean="0"/>
              <a:t>Çıkarma işlemi, 2’ye tümleyen ile toplama işlemine dönüşebildiğinden, aşağıdaki devre yardımıyla hem toplama hem de çıkarma işlemleri yapılabilmektedir. 2’ye tümleyeni alınan sayı (B3B2B1B0)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 ikili sayısıdır. </a:t>
            </a:r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ctr">
              <a:buFontTx/>
              <a:buNone/>
              <a:defRPr/>
            </a:pPr>
            <a:r>
              <a:rPr lang="tr-TR" sz="2200" dirty="0" smtClean="0"/>
              <a:t>S = 0 için toplama işlemi, S = 1 için de çıkarma işlemi yapılır.</a:t>
            </a:r>
          </a:p>
          <a:p>
            <a:pPr>
              <a:buFontTx/>
              <a:buNone/>
              <a:defRPr/>
            </a:pPr>
            <a:endParaRPr lang="tr-TR" dirty="0"/>
          </a:p>
        </p:txBody>
      </p:sp>
      <p:sp>
        <p:nvSpPr>
          <p:cNvPr id="9220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9221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575" y="2324100"/>
            <a:ext cx="6192838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57200" y="2628900"/>
            <a:ext cx="15922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eaLnBrk="0" hangingPunct="0"/>
            <a:r>
              <a:rPr lang="tr-TR" dirty="0">
                <a:cs typeface="Times New Roman" pitchFamily="18" charset="0"/>
              </a:rPr>
              <a:t>      A3  A2  A1 A0</a:t>
            </a:r>
            <a:endParaRPr lang="tr-TR" dirty="0"/>
          </a:p>
          <a:p>
            <a:pPr eaLnBrk="0" hangingPunct="0"/>
            <a:r>
              <a:rPr lang="tr-TR" dirty="0">
                <a:cs typeface="Times New Roman" pitchFamily="18" charset="0"/>
              </a:rPr>
              <a:t>  ± B3  B2  B1 B0</a:t>
            </a:r>
            <a:endParaRPr lang="tr-TR" dirty="0"/>
          </a:p>
          <a:p>
            <a:pPr eaLnBrk="0" hangingPunct="0"/>
            <a:endParaRPr lang="tr-TR" sz="1100" dirty="0"/>
          </a:p>
          <a:p>
            <a:pPr eaLnBrk="0" hangingPunct="0"/>
            <a:r>
              <a:rPr lang="tr-TR" dirty="0">
                <a:cs typeface="Times New Roman" pitchFamily="18" charset="0"/>
              </a:rPr>
              <a:t> c  T3   T2 T1  T0</a:t>
            </a:r>
            <a:endParaRPr lang="tr-TR" dirty="0"/>
          </a:p>
        </p:txBody>
      </p:sp>
      <p:cxnSp>
        <p:nvCxnSpPr>
          <p:cNvPr id="7" name="6 Düz Bağlayıcı"/>
          <p:cNvCxnSpPr/>
          <p:nvPr/>
        </p:nvCxnSpPr>
        <p:spPr bwMode="auto">
          <a:xfrm>
            <a:off x="596900" y="3238500"/>
            <a:ext cx="14224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Karşılaştırıcılar</a:t>
            </a:r>
            <a:endParaRPr lang="tr-TR" sz="2400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87350" y="900113"/>
            <a:ext cx="8375650" cy="5078412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Karşılaştırıcılar, iki tane ikili sayının büyüklüklerini karşılaştırmak için kullanılırlar. Özellikle sayıların eşit veya eşit olmama durumlarını tespit etmek için EXOR veya EXNOR kapıları kullanılabilir. </a:t>
            </a:r>
          </a:p>
          <a:p>
            <a:pPr algn="just">
              <a:buFontTx/>
              <a:buNone/>
              <a:defRPr/>
            </a:pPr>
            <a:endParaRPr lang="tr-TR" sz="1000" dirty="0" smtClean="0"/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Örneğin 2 bitlik iki sayının (A1A0 ve B1B0) karşılaştırması için aşağıdaki devre kullanılabilir. </a:t>
            </a:r>
          </a:p>
          <a:p>
            <a:pPr algn="just">
              <a:defRPr/>
            </a:pPr>
            <a:endParaRPr lang="tr-TR" sz="2200" dirty="0" smtClean="0"/>
          </a:p>
          <a:p>
            <a:pPr algn="just"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A ve B ikili sayıları birbirine eşit olduğunda çıkış 1, diğer durumlarda ise çıkış 0 olur. N adet bit içeren sayılar için de bu devre genişletilebilir. </a:t>
            </a:r>
          </a:p>
          <a:p>
            <a:pPr algn="just">
              <a:defRPr/>
            </a:pPr>
            <a:endParaRPr lang="tr-TR" sz="2200" dirty="0" smtClean="0"/>
          </a:p>
          <a:p>
            <a:pPr algn="just">
              <a:buFontTx/>
              <a:buNone/>
              <a:defRPr/>
            </a:pPr>
            <a:endParaRPr lang="tr-TR" sz="2200" dirty="0"/>
          </a:p>
        </p:txBody>
      </p:sp>
      <p:sp>
        <p:nvSpPr>
          <p:cNvPr id="1024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1024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8675" y="3082924"/>
            <a:ext cx="3007602" cy="122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Karşılaştırıcılar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9250" y="938213"/>
            <a:ext cx="8375650" cy="5462587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Örneğin 4 bitlik iki sayının (A3A2A1A0 ve B3B2B1B0) büyüklüklerini karşılaştırmak istersek o zaman şu ifadeleri yazabiliriz;</a:t>
            </a:r>
          </a:p>
          <a:p>
            <a:pPr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- Şayet A3 = 1 ve B3 = 0 ise A&gt;B,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- Şayet A3 = 0 ve B3 = 1 ise A&lt;B,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- Şayet A3 = B3 ise diğer düşük anlamlı bitlere bakmak gerekir.</a:t>
            </a:r>
          </a:p>
          <a:p>
            <a:pPr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Şu eşitlikler yazılabilir;</a:t>
            </a:r>
          </a:p>
          <a:p>
            <a:pPr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A&gt;B çıkışı = A3.B3’+ (A3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B3).A2.B2’+ (A3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B3).(A2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B2).A1.B1’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                                                  + (A3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B3).(A2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B2).(A1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B1).A0.B0’</a:t>
            </a:r>
          </a:p>
          <a:p>
            <a:pPr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A&lt;B çıkışı = A3’.B3+ (A3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B3).A2’.B2+ (A3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B3).(A2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B2).A1’.B1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                                                  + (A3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B3).(A2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B2).(A1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B1)A0’.B0 </a:t>
            </a:r>
          </a:p>
          <a:p>
            <a:pPr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r>
              <a:rPr lang="tr-TR" sz="2200" dirty="0" smtClean="0"/>
              <a:t>A=B çıkışı = (A3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B3).(A2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B2).(A1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B1).(A0</a:t>
            </a:r>
            <a:r>
              <a:rPr lang="tr-TR" sz="2200" dirty="0" smtClean="0">
                <a:sym typeface="Symbol"/>
              </a:rPr>
              <a:t></a:t>
            </a:r>
            <a:r>
              <a:rPr lang="tr-TR" sz="2200" dirty="0" smtClean="0"/>
              <a:t>B0)</a:t>
            </a:r>
          </a:p>
          <a:p>
            <a:pPr>
              <a:buFontTx/>
              <a:buNone/>
              <a:defRPr/>
            </a:pPr>
            <a:r>
              <a:rPr lang="tr-TR" sz="2200" dirty="0" smtClean="0"/>
              <a:t> </a:t>
            </a:r>
          </a:p>
          <a:p>
            <a:pPr>
              <a:buFontTx/>
              <a:buNone/>
              <a:defRPr/>
            </a:pPr>
            <a:endParaRPr lang="tr-TR" sz="2200" dirty="0"/>
          </a:p>
        </p:txBody>
      </p:sp>
      <p:sp>
        <p:nvSpPr>
          <p:cNvPr id="11268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erview">
  <a:themeElements>
    <a:clrScheme name="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ver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class_new</Template>
  <TotalTime>6718</TotalTime>
  <Words>1081</Words>
  <Application>Microsoft Office PowerPoint</Application>
  <PresentationFormat>Ekran Gösterisi (4:3)</PresentationFormat>
  <Paragraphs>353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overview</vt:lpstr>
      <vt:lpstr>Bölüm 6. KOMBİNASYONEL DEVRELER</vt:lpstr>
      <vt:lpstr>Toplayıcılar</vt:lpstr>
      <vt:lpstr>Toplayıcılar</vt:lpstr>
      <vt:lpstr>Toplayıcılar</vt:lpstr>
      <vt:lpstr>Toplayıcılar</vt:lpstr>
      <vt:lpstr>Toplayıcılar</vt:lpstr>
      <vt:lpstr>Toplayıcılar</vt:lpstr>
      <vt:lpstr>Karşılaştırıcılar</vt:lpstr>
      <vt:lpstr>Karşılaştırıcılar</vt:lpstr>
      <vt:lpstr>Kod Çözücüler (Decoders)</vt:lpstr>
      <vt:lpstr>Kod Çözücüler (Decoders)</vt:lpstr>
      <vt:lpstr>Kod Çözücüler (Decoders)</vt:lpstr>
      <vt:lpstr>Kodlayıcılar (Encoders)</vt:lpstr>
      <vt:lpstr>Kodlayıcılar (Encoders)</vt:lpstr>
      <vt:lpstr>Kodlayıcılar (Encoders)</vt:lpstr>
    </vt:vector>
  </TitlesOfParts>
  <Company>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Fred Kuhns</dc:creator>
  <cp:lastModifiedBy>Administrator</cp:lastModifiedBy>
  <cp:revision>215</cp:revision>
  <cp:lastPrinted>2001-01-30T20:22:47Z</cp:lastPrinted>
  <dcterms:created xsi:type="dcterms:W3CDTF">1999-07-07T12:46:17Z</dcterms:created>
  <dcterms:modified xsi:type="dcterms:W3CDTF">2010-12-08T08:55:21Z</dcterms:modified>
</cp:coreProperties>
</file>