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349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990033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pPr>
              <a:defRPr/>
            </a:pPr>
            <a:fld id="{8F5D1561-0F16-498C-BDD3-0B8E9013E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pPr>
              <a:defRPr/>
            </a:pPr>
            <a:fld id="{84A1984D-DEA9-46FD-A631-60151E407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4950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 b="0" i="1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tr-TR"/>
              <a:t>Mantık Devreleri </a:t>
            </a:r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>
              <a:defRPr/>
            </a:pPr>
            <a:fld id="{4FFDA03F-B1B2-4FE9-A77F-BAF302C22590}" type="slidenum">
              <a:rPr lang="en-US" sz="1200" b="0">
                <a:latin typeface="Comic Sans MS" pitchFamily="66" charset="0"/>
              </a:rPr>
              <a:pPr>
                <a:defRPr/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200"/>
            <a:ext cx="8151813" cy="790575"/>
          </a:xfrm>
        </p:spPr>
        <p:txBody>
          <a:bodyPr/>
          <a:lstStyle/>
          <a:p>
            <a:r>
              <a:rPr lang="tr-TR" sz="2400" b="1" dirty="0" smtClean="0"/>
              <a:t>Bölüm 6</a:t>
            </a:r>
            <a:r>
              <a:rPr lang="tr-TR" sz="2400" b="1" dirty="0" smtClean="0"/>
              <a:t>. </a:t>
            </a:r>
            <a:r>
              <a:rPr lang="tr-TR" sz="2400" b="1" dirty="0" err="1" smtClean="0"/>
              <a:t>Kombinasyonel</a:t>
            </a:r>
            <a:r>
              <a:rPr lang="tr-TR" sz="2400" b="1" dirty="0" smtClean="0"/>
              <a:t> Devreler (Devamı)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912813"/>
            <a:ext cx="8375650" cy="5078412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endParaRPr lang="tr-TR" sz="20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400" b="1" dirty="0" smtClean="0"/>
              <a:t>Çoğullayıcılar (Veri Seçiciler-</a:t>
            </a:r>
            <a:r>
              <a:rPr lang="tr-TR" sz="2400" b="1" dirty="0" err="1" smtClean="0"/>
              <a:t>Multiplexers</a:t>
            </a:r>
            <a:r>
              <a:rPr lang="tr-TR" sz="2400" b="1" dirty="0" smtClean="0"/>
              <a:t>-MUX)</a:t>
            </a:r>
          </a:p>
          <a:p>
            <a:pPr marL="0" indent="0" algn="just">
              <a:lnSpc>
                <a:spcPct val="90000"/>
              </a:lnSpc>
              <a:buNone/>
            </a:pPr>
            <a:endParaRPr lang="tr-TR" sz="24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400" b="1" dirty="0" smtClean="0"/>
              <a:t> Veri Dağıtıcılar (</a:t>
            </a:r>
            <a:r>
              <a:rPr lang="tr-TR" sz="2400" b="1" dirty="0" err="1" smtClean="0"/>
              <a:t>Demultiplexers</a:t>
            </a:r>
            <a:r>
              <a:rPr lang="tr-TR" sz="2400" b="1" dirty="0" smtClean="0"/>
              <a:t>-DEMUX)</a:t>
            </a:r>
          </a:p>
          <a:p>
            <a:pPr marL="0" indent="0" algn="just">
              <a:lnSpc>
                <a:spcPct val="90000"/>
              </a:lnSpc>
              <a:buNone/>
            </a:pPr>
            <a:endParaRPr lang="tr-TR" sz="2400" b="1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Char char="v"/>
            </a:pPr>
            <a:r>
              <a:rPr lang="tr-TR" sz="2400" b="1" dirty="0" smtClean="0"/>
              <a:t> Yedi </a:t>
            </a:r>
            <a:r>
              <a:rPr lang="tr-TR" sz="2400" b="1" dirty="0" err="1" smtClean="0"/>
              <a:t>Segment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Display</a:t>
            </a:r>
            <a:r>
              <a:rPr lang="tr-TR" sz="2400" b="1" dirty="0" smtClean="0"/>
              <a:t> ve Kod Çözücü Devresi</a:t>
            </a: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Demultiplexers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6550" y="9128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b="1" dirty="0" smtClean="0"/>
              <a:t>Örnek:  </a:t>
            </a:r>
            <a:r>
              <a:rPr lang="tr-TR" sz="2200" dirty="0" smtClean="0"/>
              <a:t>Özellikle verilerin uzak yerlere taşınması için MUX ve </a:t>
            </a:r>
            <a:r>
              <a:rPr lang="tr-TR" sz="2200" dirty="0" err="1" smtClean="0"/>
              <a:t>DEMUX’lar</a:t>
            </a:r>
            <a:r>
              <a:rPr lang="tr-TR" sz="2200" dirty="0" smtClean="0"/>
              <a:t> birlikte kullanılabilir. Örneğin 4 </a:t>
            </a:r>
            <a:r>
              <a:rPr lang="tr-TR" sz="2200" dirty="0" err="1" smtClean="0"/>
              <a:t>sensörden</a:t>
            </a:r>
            <a:r>
              <a:rPr lang="tr-TR" sz="2200" dirty="0" smtClean="0"/>
              <a:t> gelen bilgi, uzakta bulunan bir gösterge panelinden izlenebilir. Şayet </a:t>
            </a:r>
            <a:r>
              <a:rPr lang="tr-TR" sz="2200" dirty="0" err="1" smtClean="0"/>
              <a:t>sensörlerden</a:t>
            </a:r>
            <a:r>
              <a:rPr lang="tr-TR" sz="2200" dirty="0" smtClean="0"/>
              <a:t> 1 bilgisi gelirse, DEMUX çıkışında bulunan LED’ler yanıp söner. Kullanılan sayıcı, MUX girişlerindeki bilgilerin sırayla iletilmesini sağlar. Sayıcının frekansı aynı zamanda LED’lerin yanıp sönme aralığını belirler.  </a:t>
            </a:r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12292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2293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325" y="3000375"/>
            <a:ext cx="3902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Yedi </a:t>
            </a:r>
            <a:r>
              <a:rPr lang="tr-TR" sz="2400" b="1" dirty="0" err="1" smtClean="0"/>
              <a:t>Segment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Display</a:t>
            </a:r>
            <a:r>
              <a:rPr lang="tr-TR" sz="2400" b="1" dirty="0" smtClean="0"/>
              <a:t> ve Kod Çözücü Devresi</a:t>
            </a:r>
            <a:endParaRPr lang="tr-TR" sz="2400" dirty="0" smtClean="0"/>
          </a:p>
        </p:txBody>
      </p:sp>
      <p:sp>
        <p:nvSpPr>
          <p:cNvPr id="13315" name="2 İçerik Yer Tutucusu"/>
          <p:cNvSpPr>
            <a:spLocks noGrp="1"/>
          </p:cNvSpPr>
          <p:nvPr>
            <p:ph idx="1"/>
          </p:nvPr>
        </p:nvSpPr>
        <p:spPr>
          <a:xfrm>
            <a:off x="374650" y="9128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tr-TR" sz="2400" dirty="0" smtClean="0"/>
              <a:t>Yedi </a:t>
            </a:r>
            <a:r>
              <a:rPr lang="tr-TR" sz="2400" dirty="0" err="1" smtClean="0"/>
              <a:t>segment</a:t>
            </a:r>
            <a:r>
              <a:rPr lang="tr-TR" sz="2400" dirty="0" smtClean="0"/>
              <a:t> </a:t>
            </a:r>
            <a:r>
              <a:rPr lang="tr-TR" sz="2400" dirty="0" err="1" smtClean="0"/>
              <a:t>display’ler</a:t>
            </a:r>
            <a:r>
              <a:rPr lang="tr-TR" sz="2400" dirty="0" smtClean="0"/>
              <a:t> </a:t>
            </a:r>
            <a:r>
              <a:rPr lang="tr-TR" sz="2200" dirty="0" smtClean="0"/>
              <a:t>lojik devrelerde özellikle </a:t>
            </a:r>
            <a:r>
              <a:rPr lang="tr-TR" sz="2200" dirty="0" err="1" smtClean="0"/>
              <a:t>decimal</a:t>
            </a:r>
            <a:r>
              <a:rPr lang="tr-TR" sz="2200" dirty="0" smtClean="0"/>
              <a:t> sayıları göstermek için yoğun olarak kullanılırlar. 7 adet LED bir araya getirilerek oluşturulur. Ortak anot veya ortak katot olarak üretilirler. Bu </a:t>
            </a:r>
            <a:r>
              <a:rPr lang="tr-TR" sz="2200" dirty="0" err="1" smtClean="0"/>
              <a:t>display’i</a:t>
            </a:r>
            <a:r>
              <a:rPr lang="tr-TR" sz="2200" dirty="0" smtClean="0"/>
              <a:t> sürmek için bir kod çözücüye ihtiyaç vardır. Bu kısımda </a:t>
            </a:r>
            <a:r>
              <a:rPr lang="tr-TR" sz="2200" dirty="0" err="1" smtClean="0"/>
              <a:t>BCD’den</a:t>
            </a:r>
            <a:r>
              <a:rPr lang="tr-TR" sz="2200" dirty="0" smtClean="0"/>
              <a:t> 7–</a:t>
            </a:r>
            <a:r>
              <a:rPr lang="tr-TR" sz="2200" dirty="0" err="1" smtClean="0"/>
              <a:t>segment</a:t>
            </a:r>
            <a:r>
              <a:rPr lang="tr-TR" sz="2200" dirty="0" smtClean="0"/>
              <a:t> </a:t>
            </a:r>
            <a:r>
              <a:rPr lang="tr-TR" sz="2200" dirty="0" err="1" smtClean="0"/>
              <a:t>display’e</a:t>
            </a:r>
            <a:r>
              <a:rPr lang="tr-TR" sz="2200" dirty="0" smtClean="0"/>
              <a:t> bir kod çözücü tasarlanacaktır. Bu kod çözücü entegre devre (IC) olarak temin edilebilir.   </a:t>
            </a:r>
          </a:p>
          <a:p>
            <a:pPr marL="0" indent="0" algn="just">
              <a:buFontTx/>
              <a:buNone/>
            </a:pPr>
            <a:endParaRPr lang="tr-TR" sz="2200" dirty="0" smtClean="0"/>
          </a:p>
        </p:txBody>
      </p:sp>
      <p:sp>
        <p:nvSpPr>
          <p:cNvPr id="13316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3317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3625850"/>
            <a:ext cx="8159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5 Res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0925" y="3549650"/>
            <a:ext cx="7429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8950" y="3133725"/>
            <a:ext cx="3619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25611" y="5213433"/>
            <a:ext cx="20223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Yedi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segment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display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4237937" y="5812423"/>
            <a:ext cx="3807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0" dirty="0" smtClean="0"/>
              <a:t>Yedi </a:t>
            </a:r>
            <a:r>
              <a:rPr lang="tr-TR" b="0" dirty="0" err="1" smtClean="0"/>
              <a:t>segment</a:t>
            </a:r>
            <a:r>
              <a:rPr lang="tr-TR" b="0" dirty="0" smtClean="0"/>
              <a:t> </a:t>
            </a:r>
            <a:r>
              <a:rPr lang="tr-TR" b="0" dirty="0" err="1" smtClean="0"/>
              <a:t>display</a:t>
            </a:r>
            <a:r>
              <a:rPr lang="tr-TR" b="0" dirty="0" smtClean="0"/>
              <a:t> için kod çözücü devre</a:t>
            </a:r>
            <a:endParaRPr lang="tr-T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Yedi </a:t>
            </a:r>
            <a:r>
              <a:rPr lang="tr-TR" sz="2400" b="1" dirty="0" err="1" smtClean="0"/>
              <a:t>Segment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Display</a:t>
            </a:r>
            <a:r>
              <a:rPr lang="tr-TR" sz="2400" b="1" dirty="0" smtClean="0"/>
              <a:t> İçin Kod Çözücü Devre Tasarımı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1950" y="8874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Kod çözücünün tasarımını yapmak için, doğruluk tablosunu oluşturabilir ya da </a:t>
            </a:r>
            <a:r>
              <a:rPr lang="tr-TR" sz="2200" dirty="0" err="1" smtClean="0"/>
              <a:t>Karnaugh</a:t>
            </a:r>
            <a:r>
              <a:rPr lang="tr-TR" sz="2200" dirty="0" smtClean="0"/>
              <a:t> haritasına çıkışları direkt olarak taşıyabiliriz. 6,7 ve 9’un iki türlü gösteriminin olabileceğini düşünerek, çıkışları en sade haline getirebilmek için, uygun olan gösterim, tasarım aşamasında seçilecektir. </a:t>
            </a:r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14340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4341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287588"/>
            <a:ext cx="4930775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5 Res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38" y="3960813"/>
            <a:ext cx="4767262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6 Resi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6825" y="4044950"/>
            <a:ext cx="9429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5250" y="5265738"/>
            <a:ext cx="3619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Düz Bağlayıcı"/>
          <p:cNvCxnSpPr/>
          <p:nvPr/>
        </p:nvCxnSpPr>
        <p:spPr bwMode="auto">
          <a:xfrm>
            <a:off x="7404100" y="5905500"/>
            <a:ext cx="215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Yedi </a:t>
            </a:r>
            <a:r>
              <a:rPr lang="tr-TR" sz="2400" b="1" dirty="0" err="1" smtClean="0"/>
              <a:t>Segment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Display</a:t>
            </a:r>
            <a:r>
              <a:rPr lang="tr-TR" sz="2400" b="1" dirty="0" smtClean="0"/>
              <a:t> İçin Kod Çözücü Devre Tasarımı</a:t>
            </a:r>
            <a:endParaRPr lang="tr-TR" sz="2400" dirty="0" smtClean="0"/>
          </a:p>
        </p:txBody>
      </p:sp>
      <p:sp>
        <p:nvSpPr>
          <p:cNvPr id="15363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5364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154113"/>
            <a:ext cx="4814887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5 Res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825" y="3829050"/>
            <a:ext cx="9429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7475" y="5299075"/>
            <a:ext cx="3600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Düz Bağlayıcı"/>
          <p:cNvCxnSpPr/>
          <p:nvPr/>
        </p:nvCxnSpPr>
        <p:spPr bwMode="auto">
          <a:xfrm>
            <a:off x="5956300" y="5880100"/>
            <a:ext cx="2524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Yedi </a:t>
            </a:r>
            <a:r>
              <a:rPr lang="tr-TR" sz="2400" b="1" dirty="0" err="1" smtClean="0"/>
              <a:t>Segment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Display</a:t>
            </a:r>
            <a:r>
              <a:rPr lang="tr-TR" sz="2400" b="1" dirty="0" smtClean="0"/>
              <a:t> İçin Kod Çözücü Devre Tasarımı</a:t>
            </a:r>
            <a:endParaRPr lang="tr-TR" sz="2400" dirty="0" smtClean="0"/>
          </a:p>
        </p:txBody>
      </p:sp>
      <p:sp>
        <p:nvSpPr>
          <p:cNvPr id="16387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6388" name="4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575" y="976313"/>
            <a:ext cx="496252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5 Res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968375"/>
            <a:ext cx="2603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6 Resi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3359150"/>
            <a:ext cx="942975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6350" y="4572000"/>
            <a:ext cx="3619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Yedi </a:t>
            </a:r>
            <a:r>
              <a:rPr lang="tr-TR" sz="2400" b="1" dirty="0" err="1" smtClean="0"/>
              <a:t>Segment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Display</a:t>
            </a:r>
            <a:r>
              <a:rPr lang="tr-TR" sz="2400" b="1" dirty="0" smtClean="0"/>
              <a:t> İçin Kod Çözücü Devre Tasarımı</a:t>
            </a:r>
            <a:endParaRPr lang="tr-TR" sz="2400" dirty="0" smtClean="0"/>
          </a:p>
        </p:txBody>
      </p:sp>
      <p:sp>
        <p:nvSpPr>
          <p:cNvPr id="17411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17412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563" y="993775"/>
            <a:ext cx="5935662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Çoğullayıcılar (Veri Seçiciler-</a:t>
            </a:r>
            <a:r>
              <a:rPr lang="tr-TR" sz="2400" b="1" dirty="0" err="1" smtClean="0"/>
              <a:t>Multiplexers</a:t>
            </a:r>
            <a:r>
              <a:rPr lang="tr-TR" sz="2400" b="1" dirty="0" smtClean="0"/>
              <a:t>-MUX)</a:t>
            </a:r>
          </a:p>
        </p:txBody>
      </p:sp>
      <p:sp>
        <p:nvSpPr>
          <p:cNvPr id="4100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58775" y="879475"/>
            <a:ext cx="8375650" cy="216852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200" dirty="0" smtClean="0"/>
              <a:t>Çoğullayıcılar, n adet veri seçim ucuna, 2</a:t>
            </a:r>
            <a:r>
              <a:rPr lang="tr-TR" sz="2200" baseline="30000" dirty="0" smtClean="0"/>
              <a:t>n</a:t>
            </a:r>
            <a:r>
              <a:rPr lang="tr-TR" sz="2200" dirty="0" smtClean="0"/>
              <a:t> adet veri giriş ucuna ve 1 adet de çıkışa sahip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devrelerdir. Veri seçici uçların değerine göre, veri girişlerinden birini çıkışa aktarırlar. </a:t>
            </a:r>
          </a:p>
          <a:p>
            <a:pPr marL="0" indent="0" algn="just">
              <a:buFontTx/>
              <a:buNone/>
            </a:pPr>
            <a:endParaRPr lang="tr-TR" sz="1000" dirty="0" smtClean="0"/>
          </a:p>
          <a:p>
            <a:pPr marL="0" indent="0" algn="just">
              <a:buFontTx/>
              <a:buNone/>
            </a:pPr>
            <a:r>
              <a:rPr lang="tr-TR" sz="2200" dirty="0" smtClean="0"/>
              <a:t>4×1’lik bir </a:t>
            </a:r>
            <a:r>
              <a:rPr lang="tr-TR" sz="2200" dirty="0" err="1" smtClean="0"/>
              <a:t>multiplexer’ın</a:t>
            </a:r>
            <a:r>
              <a:rPr lang="tr-TR" sz="2200" dirty="0" smtClean="0"/>
              <a:t> (MUX) gösterimi ve doğruluk tablosu aşağıdaki gibidir;</a:t>
            </a:r>
          </a:p>
          <a:p>
            <a:pPr marL="0" indent="0" algn="just">
              <a:buFontTx/>
              <a:buNone/>
            </a:pPr>
            <a:endParaRPr lang="tr-TR" sz="2400" dirty="0" smtClean="0"/>
          </a:p>
        </p:txBody>
      </p:sp>
      <p:grpSp>
        <p:nvGrpSpPr>
          <p:cNvPr id="4101" name="26 Grup"/>
          <p:cNvGrpSpPr>
            <a:grpSpLocks/>
          </p:cNvGrpSpPr>
          <p:nvPr/>
        </p:nvGrpSpPr>
        <p:grpSpPr bwMode="auto">
          <a:xfrm>
            <a:off x="533400" y="3221038"/>
            <a:ext cx="2108200" cy="2663825"/>
            <a:chOff x="1079499" y="3322640"/>
            <a:chExt cx="2108201" cy="2664358"/>
          </a:xfrm>
        </p:grpSpPr>
        <p:sp>
          <p:nvSpPr>
            <p:cNvPr id="4126" name="Text Box 6"/>
            <p:cNvSpPr txBox="1">
              <a:spLocks noChangeArrowheads="1"/>
            </p:cNvSpPr>
            <p:nvPr/>
          </p:nvSpPr>
          <p:spPr bwMode="auto">
            <a:xfrm>
              <a:off x="2845447" y="3895983"/>
              <a:ext cx="342253" cy="45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 sz="1800" b="0">
                  <a:latin typeface="Calibri" pitchFamily="34" charset="0"/>
                </a:rPr>
                <a:t>Y</a:t>
              </a:r>
              <a:endParaRPr lang="tr-TR" sz="1800"/>
            </a:p>
          </p:txBody>
        </p:sp>
        <p:grpSp>
          <p:nvGrpSpPr>
            <p:cNvPr id="4127" name="Group 7"/>
            <p:cNvGrpSpPr>
              <a:grpSpLocks/>
            </p:cNvGrpSpPr>
            <p:nvPr/>
          </p:nvGrpSpPr>
          <p:grpSpPr bwMode="auto">
            <a:xfrm>
              <a:off x="1079499" y="3322640"/>
              <a:ext cx="1909261" cy="2664358"/>
              <a:chOff x="1560" y="3940"/>
              <a:chExt cx="2025" cy="2133"/>
            </a:xfrm>
          </p:grpSpPr>
          <p:grpSp>
            <p:nvGrpSpPr>
              <p:cNvPr id="4128" name="Group 8"/>
              <p:cNvGrpSpPr>
                <a:grpSpLocks/>
              </p:cNvGrpSpPr>
              <p:nvPr/>
            </p:nvGrpSpPr>
            <p:grpSpPr bwMode="auto">
              <a:xfrm>
                <a:off x="1560" y="3940"/>
                <a:ext cx="2025" cy="2133"/>
                <a:chOff x="1732" y="6817"/>
                <a:chExt cx="2025" cy="2133"/>
              </a:xfrm>
            </p:grpSpPr>
            <p:sp>
              <p:nvSpPr>
                <p:cNvPr id="41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17" y="6817"/>
                  <a:ext cx="1080" cy="14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endParaRPr lang="tr-TR" sz="1800" b="0" dirty="0"/>
                </a:p>
                <a:p>
                  <a:pPr algn="ctr">
                    <a:spcAft>
                      <a:spcPts val="1000"/>
                    </a:spcAft>
                  </a:pPr>
                  <a:r>
                    <a:rPr lang="tr-TR" sz="1800" b="0" dirty="0">
                      <a:latin typeface="Calibri" pitchFamily="34" charset="0"/>
                    </a:rPr>
                    <a:t>4×1 MUX</a:t>
                  </a:r>
                </a:p>
                <a:p>
                  <a:pPr algn="ctr">
                    <a:spcAft>
                      <a:spcPts val="1000"/>
                    </a:spcAft>
                  </a:pPr>
                  <a:endParaRPr lang="tr-TR" sz="1800" b="0" dirty="0">
                    <a:latin typeface="Calibri" pitchFamily="34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r>
                    <a:rPr lang="tr-TR" sz="1800" b="0" dirty="0">
                      <a:latin typeface="Calibri" pitchFamily="34" charset="0"/>
                    </a:rPr>
                    <a:t>2</a:t>
                  </a:r>
                  <a:r>
                    <a:rPr lang="tr-TR" sz="1800" b="0" baseline="30000" dirty="0">
                      <a:latin typeface="Calibri" pitchFamily="34" charset="0"/>
                    </a:rPr>
                    <a:t>1  </a:t>
                  </a:r>
                  <a:r>
                    <a:rPr lang="tr-TR" sz="1800" b="0" dirty="0">
                      <a:latin typeface="Calibri" pitchFamily="34" charset="0"/>
                    </a:rPr>
                    <a:t> 2</a:t>
                  </a:r>
                  <a:r>
                    <a:rPr lang="tr-TR" sz="1800" b="0" baseline="30000" dirty="0"/>
                    <a:t>0</a:t>
                  </a:r>
                  <a:endParaRPr lang="tr-TR" sz="1800" dirty="0"/>
                </a:p>
              </p:txBody>
            </p:sp>
            <p:sp>
              <p:nvSpPr>
                <p:cNvPr id="4134" name="Line 10"/>
                <p:cNvSpPr>
                  <a:spLocks noChangeShapeType="1"/>
                </p:cNvSpPr>
                <p:nvPr/>
              </p:nvSpPr>
              <p:spPr bwMode="auto">
                <a:xfrm>
                  <a:off x="1957" y="699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35" name="Line 11"/>
                <p:cNvSpPr>
                  <a:spLocks noChangeShapeType="1"/>
                </p:cNvSpPr>
                <p:nvPr/>
              </p:nvSpPr>
              <p:spPr bwMode="auto">
                <a:xfrm>
                  <a:off x="1957" y="735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36" name="Line 12"/>
                <p:cNvSpPr>
                  <a:spLocks noChangeShapeType="1"/>
                </p:cNvSpPr>
                <p:nvPr/>
              </p:nvSpPr>
              <p:spPr bwMode="auto">
                <a:xfrm>
                  <a:off x="1957" y="771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37" name="Line 13"/>
                <p:cNvSpPr>
                  <a:spLocks noChangeShapeType="1"/>
                </p:cNvSpPr>
                <p:nvPr/>
              </p:nvSpPr>
              <p:spPr bwMode="auto">
                <a:xfrm>
                  <a:off x="1957" y="807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38" name="Line 14"/>
                <p:cNvSpPr>
                  <a:spLocks noChangeShapeType="1"/>
                </p:cNvSpPr>
                <p:nvPr/>
              </p:nvSpPr>
              <p:spPr bwMode="auto">
                <a:xfrm>
                  <a:off x="3397" y="7537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732" y="6817"/>
                  <a:ext cx="363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tr-TR" sz="1800">
                      <a:latin typeface="Calibri" pitchFamily="34" charset="0"/>
                    </a:rPr>
                    <a:t>I</a:t>
                  </a:r>
                  <a:r>
                    <a:rPr lang="tr-TR" sz="1800" baseline="-25000"/>
                    <a:t>0</a:t>
                  </a:r>
                  <a:endParaRPr lang="tr-TR" sz="1800"/>
                </a:p>
              </p:txBody>
            </p:sp>
            <p:sp>
              <p:nvSpPr>
                <p:cNvPr id="41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732" y="7177"/>
                  <a:ext cx="363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tr-TR" sz="1800">
                      <a:latin typeface="Calibri" pitchFamily="34" charset="0"/>
                    </a:rPr>
                    <a:t>I</a:t>
                  </a:r>
                  <a:r>
                    <a:rPr lang="tr-TR" sz="1800" baseline="-25000">
                      <a:latin typeface="Calibri" pitchFamily="34" charset="0"/>
                    </a:rPr>
                    <a:t>1</a:t>
                  </a:r>
                  <a:endParaRPr lang="tr-TR" sz="1800"/>
                </a:p>
              </p:txBody>
            </p:sp>
            <p:sp>
              <p:nvSpPr>
                <p:cNvPr id="41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2" y="7537"/>
                  <a:ext cx="363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tr-TR" sz="1800">
                      <a:latin typeface="Calibri" pitchFamily="34" charset="0"/>
                    </a:rPr>
                    <a:t>I</a:t>
                  </a:r>
                  <a:r>
                    <a:rPr lang="tr-TR" sz="1800" baseline="-25000">
                      <a:latin typeface="Calibri" pitchFamily="34" charset="0"/>
                    </a:rPr>
                    <a:t>2</a:t>
                  </a:r>
                  <a:endParaRPr lang="tr-TR" sz="1800"/>
                </a:p>
              </p:txBody>
            </p:sp>
            <p:sp>
              <p:nvSpPr>
                <p:cNvPr id="41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32" y="7912"/>
                  <a:ext cx="363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tr-TR" sz="1800">
                      <a:latin typeface="Calibri" pitchFamily="34" charset="0"/>
                    </a:rPr>
                    <a:t>I</a:t>
                  </a:r>
                  <a:r>
                    <a:rPr lang="tr-TR" sz="1800" baseline="-25000">
                      <a:latin typeface="Calibri" pitchFamily="34" charset="0"/>
                    </a:rPr>
                    <a:t>3</a:t>
                  </a:r>
                  <a:endParaRPr lang="tr-TR" sz="1800"/>
                </a:p>
              </p:txBody>
            </p:sp>
            <p:sp>
              <p:nvSpPr>
                <p:cNvPr id="4143" name="Line 19"/>
                <p:cNvSpPr>
                  <a:spLocks noChangeShapeType="1"/>
                </p:cNvSpPr>
                <p:nvPr/>
              </p:nvSpPr>
              <p:spPr bwMode="auto">
                <a:xfrm>
                  <a:off x="2677" y="8257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44" name="Line 20"/>
                <p:cNvSpPr>
                  <a:spLocks noChangeShapeType="1"/>
                </p:cNvSpPr>
                <p:nvPr/>
              </p:nvSpPr>
              <p:spPr bwMode="auto">
                <a:xfrm>
                  <a:off x="2992" y="8257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1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72" y="8587"/>
                  <a:ext cx="363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tr-TR" sz="1800">
                      <a:latin typeface="Calibri" pitchFamily="34" charset="0"/>
                    </a:rPr>
                    <a:t>A</a:t>
                  </a:r>
                  <a:r>
                    <a:rPr lang="tr-TR" sz="1800" baseline="-25000">
                      <a:latin typeface="Calibri" pitchFamily="34" charset="0"/>
                    </a:rPr>
                    <a:t>1</a:t>
                  </a:r>
                  <a:endParaRPr lang="tr-TR" sz="1800"/>
                </a:p>
              </p:txBody>
            </p:sp>
            <p:sp>
              <p:nvSpPr>
                <p:cNvPr id="41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02" y="8587"/>
                  <a:ext cx="363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tr-TR" sz="1800">
                      <a:latin typeface="Calibri" pitchFamily="34" charset="0"/>
                    </a:rPr>
                    <a:t>A</a:t>
                  </a:r>
                  <a:r>
                    <a:rPr lang="tr-TR" sz="1800" baseline="-25000"/>
                    <a:t>0</a:t>
                  </a:r>
                  <a:endParaRPr lang="tr-TR" sz="1800"/>
                </a:p>
              </p:txBody>
            </p:sp>
          </p:grpSp>
          <p:sp>
            <p:nvSpPr>
              <p:cNvPr id="4129" name="Text Box 23"/>
              <p:cNvSpPr txBox="1">
                <a:spLocks noChangeArrowheads="1"/>
              </p:cNvSpPr>
              <p:nvPr/>
            </p:nvSpPr>
            <p:spPr bwMode="auto">
              <a:xfrm>
                <a:off x="2094" y="3983"/>
                <a:ext cx="357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tr-TR" sz="1800" b="0"/>
                  <a:t>0</a:t>
                </a:r>
                <a:endParaRPr lang="tr-TR" sz="1800"/>
              </a:p>
            </p:txBody>
          </p:sp>
          <p:sp>
            <p:nvSpPr>
              <p:cNvPr id="4130" name="Text Box 24"/>
              <p:cNvSpPr txBox="1">
                <a:spLocks noChangeArrowheads="1"/>
              </p:cNvSpPr>
              <p:nvPr/>
            </p:nvSpPr>
            <p:spPr bwMode="auto">
              <a:xfrm>
                <a:off x="2077" y="4328"/>
                <a:ext cx="357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tr-TR" sz="1800" b="0">
                    <a:latin typeface="Calibri" pitchFamily="34" charset="0"/>
                  </a:rPr>
                  <a:t>1</a:t>
                </a:r>
                <a:endParaRPr lang="tr-TR" sz="1800"/>
              </a:p>
            </p:txBody>
          </p:sp>
          <p:sp>
            <p:nvSpPr>
              <p:cNvPr id="4131" name="Text Box 25"/>
              <p:cNvSpPr txBox="1">
                <a:spLocks noChangeArrowheads="1"/>
              </p:cNvSpPr>
              <p:nvPr/>
            </p:nvSpPr>
            <p:spPr bwMode="auto">
              <a:xfrm>
                <a:off x="2094" y="4687"/>
                <a:ext cx="357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tr-TR" sz="1800" b="0">
                    <a:latin typeface="Calibri" pitchFamily="34" charset="0"/>
                  </a:rPr>
                  <a:t>2</a:t>
                </a:r>
                <a:endParaRPr lang="tr-TR" sz="1800"/>
              </a:p>
            </p:txBody>
          </p:sp>
          <p:sp>
            <p:nvSpPr>
              <p:cNvPr id="4132" name="Text Box 26"/>
              <p:cNvSpPr txBox="1">
                <a:spLocks noChangeArrowheads="1"/>
              </p:cNvSpPr>
              <p:nvPr/>
            </p:nvSpPr>
            <p:spPr bwMode="auto">
              <a:xfrm>
                <a:off x="2085" y="5052"/>
                <a:ext cx="357" cy="4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tr-TR" sz="1800" b="0">
                    <a:latin typeface="Calibri" pitchFamily="34" charset="0"/>
                  </a:rPr>
                  <a:t>3</a:t>
                </a:r>
                <a:endParaRPr lang="tr-TR" sz="1800"/>
              </a:p>
            </p:txBody>
          </p:sp>
        </p:grpSp>
      </p:grpSp>
      <p:graphicFrame>
        <p:nvGraphicFramePr>
          <p:cNvPr id="28" name="27 Tablo"/>
          <p:cNvGraphicFramePr>
            <a:graphicFrameLocks noGrp="1"/>
          </p:cNvGraphicFramePr>
          <p:nvPr/>
        </p:nvGraphicFramePr>
        <p:xfrm>
          <a:off x="3298825" y="3373438"/>
          <a:ext cx="1450339" cy="1577340"/>
        </p:xfrm>
        <a:graphic>
          <a:graphicData uri="http://schemas.openxmlformats.org/drawingml/2006/table">
            <a:tbl>
              <a:tblPr/>
              <a:tblGrid>
                <a:gridCol w="461624"/>
                <a:gridCol w="461624"/>
                <a:gridCol w="52709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Y 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124" name="28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4200" y="3082925"/>
            <a:ext cx="30861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5" name="Text Box 27"/>
          <p:cNvSpPr txBox="1">
            <a:spLocks noChangeArrowheads="1"/>
          </p:cNvSpPr>
          <p:nvPr/>
        </p:nvSpPr>
        <p:spPr bwMode="auto">
          <a:xfrm>
            <a:off x="2297113" y="5172075"/>
            <a:ext cx="3316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1000"/>
              </a:spcAft>
            </a:pPr>
            <a:r>
              <a:rPr lang="tr-TR" b="0" dirty="0">
                <a:latin typeface="Calibri" pitchFamily="34" charset="0"/>
              </a:rPr>
              <a:t>Y=</a:t>
            </a:r>
            <a:r>
              <a:rPr lang="tr-TR" dirty="0">
                <a:latin typeface="Calibri" pitchFamily="34" charset="0"/>
              </a:rPr>
              <a:t> </a:t>
            </a:r>
            <a:r>
              <a:rPr lang="tr-TR" b="0" dirty="0">
                <a:latin typeface="Calibri" pitchFamily="34" charset="0"/>
              </a:rPr>
              <a:t>I</a:t>
            </a:r>
            <a:r>
              <a:rPr lang="tr-TR" b="0" baseline="-25000" dirty="0"/>
              <a:t>0</a:t>
            </a:r>
            <a:r>
              <a:rPr lang="tr-TR" b="0" dirty="0">
                <a:latin typeface="Calibri" pitchFamily="34" charset="0"/>
              </a:rPr>
              <a:t>.A</a:t>
            </a:r>
            <a:r>
              <a:rPr lang="tr-TR" b="0" baseline="-25000" dirty="0">
                <a:latin typeface="Calibri" pitchFamily="34" charset="0"/>
              </a:rPr>
              <a:t>1</a:t>
            </a:r>
            <a:r>
              <a:rPr lang="tr-TR" b="0" dirty="0">
                <a:latin typeface="Calibri" pitchFamily="34" charset="0"/>
              </a:rPr>
              <a:t>’.A</a:t>
            </a:r>
            <a:r>
              <a:rPr lang="tr-TR" b="0" baseline="-25000" dirty="0"/>
              <a:t>0</a:t>
            </a:r>
            <a:r>
              <a:rPr lang="tr-TR" b="0" dirty="0">
                <a:latin typeface="Calibri" pitchFamily="34" charset="0"/>
              </a:rPr>
              <a:t>’+ I</a:t>
            </a:r>
            <a:r>
              <a:rPr lang="tr-TR" b="0" baseline="-25000" dirty="0">
                <a:latin typeface="Calibri" pitchFamily="34" charset="0"/>
              </a:rPr>
              <a:t>1</a:t>
            </a:r>
            <a:r>
              <a:rPr lang="tr-TR" b="0" dirty="0">
                <a:latin typeface="Calibri" pitchFamily="34" charset="0"/>
              </a:rPr>
              <a:t>.A</a:t>
            </a:r>
            <a:r>
              <a:rPr lang="tr-TR" b="0" baseline="-25000" dirty="0">
                <a:latin typeface="Calibri" pitchFamily="34" charset="0"/>
              </a:rPr>
              <a:t>1</a:t>
            </a:r>
            <a:r>
              <a:rPr lang="tr-TR" b="0" dirty="0">
                <a:latin typeface="Calibri" pitchFamily="34" charset="0"/>
              </a:rPr>
              <a:t>’.A</a:t>
            </a:r>
            <a:r>
              <a:rPr lang="tr-TR" b="0" baseline="-25000" dirty="0"/>
              <a:t>0</a:t>
            </a:r>
            <a:r>
              <a:rPr lang="tr-TR" b="0" dirty="0">
                <a:latin typeface="Calibri" pitchFamily="34" charset="0"/>
              </a:rPr>
              <a:t>+ I</a:t>
            </a:r>
            <a:r>
              <a:rPr lang="tr-TR" b="0" baseline="-25000" dirty="0">
                <a:latin typeface="Calibri" pitchFamily="34" charset="0"/>
              </a:rPr>
              <a:t>2</a:t>
            </a:r>
            <a:r>
              <a:rPr lang="tr-TR" b="0" dirty="0">
                <a:latin typeface="Calibri" pitchFamily="34" charset="0"/>
              </a:rPr>
              <a:t>.A</a:t>
            </a:r>
            <a:r>
              <a:rPr lang="tr-TR" b="0" baseline="-25000" dirty="0">
                <a:latin typeface="Calibri" pitchFamily="34" charset="0"/>
              </a:rPr>
              <a:t>1</a:t>
            </a:r>
            <a:r>
              <a:rPr lang="tr-TR" b="0" dirty="0">
                <a:latin typeface="Calibri" pitchFamily="34" charset="0"/>
              </a:rPr>
              <a:t>.A</a:t>
            </a:r>
            <a:r>
              <a:rPr lang="tr-TR" b="0" baseline="-25000" dirty="0"/>
              <a:t>0</a:t>
            </a:r>
            <a:r>
              <a:rPr lang="tr-TR" b="0" dirty="0">
                <a:latin typeface="Calibri" pitchFamily="34" charset="0"/>
              </a:rPr>
              <a:t>’+ I</a:t>
            </a:r>
            <a:r>
              <a:rPr lang="tr-TR" b="0" baseline="-25000" dirty="0">
                <a:latin typeface="Calibri" pitchFamily="34" charset="0"/>
              </a:rPr>
              <a:t>3</a:t>
            </a:r>
            <a:r>
              <a:rPr lang="tr-TR" b="0" dirty="0">
                <a:latin typeface="Calibri" pitchFamily="34" charset="0"/>
              </a:rPr>
              <a:t>.A</a:t>
            </a:r>
            <a:r>
              <a:rPr lang="tr-TR" b="0" baseline="-25000" dirty="0">
                <a:latin typeface="Calibri" pitchFamily="34" charset="0"/>
              </a:rPr>
              <a:t>1</a:t>
            </a:r>
            <a:r>
              <a:rPr lang="tr-TR" b="0" dirty="0">
                <a:latin typeface="Calibri" pitchFamily="34" charset="0"/>
              </a:rPr>
              <a:t>.A</a:t>
            </a:r>
            <a:r>
              <a:rPr lang="tr-TR" b="0" baseline="-25000" dirty="0"/>
              <a:t>0</a:t>
            </a:r>
            <a:endParaRPr lang="tr-TR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486400" y="5863223"/>
            <a:ext cx="309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4×1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MUX’un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lojik devresi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" y="5837823"/>
            <a:ext cx="2349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    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4×1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MUX’un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gösterimi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Multiplexers</a:t>
            </a:r>
            <a:endParaRPr lang="tr-TR" sz="2400" smtClean="0"/>
          </a:p>
        </p:txBody>
      </p:sp>
      <p:sp>
        <p:nvSpPr>
          <p:cNvPr id="5123" name="2 İçerik Yer Tutucusu"/>
          <p:cNvSpPr>
            <a:spLocks noGrp="1"/>
          </p:cNvSpPr>
          <p:nvPr>
            <p:ph idx="1"/>
          </p:nvPr>
        </p:nvSpPr>
        <p:spPr>
          <a:xfrm>
            <a:off x="323850" y="925513"/>
            <a:ext cx="8375650" cy="5078412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Ø"/>
            </a:pPr>
            <a:r>
              <a:rPr lang="tr-TR" sz="2200" dirty="0" smtClean="0"/>
              <a:t> Yetki (</a:t>
            </a:r>
            <a:r>
              <a:rPr lang="tr-TR" sz="2200" dirty="0" err="1" smtClean="0"/>
              <a:t>Enable</a:t>
            </a:r>
            <a:r>
              <a:rPr lang="tr-TR" sz="2200" dirty="0" smtClean="0"/>
              <a:t>) girişli </a:t>
            </a:r>
            <a:r>
              <a:rPr lang="tr-TR" sz="2200" dirty="0" err="1" smtClean="0"/>
              <a:t>multiplexer’lar</a:t>
            </a:r>
            <a:r>
              <a:rPr lang="tr-TR" sz="2200" dirty="0" smtClean="0"/>
              <a:t> kullanılarak, daha fazla veri girişine sahip çoğullayıcı devreler oluşturulabilir. </a:t>
            </a:r>
          </a:p>
          <a:p>
            <a:pPr marL="0" indent="0" algn="just">
              <a:buFontTx/>
              <a:buNone/>
            </a:pPr>
            <a:endParaRPr lang="tr-TR" sz="1000" b="1" dirty="0" smtClean="0"/>
          </a:p>
          <a:p>
            <a:pPr marL="0" indent="0" algn="just">
              <a:buFontTx/>
              <a:buNone/>
            </a:pPr>
            <a:r>
              <a:rPr lang="tr-TR" sz="2200" b="1" dirty="0" smtClean="0"/>
              <a:t>Örnek: </a:t>
            </a:r>
            <a:r>
              <a:rPr lang="tr-TR" sz="2200" dirty="0" smtClean="0"/>
              <a:t>Yetki girişine sahip iki adet 4×1’lik </a:t>
            </a:r>
            <a:r>
              <a:rPr lang="tr-TR" sz="2200" dirty="0" err="1" smtClean="0"/>
              <a:t>multiplexer</a:t>
            </a:r>
            <a:r>
              <a:rPr lang="tr-TR" sz="2200" dirty="0" smtClean="0"/>
              <a:t> kullanarak 8×1’lik bir </a:t>
            </a:r>
            <a:r>
              <a:rPr lang="tr-TR" sz="2200" dirty="0" err="1" smtClean="0"/>
              <a:t>multiplexer</a:t>
            </a:r>
            <a:r>
              <a:rPr lang="tr-TR" sz="2200" dirty="0" smtClean="0"/>
              <a:t> oluşturalım. </a:t>
            </a:r>
          </a:p>
        </p:txBody>
      </p:sp>
      <p:sp>
        <p:nvSpPr>
          <p:cNvPr id="512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5125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0363" y="2605088"/>
            <a:ext cx="2574925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2743200" y="2863850"/>
          <a:ext cx="1878965" cy="2839212"/>
        </p:xfrm>
        <a:graphic>
          <a:graphicData uri="http://schemas.openxmlformats.org/drawingml/2006/table">
            <a:tbl>
              <a:tblPr/>
              <a:tblGrid>
                <a:gridCol w="453657"/>
                <a:gridCol w="453657"/>
                <a:gridCol w="453657"/>
                <a:gridCol w="51799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Y 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5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>
                          <a:latin typeface="Times New Roman"/>
                          <a:ea typeface="Times New Roman"/>
                        </a:rPr>
                        <a:t>6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tr-TR" sz="1800" baseline="-250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174" name="Group 1"/>
          <p:cNvGrpSpPr>
            <a:grpSpLocks/>
          </p:cNvGrpSpPr>
          <p:nvPr/>
        </p:nvGrpSpPr>
        <p:grpSpPr bwMode="auto">
          <a:xfrm>
            <a:off x="1409700" y="3330575"/>
            <a:ext cx="1274763" cy="2346325"/>
            <a:chOff x="1880" y="12740"/>
            <a:chExt cx="2009" cy="2396"/>
          </a:xfrm>
        </p:grpSpPr>
        <p:sp>
          <p:nvSpPr>
            <p:cNvPr id="5175" name="Text Box 2"/>
            <p:cNvSpPr txBox="1">
              <a:spLocks noChangeArrowheads="1"/>
            </p:cNvSpPr>
            <p:nvPr/>
          </p:nvSpPr>
          <p:spPr bwMode="auto">
            <a:xfrm>
              <a:off x="1896" y="13036"/>
              <a:ext cx="1993" cy="6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r-TR" sz="1800" b="0">
                  <a:latin typeface="Calibri" pitchFamily="34" charset="0"/>
                </a:rPr>
                <a:t>Üstteki MUX aktif</a:t>
              </a:r>
              <a:endParaRPr lang="tr-TR" sz="1800"/>
            </a:p>
          </p:txBody>
        </p:sp>
        <p:sp>
          <p:nvSpPr>
            <p:cNvPr id="5176" name="Text Box 3"/>
            <p:cNvSpPr txBox="1">
              <a:spLocks noChangeArrowheads="1"/>
            </p:cNvSpPr>
            <p:nvPr/>
          </p:nvSpPr>
          <p:spPr bwMode="auto">
            <a:xfrm>
              <a:off x="1880" y="14271"/>
              <a:ext cx="1993" cy="6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tr-TR" sz="1800" b="0">
                  <a:latin typeface="Calibri" pitchFamily="34" charset="0"/>
                </a:rPr>
                <a:t>Alttaki MUX aktif</a:t>
              </a:r>
              <a:endParaRPr lang="tr-TR" sz="1800"/>
            </a:p>
          </p:txBody>
        </p:sp>
        <p:sp>
          <p:nvSpPr>
            <p:cNvPr id="5177" name="AutoShape 4"/>
            <p:cNvSpPr>
              <a:spLocks/>
            </p:cNvSpPr>
            <p:nvPr/>
          </p:nvSpPr>
          <p:spPr bwMode="auto">
            <a:xfrm>
              <a:off x="3653" y="12740"/>
              <a:ext cx="143" cy="1152"/>
            </a:xfrm>
            <a:prstGeom prst="leftBrace">
              <a:avLst>
                <a:gd name="adj1" fmla="val 671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  <p:sp>
          <p:nvSpPr>
            <p:cNvPr id="5178" name="AutoShape 5"/>
            <p:cNvSpPr>
              <a:spLocks/>
            </p:cNvSpPr>
            <p:nvPr/>
          </p:nvSpPr>
          <p:spPr bwMode="auto">
            <a:xfrm>
              <a:off x="3653" y="13984"/>
              <a:ext cx="143" cy="1152"/>
            </a:xfrm>
            <a:prstGeom prst="leftBrace">
              <a:avLst>
                <a:gd name="adj1" fmla="val 671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Multiplexers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912813"/>
            <a:ext cx="6654800" cy="5078412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r-TR" sz="2200" dirty="0" err="1" smtClean="0"/>
              <a:t>Multiplexer’lar</a:t>
            </a:r>
            <a:r>
              <a:rPr lang="tr-TR" sz="2200" dirty="0" smtClean="0"/>
              <a:t> ile ortak veri yolu oluşturulabilir.</a:t>
            </a:r>
          </a:p>
          <a:p>
            <a:pPr marL="0" indent="0" algn="just">
              <a:buFontTx/>
              <a:buNone/>
              <a:defRPr/>
            </a:pPr>
            <a:endParaRPr lang="tr-TR" sz="1000" b="1" dirty="0" smtClean="0"/>
          </a:p>
          <a:p>
            <a:pPr marL="0" indent="0" algn="just">
              <a:buFontTx/>
              <a:buNone/>
              <a:defRPr/>
            </a:pPr>
            <a:r>
              <a:rPr lang="tr-TR" sz="2200" b="1" dirty="0" smtClean="0"/>
              <a:t>Örnek: </a:t>
            </a:r>
            <a:r>
              <a:rPr lang="tr-TR" sz="2200" dirty="0" smtClean="0"/>
              <a:t>4 bitlik bir veri yoluna, 4 kaydediciyi (</a:t>
            </a:r>
            <a:r>
              <a:rPr lang="tr-TR" sz="2200" dirty="0" err="1" smtClean="0"/>
              <a:t>register</a:t>
            </a:r>
            <a:r>
              <a:rPr lang="tr-TR" sz="2200" dirty="0" smtClean="0"/>
              <a:t>) bağlamak istersek</a:t>
            </a:r>
            <a:r>
              <a:rPr lang="tr-TR" sz="2200" smtClean="0"/>
              <a:t>, yandaki </a:t>
            </a:r>
            <a:r>
              <a:rPr lang="tr-TR" sz="2200" dirty="0" smtClean="0"/>
              <a:t>devre kullanılabilir. Burada R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, R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, R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 ve R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 dörder bitlik kaydedicilerdir. 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Şayet A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A</a:t>
            </a:r>
            <a:r>
              <a:rPr lang="tr-TR" sz="2200" baseline="-25000" dirty="0" smtClean="0"/>
              <a:t>0 </a:t>
            </a:r>
            <a:r>
              <a:rPr lang="tr-TR" sz="2200" dirty="0" smtClean="0"/>
              <a:t>= 00 ise, R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 (R</a:t>
            </a:r>
            <a:r>
              <a:rPr lang="tr-TR" sz="2200" baseline="-25000" dirty="0" smtClean="0"/>
              <a:t>00</a:t>
            </a:r>
            <a:r>
              <a:rPr lang="tr-TR" sz="2200" dirty="0" smtClean="0"/>
              <a:t>, R</a:t>
            </a:r>
            <a:r>
              <a:rPr lang="tr-TR" sz="2200" baseline="-25000" dirty="0" smtClean="0"/>
              <a:t>01</a:t>
            </a:r>
            <a:r>
              <a:rPr lang="tr-TR" sz="2200" dirty="0" smtClean="0"/>
              <a:t>, R</a:t>
            </a:r>
            <a:r>
              <a:rPr lang="tr-TR" sz="2200" baseline="-25000" dirty="0" smtClean="0"/>
              <a:t>02</a:t>
            </a:r>
            <a:r>
              <a:rPr lang="tr-TR" sz="2200" dirty="0" smtClean="0"/>
              <a:t>,R</a:t>
            </a:r>
            <a:r>
              <a:rPr lang="tr-TR" sz="2200" baseline="-25000" dirty="0" smtClean="0"/>
              <a:t>03</a:t>
            </a:r>
            <a:r>
              <a:rPr lang="tr-TR" sz="2200" dirty="0" smtClean="0"/>
              <a:t>) kaydedicisinin içeriği yola aktarılacaktır. 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endParaRPr lang="tr-TR" dirty="0"/>
          </a:p>
        </p:txBody>
      </p:sp>
      <p:sp>
        <p:nvSpPr>
          <p:cNvPr id="614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pic>
        <p:nvPicPr>
          <p:cNvPr id="6149" name="4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0" y="984250"/>
            <a:ext cx="1419225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Multiplexers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874713"/>
            <a:ext cx="8375650" cy="5538787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Ø"/>
              <a:defRPr/>
            </a:pPr>
            <a:r>
              <a:rPr lang="tr-TR" sz="2200" dirty="0" smtClean="0"/>
              <a:t> </a:t>
            </a:r>
            <a:r>
              <a:rPr lang="tr-TR" sz="2200" dirty="0" err="1" smtClean="0"/>
              <a:t>Multiplexer’lar</a:t>
            </a:r>
            <a:r>
              <a:rPr lang="tr-TR" sz="2200" dirty="0" smtClean="0"/>
              <a:t> lojik ifadeleri gerçekleştirmek için de kullanılabilirler. n adet girişe ve 1 çıkışa sahip bir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devre, (n-1) adet veri seçici uca ve 2</a:t>
            </a:r>
            <a:r>
              <a:rPr lang="tr-TR" sz="2200" baseline="30000" dirty="0" smtClean="0"/>
              <a:t>n-1</a:t>
            </a:r>
            <a:r>
              <a:rPr lang="tr-TR" sz="2200" dirty="0" smtClean="0"/>
              <a:t> adet de veri giriş ucuna sahip 2</a:t>
            </a:r>
            <a:r>
              <a:rPr lang="tr-TR" sz="2200" baseline="30000" dirty="0" smtClean="0"/>
              <a:t>n-1</a:t>
            </a:r>
            <a:r>
              <a:rPr lang="tr-TR" sz="2200" dirty="0" smtClean="0"/>
              <a:t>×1 </a:t>
            </a:r>
            <a:r>
              <a:rPr lang="tr-TR" sz="2200" dirty="0" err="1" smtClean="0"/>
              <a:t>multiplexer</a:t>
            </a:r>
            <a:r>
              <a:rPr lang="tr-TR" sz="2200" dirty="0" smtClean="0"/>
              <a:t> kullanılarak gerçekleştirilebilir. </a:t>
            </a:r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b="1" dirty="0" smtClean="0"/>
              <a:t>Örnek: </a:t>
            </a:r>
            <a:r>
              <a:rPr lang="tr-TR" sz="2200" dirty="0" smtClean="0"/>
              <a:t>f(a,b,c) = </a:t>
            </a:r>
            <a:r>
              <a:rPr lang="tr-TR" sz="2200" dirty="0" err="1" smtClean="0"/>
              <a:t>abc</a:t>
            </a:r>
            <a:r>
              <a:rPr lang="tr-TR" sz="2200" dirty="0" smtClean="0"/>
              <a:t> + </a:t>
            </a:r>
            <a:r>
              <a:rPr lang="tr-TR" sz="2200" dirty="0" err="1" smtClean="0"/>
              <a:t>a’b</a:t>
            </a:r>
            <a:r>
              <a:rPr lang="tr-TR" sz="2200" dirty="0" smtClean="0"/>
              <a:t>’ + </a:t>
            </a:r>
            <a:r>
              <a:rPr lang="tr-TR" sz="2200" dirty="0" err="1" smtClean="0"/>
              <a:t>bc</a:t>
            </a:r>
            <a:r>
              <a:rPr lang="tr-TR" sz="2200" dirty="0" smtClean="0"/>
              <a:t>’ fonksiyonunu, veri seçim uçlarını a ve b seçerek 4×1 MUX ile gerçekleştirelim.</a:t>
            </a:r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Veri seçim uçları olarak a ve b değişkenleri seçildiğinden, tüm terimleri bu değişkenleri içerecek şekilde genişletmek gerekir;</a:t>
            </a:r>
          </a:p>
          <a:p>
            <a:pPr algn="just">
              <a:buFontTx/>
              <a:buNone/>
              <a:defRPr/>
            </a:pPr>
            <a:r>
              <a:rPr lang="tr-TR" sz="2200" dirty="0" smtClean="0"/>
              <a:t>f(a,b,c)=</a:t>
            </a:r>
            <a:r>
              <a:rPr lang="tr-TR" sz="2200" dirty="0" err="1" smtClean="0"/>
              <a:t>abc</a:t>
            </a:r>
            <a:r>
              <a:rPr lang="tr-TR" sz="2200" dirty="0" smtClean="0"/>
              <a:t>+</a:t>
            </a:r>
            <a:r>
              <a:rPr lang="tr-TR" sz="2200" dirty="0" err="1" smtClean="0"/>
              <a:t>a’b</a:t>
            </a:r>
            <a:r>
              <a:rPr lang="tr-TR" sz="2200" dirty="0" smtClean="0"/>
              <a:t>’+(a+a’)</a:t>
            </a:r>
            <a:r>
              <a:rPr lang="tr-TR" sz="2200" dirty="0" err="1" smtClean="0"/>
              <a:t>bc</a:t>
            </a:r>
            <a:r>
              <a:rPr lang="tr-TR" sz="2200" dirty="0" smtClean="0"/>
              <a:t>’= </a:t>
            </a:r>
            <a:r>
              <a:rPr lang="tr-TR" sz="2200" u="sng" dirty="0" err="1" smtClean="0"/>
              <a:t>abc</a:t>
            </a:r>
            <a:r>
              <a:rPr lang="tr-TR" sz="2200" dirty="0" smtClean="0"/>
              <a:t>+</a:t>
            </a:r>
            <a:r>
              <a:rPr lang="tr-TR" sz="2200" dirty="0" err="1" smtClean="0"/>
              <a:t>a’b</a:t>
            </a:r>
            <a:r>
              <a:rPr lang="tr-TR" sz="2200" dirty="0" smtClean="0"/>
              <a:t>’+</a:t>
            </a:r>
            <a:r>
              <a:rPr lang="tr-TR" sz="2200" u="sng" dirty="0" err="1" smtClean="0"/>
              <a:t>abc</a:t>
            </a:r>
            <a:r>
              <a:rPr lang="tr-TR" sz="2200" u="sng" dirty="0" smtClean="0"/>
              <a:t>’</a:t>
            </a:r>
            <a:r>
              <a:rPr lang="tr-TR" sz="2200" dirty="0" smtClean="0"/>
              <a:t>+</a:t>
            </a:r>
            <a:r>
              <a:rPr lang="tr-TR" sz="2200" dirty="0" err="1" smtClean="0"/>
              <a:t>a’bc</a:t>
            </a:r>
            <a:r>
              <a:rPr lang="tr-TR" sz="2200" dirty="0" smtClean="0"/>
              <a:t>’= ab + </a:t>
            </a:r>
            <a:r>
              <a:rPr lang="tr-TR" sz="2200" dirty="0" err="1" smtClean="0"/>
              <a:t>a’b</a:t>
            </a:r>
            <a:r>
              <a:rPr lang="tr-TR" sz="2200" dirty="0" smtClean="0"/>
              <a:t>’ + </a:t>
            </a:r>
            <a:r>
              <a:rPr lang="tr-TR" sz="2200" dirty="0" err="1" smtClean="0"/>
              <a:t>a’bc</a:t>
            </a:r>
            <a:r>
              <a:rPr lang="tr-TR" sz="2200" dirty="0" smtClean="0"/>
              <a:t>’</a:t>
            </a:r>
          </a:p>
          <a:p>
            <a:pPr algn="just">
              <a:buFontTx/>
              <a:buNone/>
              <a:defRPr/>
            </a:pPr>
            <a:r>
              <a:rPr lang="tr-TR" sz="1000" dirty="0" smtClean="0"/>
              <a:t>							</a:t>
            </a:r>
          </a:p>
          <a:p>
            <a:pPr algn="just">
              <a:buFontTx/>
              <a:buNone/>
              <a:defRPr/>
            </a:pPr>
            <a:r>
              <a:rPr lang="tr-TR" sz="2200" dirty="0" err="1" smtClean="0"/>
              <a:t>Multiplexer’ın</a:t>
            </a:r>
            <a:r>
              <a:rPr lang="tr-TR" sz="2200" dirty="0" smtClean="0"/>
              <a:t> tanım bağıntısından;</a:t>
            </a:r>
          </a:p>
          <a:p>
            <a:pPr algn="just">
              <a:buFontTx/>
              <a:buNone/>
              <a:defRPr/>
            </a:pPr>
            <a:r>
              <a:rPr lang="tr-TR" sz="2200" dirty="0" smtClean="0"/>
              <a:t>					Y= I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.a’.b’+ I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.a’.b+ I</a:t>
            </a:r>
            <a:r>
              <a:rPr lang="tr-TR" sz="2200" baseline="-25000" dirty="0" smtClean="0"/>
              <a:t>2</a:t>
            </a:r>
            <a:r>
              <a:rPr lang="tr-TR" sz="2200" dirty="0" smtClean="0"/>
              <a:t>.a.b’+ I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.a.b</a:t>
            </a:r>
          </a:p>
          <a:p>
            <a:pPr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O halde I</a:t>
            </a:r>
            <a:r>
              <a:rPr lang="tr-TR" sz="2200" baseline="-25000" dirty="0" smtClean="0"/>
              <a:t>0 </a:t>
            </a:r>
            <a:r>
              <a:rPr lang="tr-TR" sz="2200" dirty="0" smtClean="0"/>
              <a:t>= 1, I</a:t>
            </a:r>
            <a:r>
              <a:rPr lang="tr-TR" sz="2200" baseline="-25000" dirty="0" smtClean="0"/>
              <a:t>1 </a:t>
            </a:r>
            <a:r>
              <a:rPr lang="tr-TR" sz="2200" dirty="0" smtClean="0"/>
              <a:t>= c’, I</a:t>
            </a:r>
            <a:r>
              <a:rPr lang="tr-TR" sz="2200" baseline="-25000" dirty="0" smtClean="0"/>
              <a:t>2 </a:t>
            </a:r>
            <a:r>
              <a:rPr lang="tr-TR" sz="2200" dirty="0" smtClean="0"/>
              <a:t>= 0, I</a:t>
            </a:r>
            <a:r>
              <a:rPr lang="tr-TR" sz="2200" baseline="-25000" dirty="0" smtClean="0"/>
              <a:t>3</a:t>
            </a:r>
            <a:r>
              <a:rPr lang="tr-TR" sz="2200" dirty="0" smtClean="0"/>
              <a:t>=1 seçilmelidir.</a:t>
            </a:r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7172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cxnSp>
        <p:nvCxnSpPr>
          <p:cNvPr id="7173" name="5 Düz Ok Bağlayıcısı"/>
          <p:cNvCxnSpPr>
            <a:cxnSpLocks noChangeShapeType="1"/>
          </p:cNvCxnSpPr>
          <p:nvPr/>
        </p:nvCxnSpPr>
        <p:spPr bwMode="auto">
          <a:xfrm>
            <a:off x="6591300" y="4508500"/>
            <a:ext cx="1054100" cy="660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4" name="7 Düz Ok Bağlayıcısı"/>
          <p:cNvCxnSpPr>
            <a:cxnSpLocks noChangeShapeType="1"/>
          </p:cNvCxnSpPr>
          <p:nvPr/>
        </p:nvCxnSpPr>
        <p:spPr bwMode="auto">
          <a:xfrm rot="10800000" flipV="1">
            <a:off x="4978400" y="4508500"/>
            <a:ext cx="2159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75" name="9 Düz Ok Bağlayıcısı"/>
          <p:cNvCxnSpPr>
            <a:cxnSpLocks noChangeShapeType="1"/>
          </p:cNvCxnSpPr>
          <p:nvPr/>
        </p:nvCxnSpPr>
        <p:spPr bwMode="auto">
          <a:xfrm rot="10800000" flipV="1">
            <a:off x="6007100" y="4521200"/>
            <a:ext cx="1943100" cy="596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>
          <a:xfrm>
            <a:off x="377825" y="228600"/>
            <a:ext cx="7772400" cy="790575"/>
          </a:xfrm>
        </p:spPr>
        <p:txBody>
          <a:bodyPr/>
          <a:lstStyle/>
          <a:p>
            <a:pPr algn="l"/>
            <a:r>
              <a:rPr lang="tr-TR" sz="2400" b="1" smtClean="0"/>
              <a:t>Örnek: (devamı)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1950" y="938213"/>
            <a:ext cx="8375650" cy="38623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200" dirty="0" smtClean="0"/>
              <a:t>f(a,b,c) = ab+</a:t>
            </a:r>
            <a:r>
              <a:rPr lang="tr-TR" sz="2200" dirty="0" err="1" smtClean="0"/>
              <a:t>a’b</a:t>
            </a:r>
            <a:r>
              <a:rPr lang="tr-TR" sz="2200" dirty="0" smtClean="0"/>
              <a:t>’+</a:t>
            </a:r>
            <a:r>
              <a:rPr lang="tr-TR" sz="2200" dirty="0" err="1" smtClean="0"/>
              <a:t>a’bc</a:t>
            </a:r>
            <a:r>
              <a:rPr lang="tr-TR" sz="2200" dirty="0" smtClean="0"/>
              <a:t>’</a:t>
            </a:r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Aynı lojik ifadeyi veri seçim ucunu a seçerek 2×1 MUX ile gerçekleştirmek istersek, ekstra kapılar kullanmamız gerekecektir. </a:t>
            </a:r>
          </a:p>
          <a:p>
            <a:pPr marL="0" indent="0" algn="just">
              <a:buFontTx/>
              <a:buNone/>
              <a:defRPr/>
            </a:pPr>
            <a:endParaRPr lang="tr-TR" sz="1000" dirty="0" smtClean="0"/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f fonksiyonunu a ve a’ cinsinden yazarsak;</a:t>
            </a:r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f(a,b,c) = ab+</a:t>
            </a:r>
            <a:r>
              <a:rPr lang="tr-TR" sz="2200" dirty="0" err="1" smtClean="0"/>
              <a:t>a’b</a:t>
            </a:r>
            <a:r>
              <a:rPr lang="tr-TR" sz="2200" dirty="0" smtClean="0"/>
              <a:t>’+</a:t>
            </a:r>
            <a:r>
              <a:rPr lang="tr-TR" sz="2200" dirty="0" err="1" smtClean="0"/>
              <a:t>a’bc</a:t>
            </a:r>
            <a:r>
              <a:rPr lang="tr-TR" sz="2200" dirty="0" smtClean="0"/>
              <a:t>’ = ab+a’(b’+</a:t>
            </a:r>
            <a:r>
              <a:rPr lang="tr-TR" sz="2200" dirty="0" err="1" smtClean="0"/>
              <a:t>bc</a:t>
            </a:r>
            <a:r>
              <a:rPr lang="tr-TR" sz="2200" dirty="0" smtClean="0"/>
              <a:t>’) = ab+a’</a:t>
            </a:r>
            <a:r>
              <a:rPr lang="tr-TR" sz="2200" u="sng" dirty="0" smtClean="0"/>
              <a:t>(b’+c’)</a:t>
            </a:r>
            <a:r>
              <a:rPr lang="tr-TR" sz="2200" dirty="0" smtClean="0"/>
              <a:t> elde edilir.</a:t>
            </a:r>
          </a:p>
          <a:p>
            <a:pPr marL="0" indent="0" algn="just"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r>
              <a:rPr lang="tr-TR" sz="2200" dirty="0" err="1" smtClean="0"/>
              <a:t>Multiplexer’ın</a:t>
            </a:r>
            <a:r>
              <a:rPr lang="tr-TR" sz="2200" dirty="0" smtClean="0"/>
              <a:t> tanım bağıntısından;</a:t>
            </a:r>
            <a:r>
              <a:rPr lang="tr-TR" sz="2000" dirty="0" smtClean="0"/>
              <a:t>       </a:t>
            </a:r>
            <a:r>
              <a:rPr lang="tr-TR" sz="2200" dirty="0" smtClean="0"/>
              <a:t>Y= I</a:t>
            </a:r>
            <a:r>
              <a:rPr lang="tr-TR" sz="2200" baseline="-25000" dirty="0" smtClean="0"/>
              <a:t>0</a:t>
            </a:r>
            <a:r>
              <a:rPr lang="tr-TR" sz="2200" dirty="0" smtClean="0"/>
              <a:t>.a’+ I</a:t>
            </a:r>
            <a:r>
              <a:rPr lang="tr-TR" sz="2200" baseline="-25000" dirty="0" smtClean="0"/>
              <a:t>1</a:t>
            </a:r>
            <a:r>
              <a:rPr lang="tr-TR" sz="2200" dirty="0" smtClean="0"/>
              <a:t>.a</a:t>
            </a:r>
          </a:p>
          <a:p>
            <a:pPr marL="0" indent="0">
              <a:buFontTx/>
              <a:buNone/>
              <a:defRPr/>
            </a:pPr>
            <a:endParaRPr lang="tr-TR" sz="1000" dirty="0" smtClean="0"/>
          </a:p>
          <a:p>
            <a:pPr marL="0" indent="0">
              <a:buFontTx/>
              <a:buNone/>
              <a:defRPr/>
            </a:pPr>
            <a:r>
              <a:rPr lang="tr-TR" sz="2200" dirty="0" smtClean="0"/>
              <a:t>O halde I</a:t>
            </a:r>
            <a:r>
              <a:rPr lang="tr-TR" sz="2200" baseline="-25000" dirty="0" smtClean="0"/>
              <a:t>0 </a:t>
            </a:r>
            <a:r>
              <a:rPr lang="tr-TR" sz="2200" dirty="0" smtClean="0"/>
              <a:t>= b’+c’ ve I</a:t>
            </a:r>
            <a:r>
              <a:rPr lang="tr-TR" sz="2200" baseline="-25000" dirty="0" smtClean="0"/>
              <a:t>1 </a:t>
            </a:r>
            <a:r>
              <a:rPr lang="tr-TR" sz="2200" dirty="0" smtClean="0"/>
              <a:t>= b seçersek lojik ifadeyi gerçekleştirmiş oluruz. </a:t>
            </a:r>
          </a:p>
          <a:p>
            <a:pPr marL="0" indent="0" algn="just"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endParaRPr lang="tr-TR" sz="1000" dirty="0" smtClean="0"/>
          </a:p>
          <a:p>
            <a:pPr>
              <a:buFontTx/>
              <a:buNone/>
              <a:defRPr/>
            </a:pPr>
            <a:r>
              <a:rPr lang="tr-TR" sz="2400" dirty="0" smtClean="0"/>
              <a:t>						</a:t>
            </a:r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4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>
              <a:buFontTx/>
              <a:buNone/>
              <a:defRPr/>
            </a:pPr>
            <a:endParaRPr lang="tr-TR" dirty="0"/>
          </a:p>
        </p:txBody>
      </p:sp>
      <p:sp>
        <p:nvSpPr>
          <p:cNvPr id="8196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cxnSp>
        <p:nvCxnSpPr>
          <p:cNvPr id="8197" name="5 Düz Ok Bağlayıcısı"/>
          <p:cNvCxnSpPr>
            <a:cxnSpLocks noChangeShapeType="1"/>
          </p:cNvCxnSpPr>
          <p:nvPr/>
        </p:nvCxnSpPr>
        <p:spPr bwMode="auto">
          <a:xfrm rot="16200000" flipH="1">
            <a:off x="5429250" y="3117850"/>
            <a:ext cx="698500" cy="508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98" name="7 Düz Ok Bağlayıcısı"/>
          <p:cNvCxnSpPr>
            <a:cxnSpLocks noChangeShapeType="1"/>
          </p:cNvCxnSpPr>
          <p:nvPr/>
        </p:nvCxnSpPr>
        <p:spPr bwMode="auto">
          <a:xfrm rot="10800000" flipV="1">
            <a:off x="5384800" y="3022600"/>
            <a:ext cx="8763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7 Metin kutusu"/>
          <p:cNvSpPr txBox="1"/>
          <p:nvPr/>
        </p:nvSpPr>
        <p:spPr>
          <a:xfrm>
            <a:off x="4178300" y="5041900"/>
            <a:ext cx="318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Dikkat edilecek olursa ekstradan VEYA kapısını kullanmamız gerekmiştir. </a:t>
            </a:r>
          </a:p>
          <a:p>
            <a:pPr algn="just"/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4722813"/>
            <a:ext cx="2333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smtClean="0"/>
              <a:t>Multiplexers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9250" y="900113"/>
            <a:ext cx="8375650" cy="2198687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Ø"/>
              <a:defRPr/>
            </a:pPr>
            <a:r>
              <a:rPr lang="tr-TR" sz="2200" dirty="0" smtClean="0"/>
              <a:t> Standart çarpımlar biçiminde verilen bir lojik ifadeyi, uygun sayıda veri seçim ucuna sahip </a:t>
            </a:r>
            <a:r>
              <a:rPr lang="tr-TR" sz="2200" dirty="0" err="1" smtClean="0"/>
              <a:t>multiplexer</a:t>
            </a:r>
            <a:r>
              <a:rPr lang="tr-TR" sz="2200" dirty="0" smtClean="0"/>
              <a:t> kullanarak gerçekleştirmek için sistematik bir yaklaşım geliştirilmiştir. </a:t>
            </a:r>
          </a:p>
          <a:p>
            <a:pPr marL="0" indent="0" algn="just">
              <a:buFontTx/>
              <a:buNone/>
              <a:defRPr/>
            </a:pPr>
            <a:r>
              <a:rPr lang="tr-TR" sz="2200" b="1" dirty="0" smtClean="0"/>
              <a:t>Örnek: </a:t>
            </a:r>
            <a:r>
              <a:rPr lang="tr-TR" sz="2200" dirty="0" smtClean="0"/>
              <a:t>3 girişe ve 1 çıkışa sahip bir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devrenin lojik ifadesi f(a,b,c) = Σ(1,3,4,7) olsun. Bu lojik ifadeyi, seçim uçları b ve c olarak seçilen, 4×1 MUX ile gerçekleştirmek istediğimizi düşünelim. </a:t>
            </a:r>
            <a:r>
              <a:rPr lang="tr-TR" sz="2200" b="1" dirty="0" smtClean="0"/>
              <a:t> </a:t>
            </a:r>
            <a:endParaRPr lang="tr-TR" sz="2200" dirty="0" smtClean="0"/>
          </a:p>
          <a:p>
            <a:pPr marL="0" indent="0" algn="just">
              <a:buFontTx/>
              <a:buNone/>
              <a:defRPr/>
            </a:pPr>
            <a:endParaRPr lang="tr-TR" sz="2200" dirty="0" smtClean="0"/>
          </a:p>
          <a:p>
            <a:pPr algn="just">
              <a:buFontTx/>
              <a:buNone/>
              <a:defRPr/>
            </a:pPr>
            <a:endParaRPr lang="tr-TR" sz="2200" dirty="0"/>
          </a:p>
        </p:txBody>
      </p:sp>
      <p:sp>
        <p:nvSpPr>
          <p:cNvPr id="9220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36575" y="3244850"/>
          <a:ext cx="3387725" cy="2208276"/>
        </p:xfrm>
        <a:graphic>
          <a:graphicData uri="http://schemas.openxmlformats.org/drawingml/2006/table">
            <a:tbl>
              <a:tblPr/>
              <a:tblGrid>
                <a:gridCol w="1230313"/>
                <a:gridCol w="488950"/>
                <a:gridCol w="555625"/>
                <a:gridCol w="557212"/>
                <a:gridCol w="5556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bc           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Bağlantı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a’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Mux Veri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Girişleri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3" name="5 Metin kutusu"/>
          <p:cNvSpPr txBox="1">
            <a:spLocks noChangeArrowheads="1"/>
          </p:cNvSpPr>
          <p:nvPr/>
        </p:nvSpPr>
        <p:spPr bwMode="auto">
          <a:xfrm>
            <a:off x="4178300" y="3441700"/>
            <a:ext cx="44196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tr-TR" sz="2000" b="0"/>
              <a:t>İşaretlenmiş olan minterler şayet a değişkeninin 1 olduğu satırdaysa bağlantı değeri a, 0 olduğu satırdaysa a’, her ikisini de içeriyorsa 1 ve hiç birini içermiyorsa 0 seçilerek MUX’un I</a:t>
            </a:r>
            <a:r>
              <a:rPr lang="tr-TR" sz="2000" b="0" baseline="-25000"/>
              <a:t>0</a:t>
            </a:r>
            <a:r>
              <a:rPr lang="tr-TR" sz="2000" b="0"/>
              <a:t>, I</a:t>
            </a:r>
            <a:r>
              <a:rPr lang="tr-TR" sz="2000" b="0" baseline="-25000"/>
              <a:t>1</a:t>
            </a:r>
            <a:r>
              <a:rPr lang="tr-TR" sz="2000" b="0"/>
              <a:t>, I</a:t>
            </a:r>
            <a:r>
              <a:rPr lang="tr-TR" sz="2000" b="0" baseline="-25000"/>
              <a:t>2</a:t>
            </a:r>
            <a:r>
              <a:rPr lang="tr-TR" sz="2000" b="0"/>
              <a:t>, I</a:t>
            </a:r>
            <a:r>
              <a:rPr lang="tr-TR" sz="2000" b="0" baseline="-25000"/>
              <a:t>3 </a:t>
            </a:r>
            <a:r>
              <a:rPr lang="tr-TR" sz="2000" b="0"/>
              <a:t>girişleri oluşturulmuştur. </a:t>
            </a:r>
          </a:p>
          <a:p>
            <a:endParaRPr lang="tr-TR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>
          <a:xfrm>
            <a:off x="377825" y="215900"/>
            <a:ext cx="7772400" cy="790575"/>
          </a:xfrm>
        </p:spPr>
        <p:txBody>
          <a:bodyPr/>
          <a:lstStyle/>
          <a:p>
            <a:pPr algn="l"/>
            <a:r>
              <a:rPr lang="tr-TR" sz="2400" b="1" smtClean="0"/>
              <a:t>Örnek: (devamı)</a:t>
            </a:r>
            <a:endParaRPr lang="tr-TR" sz="240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938213"/>
            <a:ext cx="8375650" cy="5078412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f(a,b,c)=Σ(1,3,4,7) </a:t>
            </a:r>
          </a:p>
          <a:p>
            <a:pPr marL="0" indent="0" algn="just">
              <a:buFontTx/>
              <a:buNone/>
              <a:defRPr/>
            </a:pPr>
            <a:r>
              <a:rPr lang="tr-TR" sz="2200" dirty="0" smtClean="0"/>
              <a:t>Aynı lojik ifadeyi veri seçim uçlarını a ve b seçerek gerçekleştirmek isteseydik;</a:t>
            </a:r>
          </a:p>
          <a:p>
            <a:pPr>
              <a:buFontTx/>
              <a:buNone/>
              <a:defRPr/>
            </a:pPr>
            <a:endParaRPr lang="tr-TR" dirty="0"/>
          </a:p>
        </p:txBody>
      </p:sp>
      <p:sp>
        <p:nvSpPr>
          <p:cNvPr id="10244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889000" y="2552700"/>
          <a:ext cx="3543300" cy="2208276"/>
        </p:xfrm>
        <a:graphic>
          <a:graphicData uri="http://schemas.openxmlformats.org/drawingml/2006/table">
            <a:tbl>
              <a:tblPr/>
              <a:tblGrid>
                <a:gridCol w="1277938"/>
                <a:gridCol w="566737"/>
                <a:gridCol w="566738"/>
                <a:gridCol w="56515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ab           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Bağlantı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c'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Mux Veri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Girişleri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tr-TR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0" name="5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0" y="2805113"/>
            <a:ext cx="224155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Veri Dağıtıcılar (</a:t>
            </a:r>
            <a:r>
              <a:rPr lang="tr-TR" sz="2400" b="1" dirty="0" err="1" smtClean="0"/>
              <a:t>Demultiplexers</a:t>
            </a:r>
            <a:r>
              <a:rPr lang="tr-TR" sz="2400" b="1" dirty="0" smtClean="0"/>
              <a:t>-DEMUX)</a:t>
            </a:r>
            <a:endParaRPr lang="tr-TR" sz="2400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4650" y="862013"/>
            <a:ext cx="8375650" cy="1525587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tr-TR" sz="2200" dirty="0" smtClean="0"/>
              <a:t>n adet seçici ucu, 1 tane girişi, 2</a:t>
            </a:r>
            <a:r>
              <a:rPr lang="tr-TR" sz="2200" baseline="30000" dirty="0" smtClean="0"/>
              <a:t>n </a:t>
            </a:r>
            <a:r>
              <a:rPr lang="tr-TR" sz="2200" dirty="0" smtClean="0"/>
              <a:t>adet de çıkışı bulunan </a:t>
            </a:r>
            <a:r>
              <a:rPr lang="tr-TR" sz="2200" dirty="0" err="1" smtClean="0"/>
              <a:t>kombinasyonel</a:t>
            </a:r>
            <a:r>
              <a:rPr lang="tr-TR" sz="2200" dirty="0" smtClean="0"/>
              <a:t> devrelerdir. Seçici uçların oluşturduğu sayı, girişin hangi çıkışa yönlendirileceğini gösterir. Aşağıda 1×4 </a:t>
            </a:r>
            <a:r>
              <a:rPr lang="tr-TR" sz="2200" dirty="0" err="1" smtClean="0"/>
              <a:t>DEMUX’un</a:t>
            </a:r>
            <a:r>
              <a:rPr lang="tr-TR" sz="2200" dirty="0" smtClean="0"/>
              <a:t> gösterimi, doğruluk tablosu ve lojik devresi verilmiştir.</a:t>
            </a:r>
          </a:p>
          <a:p>
            <a:pPr>
              <a:buFontTx/>
              <a:buNone/>
              <a:defRPr/>
            </a:pPr>
            <a:endParaRPr lang="tr-TR" sz="2200" dirty="0"/>
          </a:p>
        </p:txBody>
      </p:sp>
      <p:sp>
        <p:nvSpPr>
          <p:cNvPr id="11268" name="3 Altbilgi Yer Tutucusu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tr-TR" smtClean="0"/>
              <a:t>Mantık Devreleri </a:t>
            </a:r>
            <a:endParaRPr lang="en-US" smtClean="0"/>
          </a:p>
        </p:txBody>
      </p:sp>
      <p:grpSp>
        <p:nvGrpSpPr>
          <p:cNvPr id="11269" name="Group 2"/>
          <p:cNvGrpSpPr>
            <a:grpSpLocks/>
          </p:cNvGrpSpPr>
          <p:nvPr/>
        </p:nvGrpSpPr>
        <p:grpSpPr bwMode="auto">
          <a:xfrm>
            <a:off x="593725" y="3248025"/>
            <a:ext cx="1958975" cy="1895475"/>
            <a:chOff x="1594" y="13504"/>
            <a:chExt cx="2193" cy="2133"/>
          </a:xfrm>
        </p:grpSpPr>
        <p:sp>
          <p:nvSpPr>
            <p:cNvPr id="11305" name="Text Box 3"/>
            <p:cNvSpPr txBox="1">
              <a:spLocks noChangeArrowheads="1"/>
            </p:cNvSpPr>
            <p:nvPr/>
          </p:nvSpPr>
          <p:spPr bwMode="auto">
            <a:xfrm>
              <a:off x="1957" y="13504"/>
              <a:ext cx="108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/>
            <a:lstStyle/>
            <a:p>
              <a:pPr algn="ctr">
                <a:spcAft>
                  <a:spcPts val="1000"/>
                </a:spcAft>
              </a:pPr>
              <a:endParaRPr lang="tr-TR" b="0"/>
            </a:p>
            <a:p>
              <a:pPr algn="ctr">
                <a:spcAft>
                  <a:spcPts val="1000"/>
                </a:spcAft>
              </a:pPr>
              <a:r>
                <a:rPr lang="tr-TR" b="0">
                  <a:latin typeface="Calibri" pitchFamily="34" charset="0"/>
                </a:rPr>
                <a:t>1×4 DEMUX</a:t>
              </a:r>
              <a:endParaRPr lang="tr-TR"/>
            </a:p>
          </p:txBody>
        </p:sp>
        <p:sp>
          <p:nvSpPr>
            <p:cNvPr id="11306" name="Line 4"/>
            <p:cNvSpPr>
              <a:spLocks noChangeShapeType="1"/>
            </p:cNvSpPr>
            <p:nvPr/>
          </p:nvSpPr>
          <p:spPr bwMode="auto">
            <a:xfrm>
              <a:off x="3037" y="1368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07" name="Line 5"/>
            <p:cNvSpPr>
              <a:spLocks noChangeShapeType="1"/>
            </p:cNvSpPr>
            <p:nvPr/>
          </p:nvSpPr>
          <p:spPr bwMode="auto">
            <a:xfrm>
              <a:off x="3037" y="1404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08" name="Line 6"/>
            <p:cNvSpPr>
              <a:spLocks noChangeShapeType="1"/>
            </p:cNvSpPr>
            <p:nvPr/>
          </p:nvSpPr>
          <p:spPr bwMode="auto">
            <a:xfrm>
              <a:off x="3037" y="1440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09" name="Line 7"/>
            <p:cNvSpPr>
              <a:spLocks noChangeShapeType="1"/>
            </p:cNvSpPr>
            <p:nvPr/>
          </p:nvSpPr>
          <p:spPr bwMode="auto">
            <a:xfrm>
              <a:off x="3037" y="147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10" name="Line 8"/>
            <p:cNvSpPr>
              <a:spLocks noChangeShapeType="1"/>
            </p:cNvSpPr>
            <p:nvPr/>
          </p:nvSpPr>
          <p:spPr bwMode="auto">
            <a:xfrm>
              <a:off x="1597" y="1419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11" name="Text Box 9"/>
            <p:cNvSpPr txBox="1">
              <a:spLocks noChangeArrowheads="1"/>
            </p:cNvSpPr>
            <p:nvPr/>
          </p:nvSpPr>
          <p:spPr bwMode="auto">
            <a:xfrm>
              <a:off x="3424" y="13504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D</a:t>
              </a:r>
              <a:r>
                <a:rPr lang="tr-TR" baseline="-25000"/>
                <a:t>0</a:t>
              </a:r>
              <a:endParaRPr lang="tr-TR"/>
            </a:p>
          </p:txBody>
        </p:sp>
        <p:sp>
          <p:nvSpPr>
            <p:cNvPr id="11312" name="Text Box 10"/>
            <p:cNvSpPr txBox="1">
              <a:spLocks noChangeArrowheads="1"/>
            </p:cNvSpPr>
            <p:nvPr/>
          </p:nvSpPr>
          <p:spPr bwMode="auto">
            <a:xfrm>
              <a:off x="3424" y="13864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D</a:t>
              </a:r>
              <a:r>
                <a:rPr lang="tr-TR" baseline="-25000">
                  <a:latin typeface="Calibri" pitchFamily="34" charset="0"/>
                </a:rPr>
                <a:t>1</a:t>
              </a:r>
              <a:endParaRPr lang="tr-TR"/>
            </a:p>
          </p:txBody>
        </p:sp>
        <p:sp>
          <p:nvSpPr>
            <p:cNvPr id="11313" name="Text Box 11"/>
            <p:cNvSpPr txBox="1">
              <a:spLocks noChangeArrowheads="1"/>
            </p:cNvSpPr>
            <p:nvPr/>
          </p:nvSpPr>
          <p:spPr bwMode="auto">
            <a:xfrm>
              <a:off x="3424" y="14224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D</a:t>
              </a:r>
              <a:r>
                <a:rPr lang="tr-TR" baseline="-25000">
                  <a:latin typeface="Calibri" pitchFamily="34" charset="0"/>
                </a:rPr>
                <a:t>2</a:t>
              </a:r>
              <a:endParaRPr lang="tr-TR"/>
            </a:p>
          </p:txBody>
        </p:sp>
        <p:sp>
          <p:nvSpPr>
            <p:cNvPr id="11314" name="Text Box 12"/>
            <p:cNvSpPr txBox="1">
              <a:spLocks noChangeArrowheads="1"/>
            </p:cNvSpPr>
            <p:nvPr/>
          </p:nvSpPr>
          <p:spPr bwMode="auto">
            <a:xfrm>
              <a:off x="3424" y="14599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D</a:t>
              </a:r>
              <a:r>
                <a:rPr lang="tr-TR" baseline="-25000">
                  <a:latin typeface="Calibri" pitchFamily="34" charset="0"/>
                </a:rPr>
                <a:t>3</a:t>
              </a:r>
              <a:endParaRPr lang="tr-TR"/>
            </a:p>
          </p:txBody>
        </p:sp>
        <p:sp>
          <p:nvSpPr>
            <p:cNvPr id="11315" name="Line 13"/>
            <p:cNvSpPr>
              <a:spLocks noChangeShapeType="1"/>
            </p:cNvSpPr>
            <p:nvPr/>
          </p:nvSpPr>
          <p:spPr bwMode="auto">
            <a:xfrm>
              <a:off x="2317" y="1494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16" name="Line 14"/>
            <p:cNvSpPr>
              <a:spLocks noChangeShapeType="1"/>
            </p:cNvSpPr>
            <p:nvPr/>
          </p:nvSpPr>
          <p:spPr bwMode="auto">
            <a:xfrm>
              <a:off x="2632" y="1494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317" name="Text Box 15"/>
            <p:cNvSpPr txBox="1">
              <a:spLocks noChangeArrowheads="1"/>
            </p:cNvSpPr>
            <p:nvPr/>
          </p:nvSpPr>
          <p:spPr bwMode="auto">
            <a:xfrm>
              <a:off x="2212" y="15274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S</a:t>
              </a:r>
              <a:r>
                <a:rPr lang="tr-TR" baseline="-25000">
                  <a:latin typeface="Calibri" pitchFamily="34" charset="0"/>
                </a:rPr>
                <a:t>1</a:t>
              </a:r>
              <a:endParaRPr lang="tr-TR"/>
            </a:p>
          </p:txBody>
        </p:sp>
        <p:sp>
          <p:nvSpPr>
            <p:cNvPr id="11318" name="Text Box 16"/>
            <p:cNvSpPr txBox="1">
              <a:spLocks noChangeArrowheads="1"/>
            </p:cNvSpPr>
            <p:nvPr/>
          </p:nvSpPr>
          <p:spPr bwMode="auto">
            <a:xfrm>
              <a:off x="2542" y="15274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S</a:t>
              </a:r>
              <a:r>
                <a:rPr lang="tr-TR" baseline="-25000"/>
                <a:t>0</a:t>
              </a:r>
              <a:endParaRPr lang="tr-TR"/>
            </a:p>
          </p:txBody>
        </p:sp>
        <p:sp>
          <p:nvSpPr>
            <p:cNvPr id="11319" name="Text Box 17"/>
            <p:cNvSpPr txBox="1">
              <a:spLocks noChangeArrowheads="1"/>
            </p:cNvSpPr>
            <p:nvPr/>
          </p:nvSpPr>
          <p:spPr bwMode="auto">
            <a:xfrm>
              <a:off x="1594" y="13912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tr-TR">
                  <a:latin typeface="Calibri" pitchFamily="34" charset="0"/>
                </a:rPr>
                <a:t>I</a:t>
              </a:r>
              <a:endParaRPr lang="tr-TR"/>
            </a:p>
          </p:txBody>
        </p:sp>
      </p:grpSp>
      <p:graphicFrame>
        <p:nvGraphicFramePr>
          <p:cNvPr id="21" name="20 Tablo"/>
          <p:cNvGraphicFramePr>
            <a:graphicFrameLocks noGrp="1"/>
          </p:cNvGraphicFramePr>
          <p:nvPr/>
        </p:nvGraphicFramePr>
        <p:xfrm>
          <a:off x="3014663" y="3119438"/>
          <a:ext cx="2280601" cy="1577340"/>
        </p:xfrm>
        <a:graphic>
          <a:graphicData uri="http://schemas.openxmlformats.org/drawingml/2006/table">
            <a:tbl>
              <a:tblPr/>
              <a:tblGrid>
                <a:gridCol w="620885"/>
                <a:gridCol w="414929"/>
                <a:gridCol w="414929"/>
                <a:gridCol w="414929"/>
                <a:gridCol w="41492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 S</a:t>
                      </a:r>
                      <a:r>
                        <a:rPr lang="tr-TR" sz="1800" b="1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tr-TR" sz="1800" b="1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</a:rPr>
                        <a:t>0 0</a:t>
                      </a:r>
                      <a:endParaRPr lang="tr-TR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0 1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1 0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Times New Roman"/>
                          <a:ea typeface="Times New Roman"/>
                        </a:rPr>
                        <a:t>1 1</a:t>
                      </a:r>
                      <a:endParaRPr lang="tr-TR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1304" name="21 Res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0" y="2403475"/>
            <a:ext cx="23622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06400" y="5215523"/>
            <a:ext cx="2527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295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1×4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DEMUX’un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gösterimi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378200" y="4800313"/>
            <a:ext cx="157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295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1×4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DEMUX’un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295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doğruluk tablosu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5778500" y="5380623"/>
            <a:ext cx="25273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52950" algn="l"/>
              </a:tabLst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1×4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DEMUX’un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 lojik devresi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6783</TotalTime>
  <Words>997</Words>
  <Application>Microsoft Office PowerPoint</Application>
  <PresentationFormat>Ekran Gösterisi (4:3)</PresentationFormat>
  <Paragraphs>259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overview</vt:lpstr>
      <vt:lpstr>Bölüm 6. Kombinasyonel Devreler (Devamı)</vt:lpstr>
      <vt:lpstr>Çoğullayıcılar (Veri Seçiciler-Multiplexers-MUX)</vt:lpstr>
      <vt:lpstr>Multiplexers</vt:lpstr>
      <vt:lpstr>Multiplexers</vt:lpstr>
      <vt:lpstr>Multiplexers</vt:lpstr>
      <vt:lpstr>Örnek: (devamı)</vt:lpstr>
      <vt:lpstr>Multiplexers</vt:lpstr>
      <vt:lpstr>Örnek: (devamı)</vt:lpstr>
      <vt:lpstr>Veri Dağıtıcılar (Demultiplexers-DEMUX)</vt:lpstr>
      <vt:lpstr>Demultiplexers</vt:lpstr>
      <vt:lpstr>Yedi Segment Display ve Kod Çözücü Devresi</vt:lpstr>
      <vt:lpstr>Yedi Segment Display İçin Kod Çözücü Devre Tasarımı</vt:lpstr>
      <vt:lpstr>Yedi Segment Display İçin Kod Çözücü Devre Tasarımı</vt:lpstr>
      <vt:lpstr>Yedi Segment Display İçin Kod Çözücü Devre Tasarımı</vt:lpstr>
      <vt:lpstr>Yedi Segment Display İçin Kod Çözücü Devre Tasarımı</vt:lpstr>
    </vt:vector>
  </TitlesOfParts>
  <Company>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Administrator</cp:lastModifiedBy>
  <cp:revision>217</cp:revision>
  <cp:lastPrinted>2001-01-30T20:22:47Z</cp:lastPrinted>
  <dcterms:created xsi:type="dcterms:W3CDTF">1999-07-07T12:46:17Z</dcterms:created>
  <dcterms:modified xsi:type="dcterms:W3CDTF">2010-12-14T14:32:46Z</dcterms:modified>
</cp:coreProperties>
</file>