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4" r:id="rId4"/>
    <p:sldId id="275" r:id="rId5"/>
    <p:sldId id="273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3925" autoAdjust="0"/>
  </p:normalViewPr>
  <p:slideViewPr>
    <p:cSldViewPr>
      <p:cViewPr varScale="1">
        <p:scale>
          <a:sx n="108" d="100"/>
          <a:sy n="108" d="100"/>
        </p:scale>
        <p:origin x="13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472DD5C-B6A9-4714-908F-0B8F74738B98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1C90DE-A98B-4173-B17E-434F189FC4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7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93366E8-8A22-4400-BBA2-8D322280A6E8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792D2CF-A01B-4515-8B40-3DC3425826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0">
              <a:schemeClr val="tx1"/>
            </a:gs>
            <a:gs pos="100000">
              <a:schemeClr val="bg2">
                <a:shade val="30000"/>
                <a:satMod val="200000"/>
                <a:alpha val="72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n-US" sz="4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ayisalanaliz54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71472" y="1071546"/>
            <a:ext cx="6400800" cy="895344"/>
          </a:xfrm>
        </p:spPr>
        <p:txBody>
          <a:bodyPr>
            <a:normAutofit/>
          </a:bodyPr>
          <a:lstStyle/>
          <a:p>
            <a:pPr algn="l"/>
            <a:r>
              <a:rPr lang="tr-TR" sz="4800" b="1" kern="1200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Sayısal  Analiz</a:t>
            </a:r>
            <a:endParaRPr lang="tr-TR" sz="4800" b="1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215206" y="5929330"/>
            <a:ext cx="1762142" cy="428611"/>
          </a:xfrm>
        </p:spPr>
        <p:txBody>
          <a:bodyPr>
            <a:normAutofit fontScale="90000"/>
          </a:bodyPr>
          <a:lstStyle/>
          <a:p>
            <a:r>
              <a:rPr lang="tr-TR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  <a:ea typeface="+mn-ea"/>
                <a:cs typeface="+mn-cs"/>
              </a:rPr>
              <a:t>YYurtaY</a:t>
            </a: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4" name="Rectangle 9"/>
          <p:cNvSpPr txBox="1">
            <a:spLocks/>
          </p:cNvSpPr>
          <p:nvPr/>
        </p:nvSpPr>
        <p:spPr>
          <a:xfrm>
            <a:off x="5000628" y="4000504"/>
            <a:ext cx="3857652" cy="1285884"/>
          </a:xfrm>
          <a:prstGeom prst="rect">
            <a:avLst/>
          </a:prstGeom>
        </p:spPr>
        <p:txBody>
          <a:bodyPr vert="horz" rtlCol="0" anchor="t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6143604" y="428604"/>
            <a:ext cx="3000396" cy="16430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Sakarya Üniversitesi</a:t>
            </a:r>
          </a:p>
          <a:p>
            <a:pPr lvl="0" algn="ctr">
              <a:spcBef>
                <a:spcPct val="0"/>
              </a:spcBef>
              <a:defRPr/>
            </a:pP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Bilgisayar </a:t>
            </a:r>
            <a:r>
              <a:rPr lang="tr-T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Mühendisligi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Ve </a:t>
            </a:r>
          </a:p>
          <a:p>
            <a:pPr lvl="0" algn="ctr">
              <a:spcBef>
                <a:spcPct val="0"/>
              </a:spcBef>
              <a:defRPr/>
            </a:pP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Bilişim Sistemleri Bölümü</a:t>
            </a:r>
          </a:p>
          <a:p>
            <a:pPr algn="ctr"/>
            <a:endParaRPr lang="tr-TR" sz="1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r>
              <a:rPr lang="tr-TR" sz="1100" dirty="0" smtClean="0">
                <a:solidFill>
                  <a:schemeClr val="bg1"/>
                </a:solidFill>
                <a:latin typeface="Berlin Sans FB" pitchFamily="34" charset="0"/>
                <a:hlinkClick r:id="rId3"/>
              </a:rPr>
              <a:t>yyurtay@sakarya.edu.tr</a:t>
            </a:r>
            <a:endParaRPr lang="tr-TR" sz="11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r>
              <a:rPr lang="tr-TR" sz="1100" dirty="0" smtClean="0">
                <a:solidFill>
                  <a:schemeClr val="bg1"/>
                </a:solidFill>
                <a:latin typeface="Berlin Sans FB" pitchFamily="34" charset="0"/>
                <a:hlinkClick r:id="rId4"/>
              </a:rPr>
              <a:t>www.cs.sakarya.edu.tr/yyurtay</a:t>
            </a:r>
            <a:endParaRPr lang="tr-TR" sz="11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algn="ctr"/>
            <a:r>
              <a:rPr lang="tr-TR" sz="1100" dirty="0" smtClean="0">
                <a:solidFill>
                  <a:schemeClr val="bg1"/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200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endParaRPr lang="tr-TR" sz="16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endParaRPr lang="tr-TR" sz="160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endParaRPr lang="tr-TR" sz="16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42844" y="0"/>
            <a:ext cx="6400800" cy="89534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kumimoji="0" lang="tr-T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ush Script MT" pitchFamily="66" charset="0"/>
                <a:ea typeface="+mn-ea"/>
                <a:cs typeface="+mn-cs"/>
              </a:rPr>
              <a:t>Sayısal  Analiz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4282" y="1000108"/>
            <a:ext cx="6429420" cy="43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lang="tr-TR" sz="1600" b="1" dirty="0" smtClean="0">
                <a:latin typeface="Arial Narrow" pitchFamily="34" charset="0"/>
              </a:rPr>
              <a:t>Ders Amacı :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23528" y="1997839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dersin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amacı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Öğ</a:t>
            </a:r>
            <a:r>
              <a:rPr lang="en-US" dirty="0" err="1" smtClean="0">
                <a:solidFill>
                  <a:schemeClr val="bg1"/>
                </a:solidFill>
              </a:rPr>
              <a:t>rencilere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uygulamalı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bilim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dallarında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ortaya</a:t>
            </a:r>
            <a:r>
              <a:rPr lang="en-US" dirty="0">
                <a:solidFill>
                  <a:schemeClr val="bg1"/>
                </a:solidFill>
              </a:rPr>
              <a:t> ¸</a:t>
            </a:r>
            <a:r>
              <a:rPr lang="en-US" dirty="0" err="1">
                <a:solidFill>
                  <a:schemeClr val="bg1"/>
                </a:solidFill>
              </a:rPr>
              <a:t>cıkan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olarak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çözülemeyen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problemleri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aritmetik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tr-TR" dirty="0" smtClean="0">
                <a:solidFill>
                  <a:schemeClr val="bg1"/>
                </a:solidFill>
              </a:rPr>
              <a:t>ş</a:t>
            </a:r>
            <a:r>
              <a:rPr lang="en-US" dirty="0" err="1" smtClean="0">
                <a:solidFill>
                  <a:schemeClr val="bg1"/>
                </a:solidFill>
              </a:rPr>
              <a:t>lemlerle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yakla</a:t>
            </a:r>
            <a:r>
              <a:rPr lang="tr-TR" dirty="0" smtClean="0">
                <a:solidFill>
                  <a:schemeClr val="bg1"/>
                </a:solidFill>
              </a:rPr>
              <a:t>ş</a:t>
            </a:r>
            <a:r>
              <a:rPr lang="en-US" dirty="0" err="1" smtClean="0">
                <a:solidFill>
                  <a:schemeClr val="bg1"/>
                </a:solidFill>
              </a:rPr>
              <a:t>ık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olarak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çö</a:t>
            </a:r>
            <a:r>
              <a:rPr lang="en-US" dirty="0" err="1" smtClean="0">
                <a:solidFill>
                  <a:schemeClr val="bg1"/>
                </a:solidFill>
              </a:rPr>
              <a:t>zme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metodlarını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öğ</a:t>
            </a:r>
            <a:r>
              <a:rPr lang="en-US" dirty="0" err="1" smtClean="0">
                <a:solidFill>
                  <a:schemeClr val="bg1"/>
                </a:solidFill>
              </a:rPr>
              <a:t>retmektir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dersi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öğ</a:t>
            </a:r>
            <a:r>
              <a:rPr lang="en-US" dirty="0" err="1" smtClean="0">
                <a:solidFill>
                  <a:schemeClr val="bg1"/>
                </a:solidFill>
              </a:rPr>
              <a:t>renciler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aynı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zamanda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metodlarla</a:t>
            </a:r>
            <a:r>
              <a:rPr lang="tr-TR" dirty="0" smtClean="0">
                <a:solidFill>
                  <a:schemeClr val="bg1"/>
                </a:solidFill>
              </a:rPr>
              <a:t> çalışan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algoritmalar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geli</a:t>
            </a:r>
            <a:r>
              <a:rPr lang="tr-TR" dirty="0" smtClean="0">
                <a:solidFill>
                  <a:schemeClr val="bg1"/>
                </a:solidFill>
              </a:rPr>
              <a:t>ş</a:t>
            </a:r>
            <a:r>
              <a:rPr lang="en-US" dirty="0" err="1" smtClean="0">
                <a:solidFill>
                  <a:schemeClr val="bg1"/>
                </a:solidFill>
              </a:rPr>
              <a:t>tirme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algoritmalarin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yeterlili</a:t>
            </a:r>
            <a:r>
              <a:rPr lang="tr-TR" dirty="0" smtClean="0">
                <a:solidFill>
                  <a:schemeClr val="bg1"/>
                </a:solidFill>
              </a:rPr>
              <a:t>ğ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becerisi</a:t>
            </a:r>
            <a:r>
              <a:rPr lang="tr-TR" dirty="0" err="1" smtClean="0">
                <a:solidFill>
                  <a:schemeClr val="bg1"/>
                </a:solidFill>
              </a:rPr>
              <a:t>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geli</a:t>
            </a:r>
            <a:r>
              <a:rPr lang="tr-TR" dirty="0" smtClean="0">
                <a:solidFill>
                  <a:schemeClr val="bg1"/>
                </a:solidFill>
              </a:rPr>
              <a:t>ş</a:t>
            </a:r>
            <a:r>
              <a:rPr lang="en-US" dirty="0" err="1" smtClean="0">
                <a:solidFill>
                  <a:schemeClr val="bg1"/>
                </a:solidFill>
              </a:rPr>
              <a:t>tireceklerdir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endParaRPr lang="tr-TR" sz="16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endParaRPr lang="tr-TR" sz="160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endParaRPr lang="tr-TR" sz="16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42844" y="0"/>
            <a:ext cx="6400800" cy="89534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kumimoji="0" lang="tr-T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ush Script MT" pitchFamily="66" charset="0"/>
                <a:ea typeface="+mn-ea"/>
                <a:cs typeface="+mn-cs"/>
              </a:rPr>
              <a:t>Sayısal  Analiz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4282" y="1000108"/>
            <a:ext cx="6429420" cy="43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lang="tr-TR" sz="1600" b="1" dirty="0" smtClean="0">
                <a:latin typeface="Arial Narrow" pitchFamily="34" charset="0"/>
              </a:rPr>
              <a:t>Ders Yöntem :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23528" y="1997839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derste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en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cok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kullanaca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ğ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ımız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y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ö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ntem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konu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anlatımı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 soru çözümü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olacaktır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Bunun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yanında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r-T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öğr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encilerden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gruplara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ayrılarak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bazı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problemler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uygulamalar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ü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zerinde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çalış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maları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belli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konuda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tartı</a:t>
            </a:r>
            <a:r>
              <a:rPr lang="tr-T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ş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maları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istenecektir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 </a:t>
            </a:r>
            <a:endParaRPr lang="tr-TR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i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Her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dersten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ön</a:t>
            </a:r>
            <a:r>
              <a:rPr lang="en-US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ce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10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dakika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zaman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ayırarak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 </a:t>
            </a:r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ün</a:t>
            </a:r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ü </a:t>
            </a:r>
            <a:r>
              <a:rPr lang="en-US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dersin</a:t>
            </a:r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konusunu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kaynaklardan </a:t>
            </a:r>
            <a:r>
              <a:rPr lang="en-US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okuyup</a:t>
            </a:r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derse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hazırlıklı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gelirseniz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sınıfta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konuları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ç</a:t>
            </a:r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daha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kolay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öğ</a:t>
            </a:r>
            <a:r>
              <a:rPr lang="en-US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rendi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ğ</a:t>
            </a:r>
            <a:r>
              <a:rPr lang="en-US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inizi</a:t>
            </a:r>
            <a:r>
              <a:rPr lang="en-US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</a:t>
            </a:r>
            <a:r>
              <a:rPr lang="tr-TR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ö</a:t>
            </a:r>
            <a:r>
              <a:rPr lang="en-US" i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receksiniz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endParaRPr lang="tr-T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endParaRPr lang="tr-TR" sz="16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pPr lvl="1"/>
            <a:endParaRPr lang="tr-TR" sz="120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pPr marL="0" indent="0">
              <a:buNone/>
            </a:pPr>
            <a:endParaRPr lang="tr-TR" sz="16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42844" y="0"/>
            <a:ext cx="6400800" cy="89534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kumimoji="0" lang="tr-T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ush Script MT" pitchFamily="66" charset="0"/>
                <a:ea typeface="+mn-ea"/>
                <a:cs typeface="+mn-cs"/>
              </a:rPr>
              <a:t>Sayısal  Analiz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4282" y="1000108"/>
            <a:ext cx="6429420" cy="43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lang="tr-TR" sz="1600" b="1" dirty="0" smtClean="0">
                <a:latin typeface="Arial Narrow" pitchFamily="34" charset="0"/>
              </a:rPr>
              <a:t>İletişim ve Açıklamalar :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42844" y="2276872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Derse ait haftalık ödevler « </a:t>
            </a:r>
            <a:r>
              <a:rPr lang="tr-TR" sz="14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öğrencinumarası.doc »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formatında </a:t>
            </a:r>
            <a:r>
              <a:rPr lang="tr-TR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sayisalanaliz54@gmail.com</a:t>
            </a:r>
            <a:r>
              <a:rPr lang="tr-TR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adresine verilen hafta içinde gönderilecektir.</a:t>
            </a:r>
          </a:p>
          <a:p>
            <a:endParaRPr lang="tr-TR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Haftalık(uygulama) ödevler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hafta içinde yapılarak e-posta adresine gönderilir, zamanında gönderilmeyen ödevler silinir.</a:t>
            </a:r>
          </a:p>
          <a:p>
            <a:endParaRPr lang="tr-TR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Ders içinde aktif olan öğrenciler,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izlemeye alınarak , kısa sınav ve dönem ödev yerine değerlendirme yapılacaktır.</a:t>
            </a:r>
          </a:p>
          <a:p>
            <a:endParaRPr lang="tr-TR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1.Kısa sınav, 2. Kısa sınav ve dönem ödevi değerlendirme tarihleri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5,9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 12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haftalarının 2. Ders saatlerinde uygulama şeklinde yapılacaktır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Vize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haftasında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çakışma olduğu </a:t>
            </a:r>
            <a:r>
              <a:rPr lang="tr-TR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takdirde, değerlendirme takip eden hafta yapılacaktır.</a:t>
            </a:r>
            <a:endParaRPr lang="tr-TR" sz="1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700808"/>
            <a:ext cx="8532440" cy="5157192"/>
          </a:xfrm>
        </p:spPr>
        <p:txBody>
          <a:bodyPr>
            <a:normAutofit/>
          </a:bodyPr>
          <a:lstStyle/>
          <a:p>
            <a:pPr marL="896938"/>
            <a:endParaRPr lang="tr-TR" sz="20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pPr marL="896938"/>
            <a:endParaRPr lang="tr-TR" sz="2000" dirty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pPr marL="896938" algn="just"/>
            <a:r>
              <a:rPr lang="tr-TR" sz="2000" kern="1200" noProof="0" dirty="0" err="1" smtClean="0">
                <a:solidFill>
                  <a:schemeClr val="bg1"/>
                </a:solidFill>
                <a:effectLst/>
                <a:latin typeface="Arial Narrow" pitchFamily="34" charset="0"/>
              </a:rPr>
              <a:t>Matlab</a:t>
            </a:r>
            <a:r>
              <a:rPr lang="tr-TR" sz="2000" kern="1200" noProof="0" dirty="0" smtClean="0">
                <a:solidFill>
                  <a:schemeClr val="bg1"/>
                </a:solidFill>
                <a:effectLst/>
                <a:latin typeface="Arial Narrow" pitchFamily="34" charset="0"/>
              </a:rPr>
              <a:t>, derste gösterilen problemleri çözebileceğiniz bir uygulamadır.</a:t>
            </a:r>
          </a:p>
          <a:p>
            <a:pPr marL="896938" algn="just"/>
            <a:r>
              <a:rPr lang="tr-TR" sz="2000" dirty="0" smtClean="0">
                <a:solidFill>
                  <a:schemeClr val="bg1"/>
                </a:solidFill>
                <a:effectLst/>
                <a:latin typeface="Arial Narrow" pitchFamily="34" charset="0"/>
              </a:rPr>
              <a:t>Bilgisayarınıza kurulumunu yaparak, dersin paralelinde uygulamayı öğrenmeniz yararınıza olacaktır. </a:t>
            </a:r>
            <a:endParaRPr lang="tr-TR" sz="2000" kern="1200" noProof="0" dirty="0" smtClean="0">
              <a:solidFill>
                <a:schemeClr val="bg1"/>
              </a:solidFill>
              <a:effectLst/>
              <a:latin typeface="Arial Narrow" pitchFamily="34" charset="0"/>
            </a:endParaRPr>
          </a:p>
          <a:p>
            <a:pPr marL="896938" algn="just"/>
            <a:r>
              <a:rPr lang="tr-TR" sz="2000" dirty="0" smtClean="0">
                <a:solidFill>
                  <a:schemeClr val="bg1"/>
                </a:solidFill>
                <a:effectLst/>
                <a:latin typeface="Arial Narrow" pitchFamily="34" charset="0"/>
              </a:rPr>
              <a:t>Bu uygulamadan gösterdiğimiz yöntemleri, çözebilecek seviyede sorumlusunuz. İlgili kaynak doküman </a:t>
            </a:r>
            <a:r>
              <a:rPr lang="tr-TR" sz="2000" dirty="0" err="1" smtClean="0">
                <a:solidFill>
                  <a:schemeClr val="bg1"/>
                </a:solidFill>
                <a:effectLst/>
                <a:latin typeface="Arial Narrow" pitchFamily="34" charset="0"/>
              </a:rPr>
              <a:t>sabis’e</a:t>
            </a:r>
            <a:r>
              <a:rPr lang="tr-TR" sz="2000" dirty="0" smtClean="0">
                <a:solidFill>
                  <a:schemeClr val="bg1"/>
                </a:solidFill>
                <a:effectLst/>
                <a:latin typeface="Arial Narrow" pitchFamily="34" charset="0"/>
              </a:rPr>
              <a:t> yüklenmiştir. Vize ve final sınavlarında </a:t>
            </a:r>
            <a:r>
              <a:rPr lang="tr-TR" sz="2000" dirty="0">
                <a:solidFill>
                  <a:schemeClr val="bg1"/>
                </a:solidFill>
                <a:effectLst/>
                <a:latin typeface="Arial Narrow" pitchFamily="34" charset="0"/>
              </a:rPr>
              <a:t>ölçme ve değerlendirme </a:t>
            </a:r>
            <a:r>
              <a:rPr lang="tr-TR" sz="2000" dirty="0" smtClean="0">
                <a:solidFill>
                  <a:schemeClr val="bg1"/>
                </a:solidFill>
                <a:effectLst/>
                <a:latin typeface="Arial Narrow" pitchFamily="34" charset="0"/>
              </a:rPr>
              <a:t>olarak %25 ağırlığa sahiptir.</a:t>
            </a:r>
          </a:p>
          <a:p>
            <a:pPr marL="896938" algn="just"/>
            <a:r>
              <a:rPr lang="tr-TR" sz="2000" noProof="0" dirty="0" smtClean="0">
                <a:solidFill>
                  <a:schemeClr val="bg1"/>
                </a:solidFill>
                <a:effectLst/>
                <a:latin typeface="Arial Narrow" pitchFamily="34" charset="0"/>
              </a:rPr>
              <a:t>Uygulamaya ait derste çeşitli örnek uygulamalar paylaşılacaktır.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42844" y="0"/>
            <a:ext cx="6400800" cy="89534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kumimoji="0" lang="tr-T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ush Script MT" pitchFamily="66" charset="0"/>
                <a:ea typeface="+mn-ea"/>
                <a:cs typeface="+mn-cs"/>
              </a:rPr>
              <a:t>Sayısal  Analiz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4282" y="1000108"/>
            <a:ext cx="6429420" cy="43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lang="tr-TR" sz="1600" b="1" dirty="0" err="1" smtClean="0">
                <a:latin typeface="Arial Narrow" pitchFamily="34" charset="0"/>
              </a:rPr>
              <a:t>Matlab</a:t>
            </a:r>
            <a:endParaRPr lang="tr-TR" sz="1600" b="1" dirty="0" smtClean="0">
              <a:latin typeface="Arial Narrow" pitchFamily="34" charset="0"/>
            </a:endParaRPr>
          </a:p>
        </p:txBody>
      </p:sp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4353" y="759583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>
          <a:xfrm>
            <a:off x="428596" y="500042"/>
            <a:ext cx="7772400" cy="72388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ush Script MT" pitchFamily="66" charset="0"/>
                <a:ea typeface="+mn-ea"/>
                <a:cs typeface="+mn-cs"/>
              </a:rPr>
              <a:t>Kaynaklar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428596" y="1484784"/>
            <a:ext cx="7772400" cy="292895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r>
              <a:rPr lang="tr-TR" sz="1400" dirty="0" smtClean="0">
                <a:latin typeface="Arial Narrow" pitchFamily="34" charset="0"/>
                <a:cs typeface="Aparajita" pitchFamily="34" charset="0"/>
              </a:rPr>
              <a:t>Sayısal Analiz </a:t>
            </a:r>
          </a:p>
          <a:p>
            <a:r>
              <a:rPr lang="tr-TR" sz="1400" dirty="0" err="1" smtClean="0">
                <a:latin typeface="Arial Narrow" pitchFamily="34" charset="0"/>
                <a:cs typeface="Aparajita" pitchFamily="34" charset="0"/>
              </a:rPr>
              <a:t>S.Akpınar</a:t>
            </a:r>
            <a:endParaRPr lang="tr-TR" sz="1400" dirty="0" smtClean="0">
              <a:latin typeface="Arial Narrow" pitchFamily="34" charset="0"/>
              <a:cs typeface="Aparajita" pitchFamily="34" charset="0"/>
            </a:endParaRPr>
          </a:p>
          <a:p>
            <a:endParaRPr lang="tr-TR" sz="1400" dirty="0" smtClean="0">
              <a:latin typeface="Arial Narrow" pitchFamily="34" charset="0"/>
              <a:cs typeface="Aparajita" pitchFamily="34" charset="0"/>
            </a:endParaRPr>
          </a:p>
          <a:p>
            <a:r>
              <a:rPr lang="tr-TR" sz="1400" dirty="0" smtClean="0">
                <a:latin typeface="Arial Narrow" pitchFamily="34" charset="0"/>
                <a:cs typeface="Aparajita" pitchFamily="34" charset="0"/>
              </a:rPr>
              <a:t>Mühendisler için Sayısal Yöntemler</a:t>
            </a:r>
          </a:p>
          <a:p>
            <a:r>
              <a:rPr lang="tr-TR" sz="1400" dirty="0" smtClean="0">
                <a:latin typeface="Arial Narrow" pitchFamily="34" charset="0"/>
                <a:cs typeface="Aparajita" pitchFamily="34" charset="0"/>
              </a:rPr>
              <a:t>(Steven </a:t>
            </a:r>
            <a:r>
              <a:rPr lang="tr-TR" sz="1400" dirty="0" err="1" smtClean="0">
                <a:latin typeface="Arial Narrow" pitchFamily="34" charset="0"/>
                <a:cs typeface="Aparajita" pitchFamily="34" charset="0"/>
              </a:rPr>
              <a:t>C.Chapra&amp;RaymontP.Canale</a:t>
            </a:r>
            <a:r>
              <a:rPr lang="tr-TR" sz="1400" dirty="0" smtClean="0">
                <a:latin typeface="Arial Narrow" pitchFamily="34" charset="0"/>
                <a:cs typeface="Aparajita" pitchFamily="34" charset="0"/>
              </a:rPr>
              <a:t>)</a:t>
            </a:r>
          </a:p>
          <a:p>
            <a:endParaRPr lang="tr-TR" sz="1400" dirty="0" smtClean="0">
              <a:solidFill>
                <a:schemeClr val="bg1"/>
              </a:solidFill>
              <a:latin typeface="Arial Narrow" pitchFamily="34" charset="0"/>
              <a:ea typeface="Tahoma" pitchFamily="34" charset="0"/>
              <a:cs typeface="Aparajita" pitchFamily="34" charset="0"/>
            </a:endParaRPr>
          </a:p>
          <a:p>
            <a:r>
              <a:rPr lang="en-US" sz="1400" dirty="0">
                <a:latin typeface="Arial Narrow" pitchFamily="34" charset="0"/>
                <a:cs typeface="Aparajita" pitchFamily="34" charset="0"/>
              </a:rPr>
              <a:t>Numerical Methods,</a:t>
            </a:r>
            <a:endParaRPr lang="tr-TR" sz="1400" dirty="0">
              <a:latin typeface="Arial Narrow" pitchFamily="34" charset="0"/>
              <a:cs typeface="Aparajita" pitchFamily="34" charset="0"/>
            </a:endParaRPr>
          </a:p>
          <a:p>
            <a:r>
              <a:rPr lang="en-US" sz="1400" dirty="0" err="1" smtClean="0">
                <a:latin typeface="Arial Narrow" pitchFamily="34" charset="0"/>
                <a:cs typeface="Aparajita" pitchFamily="34" charset="0"/>
              </a:rPr>
              <a:t>Germund</a:t>
            </a:r>
            <a:r>
              <a:rPr lang="en-US" sz="1400" dirty="0" smtClean="0">
                <a:latin typeface="Arial Narrow" pitchFamily="34" charset="0"/>
                <a:cs typeface="Aparajita" pitchFamily="34" charset="0"/>
              </a:rPr>
              <a:t> </a:t>
            </a:r>
            <a:r>
              <a:rPr lang="en-US" sz="1400" dirty="0" err="1">
                <a:latin typeface="Arial Narrow" pitchFamily="34" charset="0"/>
                <a:cs typeface="Aparajita" pitchFamily="34" charset="0"/>
              </a:rPr>
              <a:t>Dahlquist</a:t>
            </a:r>
            <a:r>
              <a:rPr lang="en-US" sz="1400" dirty="0">
                <a:latin typeface="Arial Narrow" pitchFamily="34" charset="0"/>
                <a:cs typeface="Aparajita" pitchFamily="34" charset="0"/>
              </a:rPr>
              <a:t> and </a:t>
            </a:r>
            <a:r>
              <a:rPr lang="en-US" sz="1400" dirty="0" err="1">
                <a:latin typeface="Arial Narrow" pitchFamily="34" charset="0"/>
                <a:cs typeface="Aparajita" pitchFamily="34" charset="0"/>
              </a:rPr>
              <a:t>Ake</a:t>
            </a:r>
            <a:r>
              <a:rPr lang="en-US" sz="1400" dirty="0">
                <a:latin typeface="Arial Narrow" pitchFamily="34" charset="0"/>
                <a:cs typeface="Aparajita" pitchFamily="34" charset="0"/>
              </a:rPr>
              <a:t> </a:t>
            </a:r>
            <a:r>
              <a:rPr lang="en-US" sz="1400" dirty="0" err="1">
                <a:latin typeface="Arial Narrow" pitchFamily="34" charset="0"/>
                <a:cs typeface="Aparajita" pitchFamily="34" charset="0"/>
              </a:rPr>
              <a:t>Bj”orck</a:t>
            </a:r>
            <a:r>
              <a:rPr lang="en-US" sz="1400" dirty="0">
                <a:latin typeface="Arial Narrow" pitchFamily="34" charset="0"/>
                <a:cs typeface="Aparajita" pitchFamily="34" charset="0"/>
              </a:rPr>
              <a:t>, Dover Publications, 2003.</a:t>
            </a:r>
            <a:endParaRPr lang="tr-TR" sz="1400" dirty="0">
              <a:latin typeface="Arial Narrow" pitchFamily="34" charset="0"/>
              <a:cs typeface="Aparajita" pitchFamily="34" charset="0"/>
            </a:endParaRPr>
          </a:p>
          <a:p>
            <a:r>
              <a:rPr lang="en-US" sz="1400" dirty="0">
                <a:latin typeface="Arial Narrow" pitchFamily="34" charset="0"/>
                <a:cs typeface="Aparajita" pitchFamily="34" charset="0"/>
              </a:rPr>
              <a:t> </a:t>
            </a:r>
            <a:endParaRPr lang="tr-TR" sz="1400" dirty="0">
              <a:latin typeface="Arial Narrow" pitchFamily="34" charset="0"/>
              <a:cs typeface="Aparajita" pitchFamily="34" charset="0"/>
            </a:endParaRPr>
          </a:p>
          <a:p>
            <a:r>
              <a:rPr lang="en-US" sz="1400" dirty="0" smtClean="0">
                <a:latin typeface="Arial Narrow" pitchFamily="34" charset="0"/>
                <a:cs typeface="Aparajita" pitchFamily="34" charset="0"/>
              </a:rPr>
              <a:t>Numerical </a:t>
            </a:r>
            <a:r>
              <a:rPr lang="en-US" sz="1400" dirty="0">
                <a:latin typeface="Arial Narrow" pitchFamily="34" charset="0"/>
                <a:cs typeface="Aparajita" pitchFamily="34" charset="0"/>
              </a:rPr>
              <a:t>Methods for Scientists and Engineers, </a:t>
            </a:r>
            <a:endParaRPr lang="tr-TR" sz="1400" dirty="0" smtClean="0">
              <a:latin typeface="Arial Narrow" pitchFamily="34" charset="0"/>
              <a:cs typeface="Aparajita" pitchFamily="34" charset="0"/>
            </a:endParaRPr>
          </a:p>
          <a:p>
            <a:r>
              <a:rPr lang="en-US" sz="1400" dirty="0" smtClean="0">
                <a:latin typeface="Arial Narrow" pitchFamily="34" charset="0"/>
                <a:cs typeface="Aparajita" pitchFamily="34" charset="0"/>
              </a:rPr>
              <a:t>R.W</a:t>
            </a:r>
            <a:r>
              <a:rPr lang="en-US" sz="1400" dirty="0">
                <a:latin typeface="Arial Narrow" pitchFamily="34" charset="0"/>
                <a:cs typeface="Aparajita" pitchFamily="34" charset="0"/>
              </a:rPr>
              <a:t>. </a:t>
            </a:r>
            <a:r>
              <a:rPr lang="en-US" sz="1400" dirty="0" smtClean="0">
                <a:latin typeface="Arial Narrow" pitchFamily="34" charset="0"/>
                <a:cs typeface="Aparajita" pitchFamily="34" charset="0"/>
              </a:rPr>
              <a:t>Hamming</a:t>
            </a:r>
            <a:r>
              <a:rPr lang="tr-TR" sz="1400" dirty="0" smtClean="0">
                <a:latin typeface="Arial Narrow" pitchFamily="34" charset="0"/>
                <a:cs typeface="Aparajita" pitchFamily="34" charset="0"/>
              </a:rPr>
              <a:t>, </a:t>
            </a:r>
            <a:r>
              <a:rPr lang="en-US" sz="1400" dirty="0" smtClean="0">
                <a:latin typeface="Arial Narrow" pitchFamily="34" charset="0"/>
                <a:cs typeface="Aparajita" pitchFamily="34" charset="0"/>
              </a:rPr>
              <a:t>Dover </a:t>
            </a:r>
            <a:r>
              <a:rPr lang="en-US" sz="1400" dirty="0">
                <a:latin typeface="Arial Narrow" pitchFamily="34" charset="0"/>
                <a:cs typeface="Aparajita" pitchFamily="34" charset="0"/>
              </a:rPr>
              <a:t>Publications, 1986 </a:t>
            </a:r>
            <a:endParaRPr lang="tr-TR" sz="1400" dirty="0">
              <a:latin typeface="Arial Narrow" pitchFamily="34" charset="0"/>
              <a:cs typeface="Aparajita" pitchFamily="34" charset="0"/>
            </a:endParaRPr>
          </a:p>
          <a:p>
            <a:endParaRPr lang="tr-TR" sz="2000" dirty="0" smtClean="0">
              <a:latin typeface="Brush Script MT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ush Script MT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tr-T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tr-T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  <p:pic>
        <p:nvPicPr>
          <p:cNvPr id="5" name="4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6001157" y="3938384"/>
            <a:ext cx="1990302" cy="2236326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708920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1547664" y="5517232"/>
            <a:ext cx="7772400" cy="72388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tr-TR" sz="32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 iyi </a:t>
            </a:r>
            <a:r>
              <a:rPr lang="tr-TR" sz="3200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çalısmalar</a:t>
            </a:r>
            <a:r>
              <a:rPr lang="tr-TR" sz="32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…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-to-school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presentation</Template>
  <TotalTime>0</TotalTime>
  <Words>356</Words>
  <Application>Microsoft Office PowerPoint</Application>
  <PresentationFormat>Ekran Gösterisi (4:3)</PresentationFormat>
  <Paragraphs>69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6" baseType="lpstr">
      <vt:lpstr>Aparajita</vt:lpstr>
      <vt:lpstr>Arial</vt:lpstr>
      <vt:lpstr>Arial Narrow</vt:lpstr>
      <vt:lpstr>Berlin Sans FB</vt:lpstr>
      <vt:lpstr>Bookman Old Style</vt:lpstr>
      <vt:lpstr>Brush Script MT</vt:lpstr>
      <vt:lpstr>Calibri</vt:lpstr>
      <vt:lpstr>Segoe Condensed</vt:lpstr>
      <vt:lpstr>Tahoma</vt:lpstr>
      <vt:lpstr>Back-to-school presentation</vt:lpstr>
      <vt:lpstr>YYurtaY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2009-11-24T22:02:56Z</dcterms:created>
  <dcterms:modified xsi:type="dcterms:W3CDTF">2019-09-30T07:16:03Z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TC101659611055</vt:lpwstr>
  </property>
</Properties>
</file>