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0" r:id="rId3"/>
    <p:sldId id="273" r:id="rId4"/>
    <p:sldId id="274" r:id="rId5"/>
    <p:sldId id="289" r:id="rId6"/>
    <p:sldId id="283" r:id="rId7"/>
    <p:sldId id="298" r:id="rId8"/>
    <p:sldId id="309" r:id="rId9"/>
    <p:sldId id="310" r:id="rId10"/>
    <p:sldId id="285" r:id="rId11"/>
    <p:sldId id="312" r:id="rId12"/>
    <p:sldId id="297" r:id="rId13"/>
    <p:sldId id="311" r:id="rId14"/>
    <p:sldId id="286" r:id="rId15"/>
    <p:sldId id="288" r:id="rId16"/>
    <p:sldId id="295" r:id="rId17"/>
    <p:sldId id="284" r:id="rId18"/>
    <p:sldId id="296" r:id="rId19"/>
    <p:sldId id="300" r:id="rId20"/>
    <p:sldId id="299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13" r:id="rId30"/>
    <p:sldId id="314" r:id="rId31"/>
    <p:sldId id="258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EAEAEA"/>
    <a:srgbClr val="DDDDDD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4" autoAdjust="0"/>
    <p:restoredTop sz="93714" autoAdjust="0"/>
  </p:normalViewPr>
  <p:slideViewPr>
    <p:cSldViewPr>
      <p:cViewPr varScale="1">
        <p:scale>
          <a:sx n="108" d="100"/>
          <a:sy n="108" d="100"/>
        </p:scale>
        <p:origin x="19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079198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07551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  <a:p>
            <a:pPr>
              <a:buNone/>
            </a:pPr>
            <a:r>
              <a:rPr lang="tr-TR" sz="1200" dirty="0" smtClean="0"/>
              <a:t>(x1, x2, x3) = (-3, 4, 5)</a:t>
            </a: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24</a:t>
            </a:fld>
            <a:endParaRPr lang="tr-T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25</a:t>
            </a:fld>
            <a:endParaRPr lang="tr-T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26</a:t>
            </a:fld>
            <a:endParaRPr lang="tr-T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27</a:t>
            </a:fld>
            <a:endParaRPr lang="tr-T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28</a:t>
            </a:fld>
            <a:endParaRPr lang="tr-T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31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73751C7-D8B0-49E9-A6B0-B08BA81E385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474DD-0F94-435A-8A30-215C9A7EADC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93C7-B4F9-440E-960C-4179A869FEF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896E4-35C4-4741-8A69-D49CDAA919B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08E03-CBA5-420D-86FB-7DF12D12D6C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87F6D-74AF-4C97-AB36-9D486FAFEC9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EFBEA-62D8-40CD-A836-12C755D5691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0DD8D-94BE-46CD-B195-BB07F56D2C3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80765-CA1E-49FB-9913-CFC5C9FD115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E048B-EE2C-4801-A93E-9CCC1CE4420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1CAA1-4B5B-46E7-B225-5361E635197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Başlık stilini düzenlemek için tıklatın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E49F00-3D9E-4CFE-A554-658867EA9789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pull dir="r"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yurtay@sakarya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sakarya.edu.tr/yyurtay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640" y="2420888"/>
            <a:ext cx="7924800" cy="947738"/>
          </a:xfrm>
        </p:spPr>
        <p:txBody>
          <a:bodyPr/>
          <a:lstStyle/>
          <a:p>
            <a:r>
              <a:rPr lang="tr-TR" sz="2800" b="1" dirty="0" smtClean="0">
                <a:solidFill>
                  <a:srgbClr val="FFFFFF"/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  <a:endParaRPr lang="tr-TR" sz="2800" b="1" dirty="0">
              <a:solidFill>
                <a:srgbClr val="FFFFFF"/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4581128"/>
            <a:ext cx="7924800" cy="7238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tr-TR" sz="2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Lineer Denklem Sistemlerinin </a:t>
            </a:r>
          </a:p>
          <a:p>
            <a:pPr>
              <a:spcBef>
                <a:spcPct val="0"/>
              </a:spcBef>
            </a:pPr>
            <a:r>
              <a:rPr lang="tr-TR" sz="2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Çözüm Yöntemleri</a:t>
            </a:r>
            <a:endParaRPr lang="tr-TR" sz="2000" b="1" dirty="0">
              <a:solidFill>
                <a:schemeClr val="bg1">
                  <a:lumMod val="50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  <a:ea typeface="+mj-ea"/>
              <a:cs typeface="+mj-cs"/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1</a:t>
            </a:fld>
            <a:r>
              <a:rPr lang="tr-TR" dirty="0" smtClean="0"/>
              <a:t>/27</a:t>
            </a:r>
            <a:endParaRPr lang="tr-TR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9" name="8 Dikdörtgen"/>
          <p:cNvSpPr/>
          <p:nvPr/>
        </p:nvSpPr>
        <p:spPr>
          <a:xfrm>
            <a:off x="0" y="0"/>
            <a:ext cx="205172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tr-TR" sz="1100" dirty="0" smtClean="0">
              <a:solidFill>
                <a:schemeClr val="bg1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1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Brush Script MT" pitchFamily="66" charset="0"/>
              </a:rPr>
              <a:t>Okut. Yüksel YURTAY</a:t>
            </a:r>
          </a:p>
        </p:txBody>
      </p:sp>
      <p:sp>
        <p:nvSpPr>
          <p:cNvPr id="10" name="9 Dikdörtgen"/>
          <p:cNvSpPr/>
          <p:nvPr/>
        </p:nvSpPr>
        <p:spPr>
          <a:xfrm>
            <a:off x="5357850" y="2428868"/>
            <a:ext cx="3357554" cy="2714644"/>
          </a:xfrm>
          <a:prstGeom prst="rect">
            <a:avLst/>
          </a:prstGeom>
          <a:solidFill>
            <a:srgbClr val="EAEAEA">
              <a:alpha val="47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1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İletişim :</a:t>
            </a: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yyurtay@</a:t>
            </a:r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sakarya</a:t>
            </a:r>
            <a:r>
              <a:rPr lang="tr-TR" sz="1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.edu.tr</a:t>
            </a:r>
            <a:endParaRPr lang="tr-TR" sz="180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  <a:p>
            <a:pPr algn="ctr"/>
            <a:r>
              <a:rPr lang="tr-TR" sz="1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www.cs.sakarya.edu.tr/yyurtay</a:t>
            </a:r>
            <a:endParaRPr lang="tr-TR" sz="180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  <a:p>
            <a:pPr algn="ctr"/>
            <a:r>
              <a:rPr lang="tr-TR" sz="1800" smtClean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(264) 295 58 99</a:t>
            </a:r>
          </a:p>
          <a:p>
            <a:pPr algn="ctr"/>
            <a:endParaRPr lang="tr-TR" sz="180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1" name="10 Veri Yer Tutucusu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tr-TR" smtClean="0"/>
              <a:t>5.  </a:t>
            </a:r>
            <a:r>
              <a:rPr lang="tr-TR" dirty="0" smtClean="0"/>
              <a:t>Hafta</a:t>
            </a:r>
            <a:endParaRPr lang="tr-TR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10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835696" y="17008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dirty="0" smtClean="0"/>
              <a:t> 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3</a:t>
            </a:r>
          </a:p>
          <a:p>
            <a:r>
              <a:rPr lang="tr-TR" sz="1800" dirty="0" smtClean="0"/>
              <a:t> 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5</a:t>
            </a:r>
          </a:p>
          <a:p>
            <a:r>
              <a:rPr lang="tr-TR" sz="1800" dirty="0" smtClean="0"/>
              <a:t>-x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1</a:t>
            </a:r>
          </a:p>
          <a:p>
            <a:endParaRPr lang="tr-TR" sz="1800" dirty="0" smtClean="0"/>
          </a:p>
          <a:p>
            <a:r>
              <a:rPr lang="tr-TR" sz="1800" dirty="0" smtClean="0"/>
              <a:t>Çözümünü Ayrıştırma yöntemi 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6" name="15 Dikdörtgen"/>
          <p:cNvSpPr/>
          <p:nvPr/>
        </p:nvSpPr>
        <p:spPr>
          <a:xfrm>
            <a:off x="7164288" y="1412776"/>
            <a:ext cx="17756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Ayrıştırma Yöntemi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20 Dikdörtgen"/>
          <p:cNvSpPr/>
          <p:nvPr/>
        </p:nvSpPr>
        <p:spPr>
          <a:xfrm>
            <a:off x="0" y="1412776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11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835696" y="17008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dirty="0" smtClean="0"/>
              <a:t> 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3</a:t>
            </a:r>
          </a:p>
          <a:p>
            <a:r>
              <a:rPr lang="tr-TR" sz="1800" dirty="0" smtClean="0"/>
              <a:t> 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5</a:t>
            </a:r>
          </a:p>
          <a:p>
            <a:r>
              <a:rPr lang="tr-TR" sz="1800" dirty="0" smtClean="0"/>
              <a:t>-x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1</a:t>
            </a:r>
          </a:p>
          <a:p>
            <a:endParaRPr lang="tr-TR" sz="1800" dirty="0" smtClean="0"/>
          </a:p>
          <a:p>
            <a:r>
              <a:rPr lang="tr-TR" sz="1800" dirty="0" smtClean="0"/>
              <a:t>Çözümünü Ayrıştırma yöntemi 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6" name="15 Dikdörtgen"/>
          <p:cNvSpPr/>
          <p:nvPr/>
        </p:nvSpPr>
        <p:spPr>
          <a:xfrm>
            <a:off x="7164288" y="1412776"/>
            <a:ext cx="17756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Ayrıştırma Yöntemi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19 Grup"/>
          <p:cNvGrpSpPr/>
          <p:nvPr/>
        </p:nvGrpSpPr>
        <p:grpSpPr>
          <a:xfrm>
            <a:off x="6084168" y="1268760"/>
            <a:ext cx="2901956" cy="5256584"/>
            <a:chOff x="6084168" y="1268760"/>
            <a:chExt cx="2901956" cy="5256584"/>
          </a:xfrm>
        </p:grpSpPr>
        <p:grpSp>
          <p:nvGrpSpPr>
            <p:cNvPr id="4" name="14 Grup"/>
            <p:cNvGrpSpPr/>
            <p:nvPr/>
          </p:nvGrpSpPr>
          <p:grpSpPr>
            <a:xfrm>
              <a:off x="6084168" y="1268760"/>
              <a:ext cx="2901956" cy="5256584"/>
              <a:chOff x="4860032" y="325169"/>
              <a:chExt cx="3478020" cy="6344191"/>
            </a:xfrm>
          </p:grpSpPr>
          <p:sp>
            <p:nvSpPr>
              <p:cNvPr id="17" name="16 Yuvarlatılmış Dikdörtgen"/>
              <p:cNvSpPr/>
              <p:nvPr/>
            </p:nvSpPr>
            <p:spPr>
              <a:xfrm>
                <a:off x="4860032" y="325169"/>
                <a:ext cx="3478020" cy="6344191"/>
              </a:xfrm>
              <a:prstGeom prst="roundRect">
                <a:avLst>
                  <a:gd name="adj" fmla="val 5400"/>
                </a:avLst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19" name="Picture 1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7884874" y="369040"/>
                <a:ext cx="384041" cy="288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28184" y="1412775"/>
              <a:ext cx="2376264" cy="4991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20 Dikdörtgen"/>
          <p:cNvSpPr/>
          <p:nvPr/>
        </p:nvSpPr>
        <p:spPr>
          <a:xfrm>
            <a:off x="0" y="1412776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12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979712" y="206084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dirty="0" smtClean="0"/>
              <a:t>  4x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9</a:t>
            </a:r>
          </a:p>
          <a:p>
            <a:r>
              <a:rPr lang="tr-TR" sz="1800" dirty="0" smtClean="0"/>
              <a:t>  2x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3</a:t>
            </a:r>
          </a:p>
          <a:p>
            <a:r>
              <a:rPr lang="tr-TR" sz="1800" dirty="0" smtClean="0"/>
              <a:t>  2x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7</a:t>
            </a:r>
          </a:p>
          <a:p>
            <a:endParaRPr lang="tr-TR" sz="1800" dirty="0" smtClean="0"/>
          </a:p>
          <a:p>
            <a:endParaRPr lang="tr-TR" sz="1800" dirty="0" smtClean="0"/>
          </a:p>
          <a:p>
            <a:r>
              <a:rPr lang="tr-TR" sz="1800" dirty="0" smtClean="0"/>
              <a:t>Çözümünü Ayrıştırma yöntemi 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6" name="15 Dikdörtgen"/>
          <p:cNvSpPr/>
          <p:nvPr/>
        </p:nvSpPr>
        <p:spPr>
          <a:xfrm>
            <a:off x="0" y="1412776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kumimoji="0" lang="tr-TR" sz="1800" dirty="0" smtClean="0">
              <a:latin typeface="Baskerville Old Face" pitchFamily="18" charset="0"/>
            </a:endParaRPr>
          </a:p>
          <a:p>
            <a:pPr>
              <a:buNone/>
            </a:pPr>
            <a:endParaRPr kumimoji="0" lang="tr-TR" sz="1800" dirty="0" smtClean="0">
              <a:latin typeface="Baskerville Old Face" pitchFamily="18" charset="0"/>
            </a:endParaRPr>
          </a:p>
          <a:p>
            <a:pPr>
              <a:buNone/>
            </a:pPr>
            <a:endParaRPr kumimoji="0" lang="tr-TR" sz="1800" dirty="0" smtClean="0">
              <a:latin typeface="Baskerville Old Face" pitchFamily="18" charset="0"/>
            </a:endParaRPr>
          </a:p>
          <a:p>
            <a:pPr>
              <a:buNone/>
            </a:pPr>
            <a:endParaRPr kumimoji="0" lang="tr-TR" sz="1800" dirty="0" smtClean="0">
              <a:latin typeface="Baskerville Old Face" pitchFamily="18" charset="0"/>
            </a:endParaRPr>
          </a:p>
          <a:p>
            <a:pPr>
              <a:buNone/>
            </a:pPr>
            <a:r>
              <a:rPr kumimoji="0" lang="tr-TR" sz="1800" dirty="0" smtClean="0">
                <a:latin typeface="Baskerville Old Face" pitchFamily="18" charset="0"/>
              </a:rPr>
              <a:t>              </a:t>
            </a:r>
            <a:r>
              <a:rPr kumimoji="0" lang="tr-TR" sz="1800" dirty="0" err="1" smtClean="0">
                <a:latin typeface="Baskerville Old Face" pitchFamily="18" charset="0"/>
              </a:rPr>
              <a:t>Matlab</a:t>
            </a:r>
            <a:endParaRPr kumimoji="0" lang="tr-TR" sz="1800" dirty="0" smtClean="0">
              <a:latin typeface="Baskerville Old Face" pitchFamily="18" charset="0"/>
            </a:endParaRPr>
          </a:p>
          <a:p>
            <a:pPr>
              <a:buNone/>
            </a:pPr>
            <a:r>
              <a:rPr kumimoji="0" lang="tr-TR" sz="1800" dirty="0" smtClean="0">
                <a:latin typeface="Baskerville Old Face" pitchFamily="18" charset="0"/>
              </a:rPr>
              <a:t>             Çözümü</a:t>
            </a:r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" name="15 Dikdörtgen"/>
          <p:cNvSpPr/>
          <p:nvPr/>
        </p:nvSpPr>
        <p:spPr>
          <a:xfrm>
            <a:off x="0" y="1412776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  <p:grpSp>
        <p:nvGrpSpPr>
          <p:cNvPr id="2" name="23 Grup"/>
          <p:cNvGrpSpPr/>
          <p:nvPr/>
        </p:nvGrpSpPr>
        <p:grpSpPr>
          <a:xfrm>
            <a:off x="3902292" y="1268760"/>
            <a:ext cx="3478020" cy="5256584"/>
            <a:chOff x="4860032" y="325169"/>
            <a:chExt cx="3478020" cy="6344191"/>
          </a:xfrm>
        </p:grpSpPr>
        <p:sp>
          <p:nvSpPr>
            <p:cNvPr id="20" name="19 Yuvarlatılmış Dikdörtgen"/>
            <p:cNvSpPr/>
            <p:nvPr/>
          </p:nvSpPr>
          <p:spPr>
            <a:xfrm>
              <a:off x="4860032" y="325169"/>
              <a:ext cx="3478020" cy="6344191"/>
            </a:xfrm>
            <a:prstGeom prst="roundRect">
              <a:avLst>
                <a:gd name="adj" fmla="val 5400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76056" y="476672"/>
              <a:ext cx="3024336" cy="5976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7884874" y="369040"/>
              <a:ext cx="384041" cy="288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835696" y="17008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dirty="0" smtClean="0"/>
              <a:t> 6x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=-5</a:t>
            </a:r>
          </a:p>
          <a:p>
            <a:r>
              <a:rPr lang="tr-TR" sz="1800" dirty="0" smtClean="0"/>
              <a:t>- 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- 3x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+ 2x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1</a:t>
            </a:r>
          </a:p>
          <a:p>
            <a:r>
              <a:rPr lang="tr-TR" sz="1800" dirty="0" smtClean="0"/>
              <a:t>-2x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- 3x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=-5</a:t>
            </a:r>
          </a:p>
          <a:p>
            <a:endParaRPr lang="tr-TR" sz="1800" dirty="0" smtClean="0"/>
          </a:p>
          <a:p>
            <a:r>
              <a:rPr lang="tr-TR" sz="1800" dirty="0" smtClean="0"/>
              <a:t>Çözümünü ayrıştırma yöntemi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6" name="15 Dikdörtgen"/>
          <p:cNvSpPr/>
          <p:nvPr/>
        </p:nvSpPr>
        <p:spPr>
          <a:xfrm>
            <a:off x="7092280" y="1340768"/>
            <a:ext cx="17756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Ayrıştırma Yöntemi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14 Dikdörtgen"/>
          <p:cNvSpPr/>
          <p:nvPr/>
        </p:nvSpPr>
        <p:spPr>
          <a:xfrm>
            <a:off x="0" y="1412776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835696" y="17008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dirty="0" smtClean="0"/>
              <a:t>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4</a:t>
            </a:r>
            <a:r>
              <a:rPr lang="tr-TR" sz="1800" dirty="0" smtClean="0"/>
              <a:t> =    2</a:t>
            </a:r>
          </a:p>
          <a:p>
            <a:r>
              <a:rPr lang="tr-TR" sz="1800" dirty="0" smtClean="0"/>
              <a:t>     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-  x</a:t>
            </a:r>
            <a:r>
              <a:rPr lang="tr-TR" sz="1800" baseline="-25000" dirty="0" smtClean="0"/>
              <a:t>4</a:t>
            </a:r>
            <a:r>
              <a:rPr lang="tr-TR" sz="1800" dirty="0" smtClean="0"/>
              <a:t> =    5</a:t>
            </a:r>
          </a:p>
          <a:p>
            <a:r>
              <a:rPr lang="tr-TR" sz="1800" dirty="0" smtClean="0"/>
              <a:t>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       -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4</a:t>
            </a:r>
            <a:r>
              <a:rPr lang="tr-TR" sz="1800" dirty="0" smtClean="0"/>
              <a:t> =    0</a:t>
            </a:r>
          </a:p>
          <a:p>
            <a:r>
              <a:rPr lang="tr-TR" sz="1800" dirty="0" smtClean="0"/>
              <a:t>-x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        = - 4</a:t>
            </a:r>
          </a:p>
          <a:p>
            <a:r>
              <a:rPr lang="tr-TR" sz="1800" dirty="0" smtClean="0"/>
              <a:t>Çözümünü </a:t>
            </a:r>
            <a:r>
              <a:rPr lang="tr-TR" sz="1800" dirty="0" err="1" smtClean="0"/>
              <a:t>Choleski</a:t>
            </a:r>
            <a:r>
              <a:rPr lang="tr-TR" sz="1800" dirty="0" smtClean="0"/>
              <a:t> yöntemi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6" name="15 Dikdörtgen"/>
          <p:cNvSpPr/>
          <p:nvPr/>
        </p:nvSpPr>
        <p:spPr>
          <a:xfrm>
            <a:off x="7092280" y="1340768"/>
            <a:ext cx="17756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Ayrıştırma Yöntemi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14 Dikdörtgen"/>
          <p:cNvSpPr/>
          <p:nvPr/>
        </p:nvSpPr>
        <p:spPr>
          <a:xfrm>
            <a:off x="0" y="1412776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2000" contrast="-1000"/>
          </a:blip>
          <a:srcRect/>
          <a:stretch>
            <a:fillRect/>
          </a:stretch>
        </p:blipFill>
        <p:spPr bwMode="auto">
          <a:xfrm>
            <a:off x="5076056" y="3429000"/>
            <a:ext cx="3860264" cy="3130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16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835696" y="1700809"/>
            <a:ext cx="457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4x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         =   0</a:t>
            </a:r>
          </a:p>
          <a:p>
            <a:r>
              <a:rPr lang="tr-TR" sz="1800" dirty="0" smtClean="0"/>
              <a:t> x</a:t>
            </a:r>
            <a:r>
              <a:rPr lang="tr-TR" sz="1800" baseline="-25000" dirty="0" smtClean="0"/>
              <a:t>1 </a:t>
            </a:r>
            <a:r>
              <a:rPr lang="tr-TR" sz="1800" dirty="0" smtClean="0"/>
              <a:t> - 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+ 3x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4</a:t>
            </a:r>
            <a:r>
              <a:rPr lang="tr-TR" sz="1800" dirty="0" smtClean="0"/>
              <a:t> = -5</a:t>
            </a:r>
          </a:p>
          <a:p>
            <a:r>
              <a:rPr lang="tr-TR" sz="1800" dirty="0" smtClean="0"/>
              <a:t> 2x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- 3x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+5x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4</a:t>
            </a:r>
            <a:r>
              <a:rPr lang="tr-TR" sz="1800" dirty="0" smtClean="0"/>
              <a:t> = -5</a:t>
            </a:r>
          </a:p>
          <a:p>
            <a:r>
              <a:rPr lang="tr-TR" sz="1800" dirty="0" smtClean="0"/>
              <a:t>-x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 +2x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 - 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+ 6x</a:t>
            </a:r>
            <a:r>
              <a:rPr lang="tr-TR" sz="1800" baseline="-25000" dirty="0" smtClean="0"/>
              <a:t>4</a:t>
            </a:r>
            <a:r>
              <a:rPr lang="tr-TR" sz="1800" dirty="0" smtClean="0"/>
              <a:t> = 3</a:t>
            </a:r>
          </a:p>
          <a:p>
            <a:endParaRPr lang="tr-TR" sz="1800" dirty="0" smtClean="0"/>
          </a:p>
          <a:p>
            <a:r>
              <a:rPr lang="tr-TR" sz="1800" dirty="0" smtClean="0"/>
              <a:t>  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+3 x</a:t>
            </a:r>
            <a:r>
              <a:rPr lang="tr-TR" sz="1800" baseline="-25000" dirty="0" smtClean="0"/>
              <a:t>4 </a:t>
            </a:r>
            <a:r>
              <a:rPr lang="tr-TR" sz="1800" dirty="0" smtClean="0"/>
              <a:t> = -6</a:t>
            </a:r>
          </a:p>
          <a:p>
            <a:r>
              <a:rPr lang="tr-TR" sz="1800" dirty="0" smtClean="0"/>
              <a:t>-2x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- 2 x</a:t>
            </a:r>
            <a:r>
              <a:rPr lang="tr-TR" sz="1800" baseline="-25000" dirty="0" smtClean="0"/>
              <a:t>4 </a:t>
            </a:r>
            <a:r>
              <a:rPr lang="tr-TR" sz="1800" dirty="0" smtClean="0"/>
              <a:t>  = -10</a:t>
            </a:r>
          </a:p>
          <a:p>
            <a:r>
              <a:rPr lang="tr-TR" sz="1800" dirty="0" smtClean="0"/>
              <a:t> 2x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- 5x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-3 x</a:t>
            </a:r>
            <a:r>
              <a:rPr lang="tr-TR" sz="1800" baseline="-25000" dirty="0" smtClean="0"/>
              <a:t>4 </a:t>
            </a:r>
            <a:r>
              <a:rPr lang="tr-TR" sz="1800" dirty="0" smtClean="0"/>
              <a:t> =  5</a:t>
            </a:r>
          </a:p>
          <a:p>
            <a:r>
              <a:rPr lang="tr-TR" sz="1800" dirty="0" smtClean="0"/>
              <a:t>-  x</a:t>
            </a:r>
            <a:r>
              <a:rPr lang="tr-TR" sz="1800" baseline="-25000" dirty="0" smtClean="0"/>
              <a:t>1 </a:t>
            </a:r>
            <a:r>
              <a:rPr lang="tr-TR" sz="1800" dirty="0" smtClean="0"/>
              <a:t> - 4x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- 2x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+3 x</a:t>
            </a:r>
            <a:r>
              <a:rPr lang="tr-TR" sz="1800" baseline="-25000" dirty="0" smtClean="0"/>
              <a:t>4 </a:t>
            </a:r>
            <a:r>
              <a:rPr lang="tr-TR" sz="1800" dirty="0" smtClean="0"/>
              <a:t>= -1</a:t>
            </a:r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r>
              <a:rPr lang="tr-TR" sz="1800" dirty="0" smtClean="0"/>
              <a:t>Çözümünü </a:t>
            </a:r>
            <a:r>
              <a:rPr lang="tr-TR" sz="1800" dirty="0" err="1" smtClean="0"/>
              <a:t>Choleski</a:t>
            </a:r>
            <a:r>
              <a:rPr lang="tr-TR" sz="1800" dirty="0" smtClean="0"/>
              <a:t> yöntemi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4" name="13 Dikdörtgen"/>
          <p:cNvSpPr/>
          <p:nvPr/>
        </p:nvSpPr>
        <p:spPr>
          <a:xfrm>
            <a:off x="5148064" y="4797152"/>
            <a:ext cx="305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/>
              <a:t>(x1, x2, x3, x4) = ( ? , ? , ? , ? )</a:t>
            </a:r>
            <a:endParaRPr lang="tr-TR" sz="1800" dirty="0"/>
          </a:p>
        </p:txBody>
      </p:sp>
      <p:sp>
        <p:nvSpPr>
          <p:cNvPr id="16" name="15 Dikdörtgen"/>
          <p:cNvSpPr/>
          <p:nvPr/>
        </p:nvSpPr>
        <p:spPr>
          <a:xfrm>
            <a:off x="0" y="1484784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17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6416" y="1233135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1643050"/>
            <a:ext cx="41529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Yuvarlatılmış Dikdörtgen"/>
          <p:cNvSpPr/>
          <p:nvPr/>
        </p:nvSpPr>
        <p:spPr bwMode="auto">
          <a:xfrm>
            <a:off x="1928794" y="5143512"/>
            <a:ext cx="4071966" cy="1214446"/>
          </a:xfrm>
          <a:prstGeom prst="round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11 Dikdörtgen"/>
          <p:cNvSpPr/>
          <p:nvPr/>
        </p:nvSpPr>
        <p:spPr>
          <a:xfrm>
            <a:off x="0" y="1268760"/>
            <a:ext cx="1307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Jacobi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basit iterasyon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yöntemi: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475656" y="1196752"/>
            <a:ext cx="7668344" cy="540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u="sng" dirty="0" smtClean="0">
                <a:latin typeface="Arial" pitchFamily="34" charset="0"/>
                <a:cs typeface="Arial" pitchFamily="34" charset="0"/>
              </a:rPr>
              <a:t>Örnek:</a:t>
            </a:r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  x + y = 3</a:t>
            </a: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 2x - y = 3</a:t>
            </a: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 Denklem sistemini İterasyon Yöntemi ile çözünüz.</a:t>
            </a: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Sistemini iterasyon yapılabilecek forma getirelim.</a:t>
            </a:r>
          </a:p>
          <a:p>
            <a:r>
              <a:rPr lang="tr-TR" sz="1400" b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 =  </a:t>
            </a:r>
            <a:r>
              <a:rPr lang="tr-TR" sz="1400" dirty="0" smtClean="0"/>
              <a:t>(3+y)/2, </a:t>
            </a:r>
            <a:r>
              <a:rPr lang="tr-TR" sz="1400" b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 = 3 – x</a:t>
            </a:r>
            <a:endParaRPr lang="tr-TR" sz="1400" b="1" dirty="0" smtClean="0">
              <a:latin typeface="Arial" pitchFamily="34" charset="0"/>
              <a:cs typeface="Arial" pitchFamily="34" charset="0"/>
            </a:endParaRP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Başlangıç değerleri </a:t>
            </a:r>
            <a:r>
              <a:rPr lang="tr-TR" sz="1400" b="1" dirty="0" smtClean="0">
                <a:latin typeface="Arial" pitchFamily="34" charset="0"/>
                <a:cs typeface="Arial" pitchFamily="34" charset="0"/>
              </a:rPr>
              <a:t>x=0 veya y=0 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vererek hesaplayalım.</a:t>
            </a: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tr-TR" sz="1400" dirty="0" err="1" smtClean="0">
                <a:latin typeface="Arial" pitchFamily="34" charset="0"/>
                <a:cs typeface="Arial" pitchFamily="34" charset="0"/>
              </a:rPr>
              <a:t>İterasyonları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 gerçekleştirirsek;</a:t>
            </a: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x(1) = (3+</a:t>
            </a:r>
            <a:r>
              <a:rPr lang="tr-TR" sz="1400" b="1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)/2 =1.5,   y(1) = 3 – </a:t>
            </a:r>
            <a:r>
              <a:rPr lang="tr-TR" sz="1400" b="1" dirty="0" smtClean="0">
                <a:latin typeface="Arial" pitchFamily="34" charset="0"/>
                <a:cs typeface="Arial" pitchFamily="34" charset="0"/>
              </a:rPr>
              <a:t>1.5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 = 1.5</a:t>
            </a: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x(2) = (3+</a:t>
            </a:r>
            <a:r>
              <a:rPr lang="tr-TR" sz="1400" b="1" dirty="0" smtClean="0">
                <a:latin typeface="Arial" pitchFamily="34" charset="0"/>
                <a:cs typeface="Arial" pitchFamily="34" charset="0"/>
              </a:rPr>
              <a:t>1.5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)/2 = 2.25,   y(2) = 3 – </a:t>
            </a:r>
            <a:r>
              <a:rPr lang="tr-TR" sz="1400" b="1" dirty="0" smtClean="0">
                <a:latin typeface="Arial" pitchFamily="34" charset="0"/>
                <a:cs typeface="Arial" pitchFamily="34" charset="0"/>
              </a:rPr>
              <a:t>2.25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 = 0.75</a:t>
            </a: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b="1" dirty="0" smtClean="0">
                <a:latin typeface="Arial" pitchFamily="34" charset="0"/>
                <a:cs typeface="Arial" pitchFamily="34" charset="0"/>
              </a:rPr>
              <a:t>…</a:t>
            </a: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Devam eden  iterasyon değerleri tabloda verilmiştir. </a:t>
            </a: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Dolayısı ile  kökler   </a:t>
            </a:r>
            <a:r>
              <a:rPr lang="tr-TR" sz="1400" b="1" dirty="0" smtClean="0">
                <a:latin typeface="Arial" pitchFamily="34" charset="0"/>
                <a:cs typeface="Arial" pitchFamily="34" charset="0"/>
              </a:rPr>
              <a:t>x = 2,  y = 1   </a:t>
            </a:r>
            <a:r>
              <a:rPr lang="tr-TR" sz="1400" dirty="0" smtClean="0">
                <a:latin typeface="Arial" pitchFamily="34" charset="0"/>
                <a:cs typeface="Arial" pitchFamily="34" charset="0"/>
              </a:rPr>
              <a:t>değerlerine yakınsamaktadır. </a:t>
            </a: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dirty="0" smtClean="0">
                <a:latin typeface="Arial" pitchFamily="34" charset="0"/>
                <a:cs typeface="Arial" pitchFamily="34" charset="0"/>
              </a:rPr>
              <a:t>Bu yöntem üzerinde çözüm yapılırken yakınsama gözleniyorsa çözüme ulaşılmış demektir. </a:t>
            </a: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Her zaman yakınsaklık söz konusu olmaz.</a:t>
            </a:r>
          </a:p>
          <a:p>
            <a:endParaRPr lang="tr-T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1000" dirty="0" smtClean="0"/>
              <a:t> 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18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6" name="15 Dikdörtgen"/>
          <p:cNvSpPr/>
          <p:nvPr/>
        </p:nvSpPr>
        <p:spPr>
          <a:xfrm>
            <a:off x="6660232" y="1340768"/>
            <a:ext cx="22076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Jacobi İterasyon Yöntemi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916832"/>
            <a:ext cx="17811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Dikdörtgen"/>
          <p:cNvSpPr/>
          <p:nvPr/>
        </p:nvSpPr>
        <p:spPr>
          <a:xfrm>
            <a:off x="0" y="1268760"/>
            <a:ext cx="1307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Jacobi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basit iterasyon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yöntemi: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19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tr-TR" sz="1400" dirty="0" smtClean="0"/>
              <a:t>Büyük katsayılar matrisi içeren lineer denklem sistemlerinin eliminasyon yöntemleriyle çözümü çoğu zaman ekonomik olmaz. Bu gibi durumlarda iteratif yöntemler seçilir. Bunlardan en kolay olanlardan biriside Jacobi yöntemidir.</a:t>
            </a:r>
          </a:p>
          <a:p>
            <a:pPr algn="just"/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endParaRPr lang="tr-TR" sz="1400" dirty="0" smtClean="0">
              <a:latin typeface="+mn-lt"/>
            </a:endParaRPr>
          </a:p>
          <a:p>
            <a:pPr algn="just"/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endParaRPr lang="tr-TR" sz="1400" dirty="0" smtClean="0">
              <a:latin typeface="+mn-lt"/>
            </a:endParaRPr>
          </a:p>
          <a:p>
            <a:pPr algn="just"/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endParaRPr lang="tr-TR" sz="1400" dirty="0" smtClean="0">
              <a:latin typeface="+mn-lt"/>
            </a:endParaRPr>
          </a:p>
          <a:p>
            <a:pPr algn="just"/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endParaRPr lang="tr-TR" sz="1400" dirty="0" smtClean="0">
              <a:latin typeface="+mn-lt"/>
            </a:endParaRPr>
          </a:p>
          <a:p>
            <a:pPr algn="just"/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endParaRPr lang="tr-TR" sz="1400" dirty="0" smtClean="0">
              <a:latin typeface="+mn-lt"/>
            </a:endParaRPr>
          </a:p>
          <a:p>
            <a:pPr algn="just"/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endParaRPr lang="tr-TR" sz="1400" dirty="0" smtClean="0">
              <a:latin typeface="+mn-lt"/>
            </a:endParaRPr>
          </a:p>
          <a:p>
            <a:pPr algn="just"/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endParaRPr lang="tr-TR" sz="1400" dirty="0" smtClean="0">
              <a:latin typeface="+mn-lt"/>
            </a:endParaRPr>
          </a:p>
          <a:p>
            <a:pPr algn="just"/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endParaRPr lang="tr-TR" sz="1400" dirty="0" smtClean="0">
              <a:latin typeface="+mn-lt"/>
            </a:endParaRPr>
          </a:p>
          <a:p>
            <a:endParaRPr lang="tr-TR" sz="1400" dirty="0" smtClean="0"/>
          </a:p>
          <a:p>
            <a:r>
              <a:rPr lang="tr-TR" sz="1400" dirty="0" smtClean="0"/>
              <a:t>Bu durumda </a:t>
            </a:r>
            <a:r>
              <a:rPr lang="tr-TR" sz="1400" i="1" dirty="0" err="1" smtClean="0"/>
              <a:t>x</a:t>
            </a:r>
            <a:r>
              <a:rPr lang="tr-TR" sz="1400" i="1" baseline="-25000" dirty="0" err="1" smtClean="0"/>
              <a:t>i</a:t>
            </a:r>
            <a:r>
              <a:rPr lang="tr-TR" sz="1400" i="1" dirty="0" smtClean="0"/>
              <a:t> bilinmeyenleri için uygun seçilecek başlangıç değerleri bulunan eşitliklerde </a:t>
            </a:r>
            <a:r>
              <a:rPr lang="tr-TR" sz="1400" dirty="0" smtClean="0"/>
              <a:t>kullanılarak yeni </a:t>
            </a:r>
            <a:r>
              <a:rPr lang="tr-TR" sz="1400" i="1" dirty="0" err="1" smtClean="0"/>
              <a:t>x</a:t>
            </a:r>
            <a:r>
              <a:rPr lang="tr-TR" sz="1400" i="1" baseline="-25000" dirty="0" err="1" smtClean="0"/>
              <a:t>i</a:t>
            </a:r>
            <a:r>
              <a:rPr lang="tr-TR" sz="1400" i="1" dirty="0" smtClean="0"/>
              <a:t> değerleri hesaplanabileceği ve bu işlemlerin iteratif olarak devam </a:t>
            </a:r>
            <a:r>
              <a:rPr lang="tr-TR" sz="1400" dirty="0" smtClean="0"/>
              <a:t>ettirilebileceği görülmektedir. Jacobi basit iterasyon yöntemi olarak bilinen bu yöntemin herhangi bir iterasyon adımı için kapalı formda</a:t>
            </a: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11 Dikdörtgen"/>
          <p:cNvSpPr/>
          <p:nvPr/>
        </p:nvSpPr>
        <p:spPr>
          <a:xfrm>
            <a:off x="0" y="1268760"/>
            <a:ext cx="1307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Jacobi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basit iterasyon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2039" y="2276872"/>
            <a:ext cx="7596336" cy="280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763688" y="785794"/>
            <a:ext cx="7151712" cy="5767406"/>
          </a:xfrm>
        </p:spPr>
        <p:txBody>
          <a:bodyPr/>
          <a:lstStyle/>
          <a:p>
            <a:pPr>
              <a:buNone/>
            </a:pPr>
            <a:r>
              <a:rPr lang="tr-TR" sz="1600" kern="12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Ders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r>
              <a:rPr lang="tr-TR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Ters Matris Yöntemi</a:t>
            </a:r>
          </a:p>
          <a:p>
            <a:r>
              <a:rPr lang="tr-TR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 (Ayrıştırma, Cholesky) Yöntemi </a:t>
            </a:r>
          </a:p>
          <a:p>
            <a:r>
              <a:rPr lang="tr-TR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Jacobi yineleme (iterasyon) Yöntemi</a:t>
            </a:r>
          </a:p>
          <a:p>
            <a:r>
              <a:rPr lang="tr-TR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GAUSS-SEIDEL yöntemi</a:t>
            </a:r>
            <a:endParaRPr lang="tr-TR" sz="2000" b="1" dirty="0" smtClean="0"/>
          </a:p>
          <a:p>
            <a:pPr marL="0" lvl="1"/>
            <a:r>
              <a:rPr lang="tr-TR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 Aitken İterasyon yöntemi</a:t>
            </a:r>
          </a:p>
          <a:p>
            <a:r>
              <a:rPr lang="tr-TR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Örnekler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 descr="http://depo.fthcmc.net/resim/ders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461142" y="4221088"/>
            <a:ext cx="2344749" cy="18511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20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13" name="12 Grup"/>
          <p:cNvGrpSpPr/>
          <p:nvPr/>
        </p:nvGrpSpPr>
        <p:grpSpPr>
          <a:xfrm>
            <a:off x="1547664" y="1268760"/>
            <a:ext cx="7596337" cy="5328592"/>
            <a:chOff x="1547664" y="1268760"/>
            <a:chExt cx="7596337" cy="532859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95923" y="1268760"/>
              <a:ext cx="7548078" cy="2520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47664" y="3717032"/>
              <a:ext cx="7344816" cy="288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Yuvarlatılmış Dikdörtgen"/>
            <p:cNvSpPr/>
            <p:nvPr/>
          </p:nvSpPr>
          <p:spPr bwMode="auto">
            <a:xfrm>
              <a:off x="1595164" y="5733256"/>
              <a:ext cx="4392488" cy="864096"/>
            </a:xfrm>
            <a:prstGeom prst="roundRect">
              <a:avLst>
                <a:gd name="adj" fmla="val 0"/>
              </a:avLst>
            </a:prstGeom>
            <a:solidFill>
              <a:srgbClr val="00B0F0">
                <a:alpha val="2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4" name="13 Dikdörtgen"/>
          <p:cNvSpPr/>
          <p:nvPr/>
        </p:nvSpPr>
        <p:spPr>
          <a:xfrm>
            <a:off x="0" y="1268760"/>
            <a:ext cx="1307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Jacobi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basit iterasyon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yöntemi: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21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500" dirty="0" smtClean="0">
              <a:latin typeface="+mj-lt"/>
            </a:endParaRPr>
          </a:p>
          <a:p>
            <a:r>
              <a:rPr lang="tr-TR" sz="1500" dirty="0" smtClean="0">
                <a:latin typeface="+mj-lt"/>
              </a:rPr>
              <a:t>Denklem sisteminin direkt yöntemlerle çözümü x=[0.1667 0.4167 -0.0833 0.1667] </a:t>
            </a:r>
            <a:r>
              <a:rPr lang="tr-TR" sz="1500" dirty="0" err="1" smtClean="0">
                <a:latin typeface="+mj-lt"/>
              </a:rPr>
              <a:t>dir</a:t>
            </a:r>
            <a:r>
              <a:rPr lang="tr-TR" sz="1500" dirty="0" smtClean="0">
                <a:latin typeface="+mj-lt"/>
              </a:rPr>
              <a:t>.</a:t>
            </a:r>
          </a:p>
          <a:p>
            <a:r>
              <a:rPr lang="tr-TR" sz="1500" dirty="0" smtClean="0">
                <a:latin typeface="+mj-lt"/>
              </a:rPr>
              <a:t>Çözümde ondalık sayıdan sonra 4 hane verilmiştir. Aynı denklem sistemini JACOBI</a:t>
            </a:r>
          </a:p>
          <a:p>
            <a:r>
              <a:rPr lang="tr-TR" sz="1500" dirty="0" smtClean="0">
                <a:latin typeface="+mj-lt"/>
              </a:rPr>
              <a:t>iterasyonu ile çözelim. Denklem sistemini</a:t>
            </a:r>
            <a:endParaRPr kumimoji="0" lang="tr-TR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310214"/>
            <a:ext cx="3898181" cy="118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4581128"/>
            <a:ext cx="759633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16 Dikdörtgen"/>
          <p:cNvSpPr/>
          <p:nvPr/>
        </p:nvSpPr>
        <p:spPr>
          <a:xfrm>
            <a:off x="0" y="1268760"/>
            <a:ext cx="1307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Jacobi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basit iterasyon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yöntemi:</a:t>
            </a:r>
          </a:p>
        </p:txBody>
      </p:sp>
      <p:sp>
        <p:nvSpPr>
          <p:cNvPr id="18" name="17 Dikdörtgen"/>
          <p:cNvSpPr/>
          <p:nvPr/>
        </p:nvSpPr>
        <p:spPr>
          <a:xfrm>
            <a:off x="1403648" y="1196752"/>
            <a:ext cx="1307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u="sng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Örnek: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569" y="3613617"/>
            <a:ext cx="7248525" cy="714375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22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2416" y="1340768"/>
            <a:ext cx="770158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Dikdörtgen"/>
          <p:cNvSpPr/>
          <p:nvPr/>
        </p:nvSpPr>
        <p:spPr>
          <a:xfrm>
            <a:off x="0" y="1268760"/>
            <a:ext cx="1307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Jacobi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basit iterasyon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yöntemi: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dirty="0" smtClean="0"/>
              <a:t>İterasyona başlamadan önce, 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denklem sistemi diyagonal elemanları </a:t>
            </a:r>
            <a:r>
              <a:rPr lang="tr-TR" sz="1400" dirty="0" err="1" smtClean="0"/>
              <a:t>a</a:t>
            </a:r>
            <a:r>
              <a:rPr lang="tr-TR" sz="1400" baseline="-25000" dirty="0" err="1" smtClean="0"/>
              <a:t>ii</a:t>
            </a:r>
            <a:r>
              <a:rPr lang="tr-TR" sz="1400" dirty="0" smtClean="0"/>
              <a:t>=0 olacak şekilde</a:t>
            </a:r>
          </a:p>
          <a:p>
            <a:r>
              <a:rPr lang="tr-TR" sz="1400" dirty="0" smtClean="0"/>
              <a:t>düzenlenir. Bunun için gerekirse satırların yerleri değiştirilir. Bu sistemden 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, 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, …,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endParaRPr lang="tr-TR" sz="1400" baseline="-25000" dirty="0" smtClean="0"/>
          </a:p>
          <a:p>
            <a:r>
              <a:rPr lang="tr-TR" sz="1400" dirty="0" smtClean="0"/>
              <a:t>çekilerek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Şeklinde yazılır</a:t>
            </a:r>
          </a:p>
        </p:txBody>
      </p:sp>
      <p:sp>
        <p:nvSpPr>
          <p:cNvPr id="13" name="12 Dikdörtgen"/>
          <p:cNvSpPr/>
          <p:nvPr/>
        </p:nvSpPr>
        <p:spPr>
          <a:xfrm>
            <a:off x="0" y="1988840"/>
            <a:ext cx="1691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Gauss-</a:t>
            </a:r>
            <a:r>
              <a:rPr kumimoji="1" lang="tr-TR" sz="1600" dirty="0" err="1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Seidel</a:t>
            </a: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Yöntemi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628800"/>
            <a:ext cx="3796315" cy="1017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573016"/>
            <a:ext cx="3201169" cy="198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dirty="0" smtClean="0"/>
              <a:t>İterasyona 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, 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, x</a:t>
            </a:r>
            <a:r>
              <a:rPr lang="tr-TR" sz="1400" baseline="-25000" dirty="0" smtClean="0"/>
              <a:t>3</a:t>
            </a:r>
            <a:r>
              <a:rPr lang="tr-TR" sz="1400" dirty="0" smtClean="0"/>
              <a:t>, …, </a:t>
            </a:r>
            <a:r>
              <a:rPr lang="tr-TR" sz="1400" dirty="0" err="1" smtClean="0"/>
              <a:t>xn</a:t>
            </a:r>
            <a:r>
              <a:rPr lang="tr-TR" sz="1400" dirty="0" smtClean="0"/>
              <a:t> bilinmeyenleri için, fiziksel anlamına göre, bir başlangıç değeri</a:t>
            </a:r>
          </a:p>
          <a:p>
            <a:r>
              <a:rPr lang="tr-TR" sz="1400" dirty="0" smtClean="0"/>
              <a:t>tahmin edilerek başlanır. Herhangi bir tahmin yapılamıyorsa 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= 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= …=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r>
              <a:rPr lang="tr-TR" sz="1400" dirty="0" smtClean="0"/>
              <a:t>=0 veya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alınabilir.</a:t>
            </a:r>
          </a:p>
          <a:p>
            <a:endParaRPr lang="tr-TR" sz="1400" dirty="0" smtClean="0"/>
          </a:p>
          <a:p>
            <a:r>
              <a:rPr lang="tr-TR" sz="1400" dirty="0" err="1" smtClean="0"/>
              <a:t>x</a:t>
            </a:r>
            <a:r>
              <a:rPr lang="tr-TR" sz="1400" baseline="-25000" dirty="0" err="1" smtClean="0"/>
              <a:t>i</a:t>
            </a:r>
            <a:r>
              <a:rPr lang="tr-TR" sz="1400" dirty="0" smtClean="0"/>
              <a:t> değerleri çekilen denklemlerde 1. denkleminin sağ tarafında yerine konur, 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 in yeni değeri bulunur.</a:t>
            </a:r>
          </a:p>
          <a:p>
            <a:endParaRPr lang="tr-TR" sz="1400" dirty="0" smtClean="0"/>
          </a:p>
          <a:p>
            <a:r>
              <a:rPr lang="tr-TR" sz="1400" dirty="0" smtClean="0"/>
              <a:t>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 in yeni değeri ve x</a:t>
            </a:r>
            <a:r>
              <a:rPr lang="tr-TR" sz="1400" baseline="-25000" dirty="0" smtClean="0"/>
              <a:t>3</a:t>
            </a:r>
            <a:r>
              <a:rPr lang="tr-TR" sz="1400" dirty="0" smtClean="0"/>
              <a:t>, x</a:t>
            </a:r>
            <a:r>
              <a:rPr lang="tr-TR" sz="1400" baseline="-25000" dirty="0" smtClean="0"/>
              <a:t>4</a:t>
            </a:r>
            <a:r>
              <a:rPr lang="tr-TR" sz="1400" dirty="0" smtClean="0"/>
              <a:t>, …,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r>
              <a:rPr lang="tr-TR" sz="1400" dirty="0" smtClean="0"/>
              <a:t> </a:t>
            </a:r>
            <a:r>
              <a:rPr lang="tr-TR" sz="1400" dirty="0" err="1" smtClean="0"/>
              <a:t>nin</a:t>
            </a:r>
            <a:r>
              <a:rPr lang="tr-TR" sz="1400" dirty="0" smtClean="0"/>
              <a:t> önceki değerleri 2. denklemin sağ tarafında yerine konur, </a:t>
            </a:r>
          </a:p>
          <a:p>
            <a:r>
              <a:rPr lang="tr-TR" sz="1400" dirty="0" smtClean="0"/>
              <a:t>       x</a:t>
            </a:r>
            <a:r>
              <a:rPr lang="tr-TR" sz="1400" baseline="-25000" dirty="0" smtClean="0"/>
              <a:t>2 </a:t>
            </a:r>
            <a:r>
              <a:rPr lang="tr-TR" sz="1400" dirty="0" err="1" smtClean="0"/>
              <a:t>nin</a:t>
            </a:r>
            <a:r>
              <a:rPr lang="tr-TR" sz="1400" dirty="0" smtClean="0"/>
              <a:t> yeni değeri bulunur. </a:t>
            </a:r>
          </a:p>
          <a:p>
            <a:r>
              <a:rPr lang="tr-TR" sz="1400" dirty="0" smtClean="0"/>
              <a:t>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 ve 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 </a:t>
            </a:r>
            <a:r>
              <a:rPr lang="tr-TR" sz="1400" dirty="0" err="1" smtClean="0"/>
              <a:t>nin</a:t>
            </a:r>
            <a:r>
              <a:rPr lang="tr-TR" sz="1400" dirty="0" smtClean="0"/>
              <a:t> yeni değeri ile x</a:t>
            </a:r>
            <a:r>
              <a:rPr lang="tr-TR" sz="1400" baseline="-25000" dirty="0" smtClean="0"/>
              <a:t>4</a:t>
            </a:r>
            <a:r>
              <a:rPr lang="tr-TR" sz="1400" dirty="0" smtClean="0"/>
              <a:t>, …,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r>
              <a:rPr lang="tr-TR" sz="1400" dirty="0" smtClean="0"/>
              <a:t> </a:t>
            </a:r>
            <a:r>
              <a:rPr lang="tr-TR" sz="1400" dirty="0" err="1" smtClean="0"/>
              <a:t>nin</a:t>
            </a:r>
            <a:r>
              <a:rPr lang="tr-TR" sz="1400" dirty="0" smtClean="0"/>
              <a:t> önceki değerleri 3. denklemin sağ tarafında yerine konur, </a:t>
            </a:r>
          </a:p>
          <a:p>
            <a:r>
              <a:rPr lang="tr-TR" sz="1400" dirty="0" smtClean="0"/>
              <a:t>       x</a:t>
            </a:r>
            <a:r>
              <a:rPr lang="tr-TR" sz="1400" baseline="-25000" dirty="0" smtClean="0"/>
              <a:t>3</a:t>
            </a:r>
            <a:r>
              <a:rPr lang="tr-TR" sz="1400" dirty="0" smtClean="0"/>
              <a:t> ün yeni değeri bulunur. … 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, 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, …,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r>
              <a:rPr lang="tr-TR" sz="1400" baseline="-25000" dirty="0" smtClean="0"/>
              <a:t>-1</a:t>
            </a:r>
            <a:r>
              <a:rPr lang="tr-TR" sz="1400" dirty="0" smtClean="0"/>
              <a:t> in yeni</a:t>
            </a:r>
          </a:p>
          <a:p>
            <a:r>
              <a:rPr lang="tr-TR" sz="1400" dirty="0" smtClean="0"/>
              <a:t>değerleri n. denklemin sağ tarafında yerine konur, </a:t>
            </a:r>
          </a:p>
          <a:p>
            <a:r>
              <a:rPr lang="tr-TR" sz="1400" dirty="0" smtClean="0"/>
              <a:t>      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r>
              <a:rPr lang="tr-TR" sz="1400" dirty="0" smtClean="0"/>
              <a:t> </a:t>
            </a:r>
            <a:r>
              <a:rPr lang="tr-TR" sz="1400" dirty="0" err="1" smtClean="0"/>
              <a:t>nin</a:t>
            </a:r>
            <a:r>
              <a:rPr lang="tr-TR" sz="1400" dirty="0" smtClean="0"/>
              <a:t> yeni değeri bulunur.</a:t>
            </a:r>
          </a:p>
          <a:p>
            <a:endParaRPr lang="tr-TR" sz="1400" dirty="0" smtClean="0"/>
          </a:p>
          <a:p>
            <a:r>
              <a:rPr lang="tr-TR" sz="1400" dirty="0" smtClean="0"/>
              <a:t>İterasyonu sonlandırma koşulu kontrol edilir, sağlanıyorsa iterasyon sonlandırılır.</a:t>
            </a:r>
          </a:p>
          <a:p>
            <a:r>
              <a:rPr lang="tr-TR" sz="1400" dirty="0" smtClean="0"/>
              <a:t>Sağlanmıyorsa son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i</a:t>
            </a:r>
            <a:r>
              <a:rPr lang="tr-TR" sz="1400" dirty="0" smtClean="0"/>
              <a:t> değerleri ile işlem tekrarlanır.</a:t>
            </a:r>
          </a:p>
          <a:p>
            <a:endParaRPr lang="tr-TR" sz="1400" dirty="0" smtClean="0"/>
          </a:p>
          <a:p>
            <a:r>
              <a:rPr lang="tr-TR" sz="1400" b="1" dirty="0" smtClean="0">
                <a:solidFill>
                  <a:schemeClr val="bg1">
                    <a:lumMod val="75000"/>
                  </a:schemeClr>
                </a:solidFill>
              </a:rPr>
              <a:t>GAUSS-SEIDEL metodu ile JACOBI metodu temelde aynıdır. </a:t>
            </a:r>
          </a:p>
          <a:p>
            <a:r>
              <a:rPr lang="tr-TR" sz="1400" b="1" dirty="0" smtClean="0">
                <a:solidFill>
                  <a:schemeClr val="bg1">
                    <a:lumMod val="75000"/>
                  </a:schemeClr>
                </a:solidFill>
              </a:rPr>
              <a:t>Sadece GAUSS-SEIDEL </a:t>
            </a:r>
            <a:r>
              <a:rPr lang="tr-TR" sz="1400" dirty="0" smtClean="0">
                <a:solidFill>
                  <a:schemeClr val="bg1">
                    <a:lumMod val="75000"/>
                  </a:schemeClr>
                </a:solidFill>
              </a:rPr>
              <a:t>metodunda </a:t>
            </a:r>
            <a:r>
              <a:rPr lang="tr-TR" sz="1400" dirty="0" err="1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tr-TR" sz="1400" baseline="-25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tr-TR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tr-TR" sz="1400" dirty="0" err="1" smtClean="0">
                <a:solidFill>
                  <a:schemeClr val="bg1">
                    <a:lumMod val="75000"/>
                  </a:schemeClr>
                </a:solidFill>
              </a:rPr>
              <a:t>nin</a:t>
            </a:r>
            <a:r>
              <a:rPr lang="tr-TR" sz="1400" dirty="0" smtClean="0">
                <a:solidFill>
                  <a:schemeClr val="bg1">
                    <a:lumMod val="75000"/>
                  </a:schemeClr>
                </a:solidFill>
              </a:rPr>
              <a:t> her yeni değeri hemen kullanılır.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916832"/>
            <a:ext cx="2664296" cy="6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Dikdörtgen"/>
          <p:cNvSpPr/>
          <p:nvPr/>
        </p:nvSpPr>
        <p:spPr>
          <a:xfrm>
            <a:off x="0" y="1988840"/>
            <a:ext cx="1691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Gauss-</a:t>
            </a:r>
            <a:r>
              <a:rPr kumimoji="1" lang="tr-TR" sz="1600" dirty="0" err="1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Seidel</a:t>
            </a: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Yöntemi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500" dirty="0" smtClean="0">
              <a:latin typeface="+mj-lt"/>
            </a:endParaRPr>
          </a:p>
          <a:p>
            <a:r>
              <a:rPr lang="tr-TR" sz="1500" dirty="0" smtClean="0">
                <a:latin typeface="+mj-lt"/>
              </a:rPr>
              <a:t>Denklem sisteminin direkt yöntemlerle çözümü x=[0.1667 0.4167 -0.0833 0.1667] </a:t>
            </a:r>
            <a:r>
              <a:rPr lang="tr-TR" sz="1500" dirty="0" err="1" smtClean="0">
                <a:latin typeface="+mj-lt"/>
              </a:rPr>
              <a:t>dir</a:t>
            </a:r>
            <a:r>
              <a:rPr lang="tr-TR" sz="1500" dirty="0" smtClean="0">
                <a:latin typeface="+mj-lt"/>
              </a:rPr>
              <a:t>.</a:t>
            </a:r>
          </a:p>
          <a:p>
            <a:r>
              <a:rPr lang="tr-TR" sz="1500" dirty="0" smtClean="0">
                <a:latin typeface="+mj-lt"/>
              </a:rPr>
              <a:t>Çözümde ondalık sayıdan sonra 4 hane verilmiştir. Aynı denklem sistemini </a:t>
            </a:r>
            <a:r>
              <a:rPr lang="tr-TR" sz="1600" dirty="0" smtClean="0"/>
              <a:t>GAUSS-</a:t>
            </a:r>
            <a:r>
              <a:rPr lang="tr-TR" sz="1600" dirty="0" err="1" smtClean="0"/>
              <a:t>SEIDELiterasyonu</a:t>
            </a:r>
            <a:r>
              <a:rPr lang="tr-TR" sz="1600" dirty="0" smtClean="0"/>
              <a:t> ile çözelim.</a:t>
            </a:r>
            <a:r>
              <a:rPr lang="tr-TR" sz="1500" dirty="0" smtClean="0">
                <a:latin typeface="+mj-lt"/>
              </a:rPr>
              <a:t> Denklem sistemini</a:t>
            </a:r>
            <a:endParaRPr kumimoji="0" lang="tr-TR" sz="15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310214"/>
            <a:ext cx="3898181" cy="118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5013176"/>
            <a:ext cx="766834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17 Dikdörtgen"/>
          <p:cNvSpPr/>
          <p:nvPr/>
        </p:nvSpPr>
        <p:spPr>
          <a:xfrm>
            <a:off x="1403648" y="1196752"/>
            <a:ext cx="1307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u="sng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Örnek:</a:t>
            </a:r>
          </a:p>
        </p:txBody>
      </p:sp>
      <p:sp>
        <p:nvSpPr>
          <p:cNvPr id="15" name="14 Dikdörtgen"/>
          <p:cNvSpPr/>
          <p:nvPr/>
        </p:nvSpPr>
        <p:spPr>
          <a:xfrm>
            <a:off x="0" y="1988840"/>
            <a:ext cx="1691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Gauss-</a:t>
            </a:r>
            <a:r>
              <a:rPr kumimoji="1" lang="tr-TR" sz="1600" dirty="0" err="1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Seidel</a:t>
            </a: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Yöntemi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3849285"/>
            <a:ext cx="7248525" cy="714375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26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500" dirty="0" smtClean="0">
              <a:latin typeface="+mj-lt"/>
            </a:endParaRPr>
          </a:p>
        </p:txBody>
      </p:sp>
      <p:sp>
        <p:nvSpPr>
          <p:cNvPr id="18" name="17 Dikdörtgen"/>
          <p:cNvSpPr/>
          <p:nvPr/>
        </p:nvSpPr>
        <p:spPr>
          <a:xfrm>
            <a:off x="1403648" y="1196752"/>
            <a:ext cx="13079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u="sng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Örnek: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7" y="1854426"/>
            <a:ext cx="766834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Dikdörtgen"/>
          <p:cNvSpPr/>
          <p:nvPr/>
        </p:nvSpPr>
        <p:spPr>
          <a:xfrm>
            <a:off x="0" y="1988840"/>
            <a:ext cx="1691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Gauss-</a:t>
            </a:r>
            <a:r>
              <a:rPr kumimoji="1" lang="tr-TR" sz="1600" dirty="0" err="1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Seidel</a:t>
            </a: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Yöntemi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27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dirty="0" smtClean="0">
                <a:latin typeface="+mj-lt"/>
              </a:rPr>
              <a:t>Yukarıdaki örneklerden görüldüğü gibi, iterasyon gerçek çözüme oldukça yavaş yakınsamaktadır. JACOBI ve GAUSS-SEIDEL </a:t>
            </a:r>
            <a:r>
              <a:rPr lang="tr-TR" sz="1400" dirty="0" err="1" smtClean="0">
                <a:latin typeface="+mj-lt"/>
              </a:rPr>
              <a:t>iterasyonları</a:t>
            </a:r>
            <a:r>
              <a:rPr lang="tr-TR" sz="1400" dirty="0" smtClean="0">
                <a:latin typeface="+mj-lt"/>
              </a:rPr>
              <a:t> doğrusal yaklaşım sergilerler. Doğrusal yaklaşımlı iterasyon metotlarında AITKEN yöntemi kullanılarak iterasyon hızlandırılabilir. Herhangi bir </a:t>
            </a:r>
            <a:r>
              <a:rPr lang="tr-TR" sz="1400" dirty="0" err="1" smtClean="0">
                <a:latin typeface="+mj-lt"/>
              </a:rPr>
              <a:t>xi</a:t>
            </a:r>
            <a:r>
              <a:rPr lang="tr-TR" sz="1400" dirty="0" smtClean="0">
                <a:latin typeface="+mj-lt"/>
              </a:rPr>
              <a:t> bilinmeyenin birbirini izleyen üç İterasyon  adımı sonunda bulunan </a:t>
            </a: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r>
              <a:rPr lang="tr-TR" sz="1400" dirty="0" smtClean="0">
                <a:latin typeface="+mj-lt"/>
              </a:rPr>
              <a:t>değerleri kullanılarak </a:t>
            </a:r>
            <a:r>
              <a:rPr lang="tr-TR" sz="1600" dirty="0" err="1" smtClean="0">
                <a:latin typeface="+mj-lt"/>
              </a:rPr>
              <a:t>x</a:t>
            </a:r>
            <a:r>
              <a:rPr lang="tr-TR" sz="1600" baseline="-25000" dirty="0" err="1" smtClean="0">
                <a:latin typeface="+mj-lt"/>
              </a:rPr>
              <a:t>i</a:t>
            </a:r>
            <a:r>
              <a:rPr lang="tr-TR" sz="1600" baseline="30000" dirty="0" err="1" smtClean="0">
                <a:latin typeface="+mj-lt"/>
              </a:rPr>
              <a:t>k</a:t>
            </a:r>
            <a:r>
              <a:rPr lang="tr-TR" sz="1400" dirty="0" smtClean="0">
                <a:latin typeface="+mj-lt"/>
              </a:rPr>
              <a:t> </a:t>
            </a:r>
            <a:r>
              <a:rPr lang="tr-TR" sz="1400" dirty="0" err="1" smtClean="0">
                <a:latin typeface="+mj-lt"/>
              </a:rPr>
              <a:t>nın</a:t>
            </a:r>
            <a:r>
              <a:rPr lang="tr-TR" sz="1400" dirty="0" smtClean="0">
                <a:latin typeface="+mj-lt"/>
              </a:rPr>
              <a:t> değeri iyileştirilebilir. </a:t>
            </a:r>
            <a:r>
              <a:rPr lang="tr-TR" sz="1400" dirty="0" err="1" smtClean="0">
                <a:latin typeface="+mj-lt"/>
              </a:rPr>
              <a:t>AITKEN’e</a:t>
            </a:r>
            <a:r>
              <a:rPr lang="tr-TR" sz="1400" dirty="0" smtClean="0">
                <a:latin typeface="+mj-lt"/>
              </a:rPr>
              <a:t> göre </a:t>
            </a:r>
            <a:r>
              <a:rPr lang="tr-TR" sz="1600" dirty="0" err="1" smtClean="0"/>
              <a:t>x</a:t>
            </a:r>
            <a:r>
              <a:rPr lang="tr-TR" sz="1600" baseline="-25000" dirty="0" err="1" smtClean="0"/>
              <a:t>i</a:t>
            </a:r>
            <a:r>
              <a:rPr lang="tr-TR" sz="1600" baseline="30000" dirty="0" err="1" smtClean="0"/>
              <a:t>k</a:t>
            </a:r>
            <a:r>
              <a:rPr lang="tr-TR" sz="1400" dirty="0" smtClean="0">
                <a:latin typeface="+mj-lt"/>
              </a:rPr>
              <a:t> </a:t>
            </a:r>
            <a:r>
              <a:rPr lang="tr-TR" sz="1400" dirty="0" err="1" smtClean="0">
                <a:latin typeface="+mj-lt"/>
              </a:rPr>
              <a:t>nın</a:t>
            </a:r>
            <a:r>
              <a:rPr lang="tr-TR" sz="1400" dirty="0" smtClean="0">
                <a:latin typeface="+mj-lt"/>
              </a:rPr>
              <a:t> iyileştirilmiş değeri</a:t>
            </a: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r>
              <a:rPr lang="tr-TR" sz="1400" dirty="0" smtClean="0">
                <a:latin typeface="+mj-lt"/>
              </a:rPr>
              <a:t>Formülü kullanarak aşağıdaki örneği JACOBI metodu ile çözümleyelim</a:t>
            </a:r>
          </a:p>
          <a:p>
            <a:endParaRPr lang="tr-TR" sz="1500" dirty="0" smtClean="0">
              <a:latin typeface="+mj-lt"/>
            </a:endParaRPr>
          </a:p>
        </p:txBody>
      </p:sp>
      <p:sp>
        <p:nvSpPr>
          <p:cNvPr id="14" name="13 Dikdörtgen"/>
          <p:cNvSpPr/>
          <p:nvPr/>
        </p:nvSpPr>
        <p:spPr>
          <a:xfrm>
            <a:off x="0" y="1988840"/>
            <a:ext cx="1691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4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Aitken </a:t>
            </a:r>
          </a:p>
          <a:p>
            <a:pPr marL="0" lvl="1"/>
            <a:r>
              <a:rPr kumimoji="1" lang="tr-TR" sz="14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İterasyon </a:t>
            </a:r>
          </a:p>
          <a:p>
            <a:pPr marL="0" lvl="1"/>
            <a:r>
              <a:rPr kumimoji="1" lang="tr-TR" sz="14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483768" y="2348880"/>
            <a:ext cx="1241673" cy="35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4725144"/>
            <a:ext cx="3322789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212976"/>
            <a:ext cx="30861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16 Akış Çizelgesi: Öteki İşlem"/>
          <p:cNvSpPr/>
          <p:nvPr/>
        </p:nvSpPr>
        <p:spPr bwMode="auto">
          <a:xfrm>
            <a:off x="2483768" y="3140968"/>
            <a:ext cx="3456384" cy="1008112"/>
          </a:xfrm>
          <a:prstGeom prst="flowChartAlternateProcess">
            <a:avLst/>
          </a:prstGeom>
          <a:solidFill>
            <a:schemeClr val="accent1">
              <a:alpha val="30000"/>
            </a:schemeClr>
          </a:solidFill>
          <a:ln w="9525" cap="flat" cmpd="sng" algn="ctr">
            <a:solidFill>
              <a:schemeClr val="accent1">
                <a:lumMod val="75000"/>
                <a:alpha val="74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5772617"/>
            <a:ext cx="7248525" cy="714375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28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88291" y="12442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dirty="0" smtClean="0"/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endParaRPr lang="tr-TR" sz="1400" dirty="0" smtClean="0">
              <a:latin typeface="+mj-lt"/>
            </a:endParaRPr>
          </a:p>
          <a:p>
            <a:r>
              <a:rPr lang="tr-TR" sz="1400" dirty="0" smtClean="0">
                <a:latin typeface="+mj-lt"/>
              </a:rPr>
              <a:t>Parantez içinde koyu yazılmış değerler AITKEN formülü ile iyileştirilmiş değerlerdir. </a:t>
            </a:r>
          </a:p>
          <a:p>
            <a:endParaRPr lang="tr-TR" sz="1400" dirty="0" smtClean="0">
              <a:latin typeface="+mj-lt"/>
            </a:endParaRPr>
          </a:p>
          <a:p>
            <a:r>
              <a:rPr lang="tr-TR" sz="1400" dirty="0" smtClean="0">
                <a:latin typeface="+mj-lt"/>
              </a:rPr>
              <a:t>Görüldüğü gibi yakınsama hızlanmış, 13 iterasyon yerine sadece 4 iterasyon yeterli olmuştur.</a:t>
            </a:r>
          </a:p>
          <a:p>
            <a:endParaRPr lang="tr-TR" sz="1400" dirty="0" smtClean="0">
              <a:latin typeface="+mj-lt"/>
            </a:endParaRPr>
          </a:p>
          <a:p>
            <a:r>
              <a:rPr lang="tr-TR" sz="1400" dirty="0" smtClean="0">
                <a:latin typeface="+mj-lt"/>
              </a:rPr>
              <a:t>AITKEN yöntemi, formülün yapısı gereği, en erken 3. adım sonunda uygulanabilir. Ancak, ilk adımlarda değerler çok kaba olduğundan, büyük denklem sistemlerinde 5.-10. adımdan sonra uygulanması daha uygun olur. </a:t>
            </a:r>
          </a:p>
          <a:p>
            <a:endParaRPr lang="tr-TR" sz="1100" dirty="0" smtClean="0">
              <a:latin typeface="+mj-lt"/>
            </a:endParaRPr>
          </a:p>
          <a:p>
            <a:r>
              <a:rPr lang="tr-TR" sz="1100" dirty="0" smtClean="0">
                <a:latin typeface="+mj-lt"/>
              </a:rPr>
              <a:t>( İterasyonun son adımlarında da yarar sağlamaz, çünkü sadece son hanelerde çok küçük değişiklikler olmaktadır.</a:t>
            </a:r>
            <a:r>
              <a:rPr lang="tr-TR" sz="1400" dirty="0" smtClean="0">
                <a:latin typeface="+mj-lt"/>
              </a:rPr>
              <a:t> </a:t>
            </a:r>
          </a:p>
          <a:p>
            <a:endParaRPr lang="tr-TR" sz="1400" i="1" dirty="0" smtClean="0">
              <a:latin typeface="+mj-lt"/>
            </a:endParaRPr>
          </a:p>
          <a:p>
            <a:r>
              <a:rPr lang="tr-TR" sz="1400" i="1" dirty="0" smtClean="0">
                <a:latin typeface="+mj-lt"/>
              </a:rPr>
              <a:t>                                     </a:t>
            </a:r>
          </a:p>
          <a:p>
            <a:r>
              <a:rPr lang="tr-TR" sz="1100" dirty="0" smtClean="0">
                <a:latin typeface="+mj-lt"/>
              </a:rPr>
              <a:t>olduğunda AITKEN yönteminin kullanılmaması  uygun olur.)</a:t>
            </a:r>
          </a:p>
        </p:txBody>
      </p:sp>
      <p:sp>
        <p:nvSpPr>
          <p:cNvPr id="14" name="13 Dikdörtgen"/>
          <p:cNvSpPr/>
          <p:nvPr/>
        </p:nvSpPr>
        <p:spPr>
          <a:xfrm>
            <a:off x="0" y="1988840"/>
            <a:ext cx="1331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4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Aitken  İterasyon </a:t>
            </a:r>
          </a:p>
          <a:p>
            <a:pPr marL="0" lvl="1"/>
            <a:r>
              <a:rPr kumimoji="1" lang="tr-TR" sz="14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475656" y="1217004"/>
            <a:ext cx="7668344" cy="286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907704" y="5949280"/>
            <a:ext cx="1800199" cy="413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29</a:t>
            </a:fld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08921"/>
            <a:ext cx="766834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86688"/>
      </p:ext>
    </p:extLst>
  </p:cSld>
  <p:clrMapOvr>
    <a:masterClrMapping/>
  </p:clrMapOvr>
  <p:transition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smtClean="0"/>
              <a:t>Ters Matris Alarak,</a:t>
            </a:r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a</a:t>
            </a:r>
            <a:r>
              <a:rPr lang="tr-TR" sz="1400" baseline="-25000" dirty="0" smtClean="0"/>
              <a:t>11</a:t>
            </a:r>
            <a:r>
              <a:rPr lang="tr-TR" sz="1400" dirty="0" smtClean="0"/>
              <a:t>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 + a</a:t>
            </a:r>
            <a:r>
              <a:rPr lang="tr-TR" sz="1400" baseline="-25000" dirty="0" smtClean="0"/>
              <a:t>12</a:t>
            </a:r>
            <a:r>
              <a:rPr lang="tr-TR" sz="1400" dirty="0" smtClean="0"/>
              <a:t>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 + . . . + a</a:t>
            </a:r>
            <a:r>
              <a:rPr lang="tr-TR" sz="1400" baseline="-25000" dirty="0" smtClean="0"/>
              <a:t>1n</a:t>
            </a:r>
            <a:r>
              <a:rPr lang="tr-TR" sz="1400" dirty="0" smtClean="0"/>
              <a:t>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r>
              <a:rPr lang="tr-TR" sz="1400" dirty="0" smtClean="0"/>
              <a:t> = b</a:t>
            </a:r>
            <a:r>
              <a:rPr lang="tr-TR" sz="1400" baseline="-25000" dirty="0" smtClean="0"/>
              <a:t>1</a:t>
            </a:r>
          </a:p>
          <a:p>
            <a:r>
              <a:rPr lang="tr-TR" sz="1400" dirty="0" smtClean="0"/>
              <a:t>a</a:t>
            </a:r>
            <a:r>
              <a:rPr lang="tr-TR" sz="1400" baseline="-25000" dirty="0" smtClean="0"/>
              <a:t>21</a:t>
            </a:r>
            <a:r>
              <a:rPr lang="tr-TR" sz="1400" dirty="0" smtClean="0"/>
              <a:t>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 + a</a:t>
            </a:r>
            <a:r>
              <a:rPr lang="tr-TR" sz="1400" baseline="-25000" dirty="0" smtClean="0"/>
              <a:t>22</a:t>
            </a:r>
            <a:r>
              <a:rPr lang="tr-TR" sz="1400" dirty="0" smtClean="0"/>
              <a:t>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 + . . . + a</a:t>
            </a:r>
            <a:r>
              <a:rPr lang="tr-TR" sz="1400" baseline="-25000" dirty="0" smtClean="0"/>
              <a:t>2n</a:t>
            </a:r>
            <a:r>
              <a:rPr lang="tr-TR" sz="1400" dirty="0" smtClean="0"/>
              <a:t>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r>
              <a:rPr lang="tr-TR" sz="1400" baseline="-25000" dirty="0" smtClean="0"/>
              <a:t> </a:t>
            </a:r>
            <a:r>
              <a:rPr lang="tr-TR" sz="1400" dirty="0" smtClean="0"/>
              <a:t>= b</a:t>
            </a:r>
            <a:r>
              <a:rPr lang="tr-TR" sz="1400" baseline="-25000" dirty="0" smtClean="0"/>
              <a:t>2</a:t>
            </a:r>
          </a:p>
          <a:p>
            <a:r>
              <a:rPr lang="tr-TR" sz="1400" dirty="0" smtClean="0"/>
              <a:t>.</a:t>
            </a:r>
          </a:p>
          <a:p>
            <a:r>
              <a:rPr lang="tr-TR" sz="1400" dirty="0" smtClean="0"/>
              <a:t>.</a:t>
            </a:r>
          </a:p>
          <a:p>
            <a:r>
              <a:rPr lang="tr-TR" sz="1400" dirty="0" smtClean="0"/>
              <a:t>.</a:t>
            </a:r>
          </a:p>
          <a:p>
            <a:r>
              <a:rPr lang="tr-TR" sz="1400" dirty="0" smtClean="0"/>
              <a:t>a</a:t>
            </a:r>
            <a:r>
              <a:rPr lang="tr-TR" sz="1400" baseline="-25000" dirty="0" smtClean="0"/>
              <a:t>m1</a:t>
            </a:r>
            <a:r>
              <a:rPr lang="tr-TR" sz="1400" dirty="0" smtClean="0"/>
              <a:t>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 + a</a:t>
            </a:r>
            <a:r>
              <a:rPr lang="tr-TR" sz="1400" baseline="-25000" dirty="0" smtClean="0"/>
              <a:t>m2</a:t>
            </a:r>
            <a:r>
              <a:rPr lang="tr-TR" sz="1400" dirty="0" smtClean="0"/>
              <a:t>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 + . . . + </a:t>
            </a:r>
            <a:r>
              <a:rPr lang="tr-TR" sz="1400" dirty="0" err="1" smtClean="0"/>
              <a:t>a</a:t>
            </a:r>
            <a:r>
              <a:rPr lang="tr-TR" sz="1400" baseline="-25000" dirty="0" err="1" smtClean="0"/>
              <a:t>mn</a:t>
            </a:r>
            <a:r>
              <a:rPr lang="tr-TR" sz="1400" dirty="0" smtClean="0"/>
              <a:t> </a:t>
            </a:r>
            <a:r>
              <a:rPr lang="tr-TR" sz="1400" dirty="0" err="1" smtClean="0"/>
              <a:t>x</a:t>
            </a:r>
            <a:r>
              <a:rPr lang="tr-TR" sz="1400" baseline="-25000" dirty="0" err="1" smtClean="0"/>
              <a:t>n</a:t>
            </a:r>
            <a:r>
              <a:rPr lang="tr-TR" sz="1400" dirty="0" smtClean="0"/>
              <a:t> = </a:t>
            </a:r>
            <a:r>
              <a:rPr lang="tr-TR" sz="1400" dirty="0" err="1" smtClean="0"/>
              <a:t>b</a:t>
            </a:r>
            <a:r>
              <a:rPr lang="tr-TR" sz="1400" baseline="-25000" dirty="0" err="1" smtClean="0"/>
              <a:t>m</a:t>
            </a:r>
            <a:endParaRPr lang="tr-TR" sz="1400" baseline="-250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olsun, denklem takımını matris formunda yeniden düzenleyecek olursak ;</a:t>
            </a:r>
          </a:p>
          <a:p>
            <a:r>
              <a:rPr lang="tr-TR" sz="1400" dirty="0" smtClean="0"/>
              <a:t> </a:t>
            </a:r>
          </a:p>
          <a:p>
            <a:r>
              <a:rPr lang="tr-TR" sz="1400" dirty="0" smtClean="0"/>
              <a:t>                        =                          veya kısaca   </a:t>
            </a:r>
            <a:r>
              <a:rPr lang="tr-TR" sz="1600" b="1" dirty="0" smtClean="0"/>
              <a:t>A X = B   </a:t>
            </a:r>
            <a:r>
              <a:rPr lang="tr-TR" sz="1400" dirty="0" smtClean="0"/>
              <a:t>formundadır.</a:t>
            </a:r>
          </a:p>
          <a:p>
            <a:endParaRPr lang="tr-TR" sz="1400" dirty="0" smtClean="0"/>
          </a:p>
          <a:p>
            <a:r>
              <a:rPr lang="tr-TR" sz="1600" b="1" dirty="0" smtClean="0"/>
              <a:t>A</a:t>
            </a:r>
            <a:r>
              <a:rPr lang="tr-TR" sz="1400" dirty="0" smtClean="0"/>
              <a:t>   matrisi katsayılar matrisidir.</a:t>
            </a:r>
          </a:p>
          <a:p>
            <a:endParaRPr lang="tr-TR" sz="1400" dirty="0" smtClean="0"/>
          </a:p>
          <a:p>
            <a:r>
              <a:rPr lang="tr-TR" sz="1400" dirty="0" smtClean="0"/>
              <a:t>   A</a:t>
            </a:r>
            <a:r>
              <a:rPr lang="tr-TR" sz="1400" baseline="30000" dirty="0" smtClean="0"/>
              <a:t>-1</a:t>
            </a:r>
            <a:r>
              <a:rPr lang="tr-TR" sz="1400" dirty="0" smtClean="0"/>
              <a:t> </a:t>
            </a:r>
            <a:r>
              <a:rPr lang="tr-TR" sz="1400" b="1" dirty="0" smtClean="0"/>
              <a:t>A  X</a:t>
            </a:r>
            <a:r>
              <a:rPr lang="tr-TR" sz="1400" dirty="0" smtClean="0"/>
              <a:t> = A</a:t>
            </a:r>
            <a:r>
              <a:rPr lang="tr-TR" sz="1400" baseline="30000" dirty="0" smtClean="0"/>
              <a:t>-1</a:t>
            </a:r>
            <a:r>
              <a:rPr lang="tr-TR" sz="1400" dirty="0" smtClean="0"/>
              <a:t> </a:t>
            </a:r>
            <a:r>
              <a:rPr lang="tr-TR" sz="1400" b="1" dirty="0" smtClean="0"/>
              <a:t>B</a:t>
            </a:r>
            <a:endParaRPr lang="tr-TR" sz="1400" dirty="0" smtClean="0"/>
          </a:p>
          <a:p>
            <a:r>
              <a:rPr lang="tr-TR" sz="1400" dirty="0" smtClean="0"/>
              <a:t>          I  X = A</a:t>
            </a:r>
            <a:r>
              <a:rPr lang="tr-TR" sz="1400" baseline="30000" dirty="0" smtClean="0"/>
              <a:t>-1 </a:t>
            </a:r>
            <a:r>
              <a:rPr lang="tr-TR" sz="1400" dirty="0" smtClean="0"/>
              <a:t>B</a:t>
            </a:r>
          </a:p>
          <a:p>
            <a:r>
              <a:rPr lang="tr-TR" sz="1400" dirty="0" smtClean="0"/>
              <a:t>             X = A</a:t>
            </a:r>
            <a:r>
              <a:rPr lang="tr-TR" sz="1400" baseline="30000" dirty="0" smtClean="0"/>
              <a:t>-1 </a:t>
            </a:r>
            <a:r>
              <a:rPr lang="tr-TR" sz="1400" dirty="0" smtClean="0"/>
              <a:t>B   elde edilir. 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Burada A</a:t>
            </a:r>
            <a:r>
              <a:rPr lang="tr-TR" sz="1400" baseline="30000" dirty="0" smtClean="0"/>
              <a:t>-1 </a:t>
            </a:r>
            <a:r>
              <a:rPr lang="tr-TR" sz="1400" dirty="0" smtClean="0"/>
              <a:t> in  A</a:t>
            </a:r>
            <a:r>
              <a:rPr lang="tr-TR" sz="1400" baseline="30000" dirty="0" smtClean="0"/>
              <a:t>-1 </a:t>
            </a:r>
            <a:r>
              <a:rPr lang="tr-TR" sz="1400" dirty="0" smtClean="0"/>
              <a:t>=              ile bulunabileceğini hatırlamak gerekir.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011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696743"/>
            <a:ext cx="432493" cy="468534"/>
          </a:xfrm>
          <a:prstGeom prst="rect">
            <a:avLst/>
          </a:prstGeom>
          <a:noFill/>
        </p:spPr>
      </p:pic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2764" y="3689288"/>
            <a:ext cx="1914525" cy="485775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76672"/>
            <a:ext cx="9143999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34477"/>
      </p:ext>
    </p:extLst>
  </p:cSld>
  <p:clrMapOvr>
    <a:masterClrMapping/>
  </p:clrMapOvr>
  <p:transition>
    <p:pull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58" y="5929330"/>
            <a:ext cx="714380" cy="571504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31</a:t>
            </a:fld>
            <a:r>
              <a:rPr lang="tr-TR" smtClean="0"/>
              <a:t>. Sayfa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</a:p>
          <a:p>
            <a:pPr marL="342900" indent="-342900"/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A.Topçu, (</a:t>
            </a:r>
            <a:r>
              <a:rPr lang="tr-TR" sz="12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Bilgisayar Destekli Nümerik Analiz, OGÜ</a:t>
            </a:r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Sonraki Hafta :</a:t>
            </a:r>
          </a:p>
          <a:p>
            <a:r>
              <a:rPr lang="tr-TR" sz="1600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tr-TR" sz="1600" dirty="0" smtClean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Lineer Olmayan Denklem Sistemlerinin Çözümleri…</a:t>
            </a: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000636"/>
            <a:ext cx="714380" cy="642942"/>
          </a:xfrm>
        </p:spPr>
        <p:txBody>
          <a:bodyPr/>
          <a:lstStyle/>
          <a:p>
            <a:pPr algn="ctr"/>
            <a:r>
              <a:rPr lang="tr-TR" dirty="0" smtClean="0"/>
              <a:t>5.  Hafta</a:t>
            </a:r>
            <a:endParaRPr lang="tr-TR" dirty="0"/>
          </a:p>
        </p:txBody>
      </p:sp>
      <p:sp>
        <p:nvSpPr>
          <p:cNvPr id="9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27650" name="Picture 2" descr="http://upload.wikimedia.org/wikipedia/commons/8/84/Matrix.png"/>
          <p:cNvPicPr>
            <a:picLocks noChangeAspect="1" noChangeArrowheads="1"/>
          </p:cNvPicPr>
          <p:nvPr/>
        </p:nvPicPr>
        <p:blipFill>
          <a:blip r:embed="rId3" cstate="print">
            <a:lum bright="-21000" contrast="43000"/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373358" y="2420888"/>
            <a:ext cx="2770542" cy="250831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5100000">
              <a:rot lat="702102" lon="2705924" rev="912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10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4" cstate="print"/>
          <a:srcRect t="6749"/>
          <a:stretch>
            <a:fillRect/>
          </a:stretch>
        </p:blipFill>
        <p:spPr bwMode="auto">
          <a:xfrm>
            <a:off x="7232052" y="4929198"/>
            <a:ext cx="1500198" cy="12144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kern="12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 smtClean="0"/>
              <a:t>Örnek  1 :</a:t>
            </a:r>
            <a:endParaRPr lang="tr-TR" sz="1400" dirty="0" smtClean="0"/>
          </a:p>
          <a:p>
            <a:r>
              <a:rPr lang="tr-TR" sz="1400" dirty="0" smtClean="0"/>
              <a:t>2x</a:t>
            </a:r>
            <a:r>
              <a:rPr lang="tr-TR" sz="1400" baseline="-25000" dirty="0" smtClean="0"/>
              <a:t>1 </a:t>
            </a:r>
            <a:r>
              <a:rPr lang="tr-TR" sz="1400" dirty="0" smtClean="0"/>
              <a:t>- 3x</a:t>
            </a:r>
            <a:r>
              <a:rPr lang="tr-TR" sz="1400" baseline="-25000" dirty="0" smtClean="0"/>
              <a:t>2 </a:t>
            </a:r>
            <a:r>
              <a:rPr lang="tr-TR" sz="1400" dirty="0" smtClean="0"/>
              <a:t>+ 2x</a:t>
            </a:r>
            <a:r>
              <a:rPr lang="tr-TR" sz="1400" baseline="-25000" dirty="0" smtClean="0"/>
              <a:t>3 </a:t>
            </a:r>
            <a:r>
              <a:rPr lang="tr-TR" sz="1400" dirty="0" smtClean="0"/>
              <a:t>= -11</a:t>
            </a:r>
          </a:p>
          <a:p>
            <a:r>
              <a:rPr lang="tr-TR" sz="1400" dirty="0" smtClean="0"/>
              <a:t>  x</a:t>
            </a:r>
            <a:r>
              <a:rPr lang="tr-TR" sz="1400" baseline="-25000" dirty="0" smtClean="0"/>
              <a:t>1 </a:t>
            </a:r>
            <a:r>
              <a:rPr lang="tr-TR" sz="1400" dirty="0" smtClean="0"/>
              <a:t>+  x</a:t>
            </a:r>
            <a:r>
              <a:rPr lang="tr-TR" sz="1400" baseline="-25000" dirty="0" smtClean="0"/>
              <a:t>2  </a:t>
            </a:r>
            <a:r>
              <a:rPr lang="tr-TR" sz="1400" dirty="0" smtClean="0"/>
              <a:t>- 2x</a:t>
            </a:r>
            <a:r>
              <a:rPr lang="tr-TR" sz="1400" baseline="-25000" dirty="0" smtClean="0"/>
              <a:t>3  </a:t>
            </a:r>
            <a:r>
              <a:rPr lang="tr-TR" sz="1400" dirty="0" smtClean="0"/>
              <a:t>=   8</a:t>
            </a:r>
          </a:p>
          <a:p>
            <a:r>
              <a:rPr lang="tr-TR" sz="1400" dirty="0" smtClean="0"/>
              <a:t>3x</a:t>
            </a:r>
            <a:r>
              <a:rPr lang="tr-TR" sz="1400" baseline="-25000" dirty="0" smtClean="0"/>
              <a:t>1 </a:t>
            </a:r>
            <a:r>
              <a:rPr lang="tr-TR" sz="1400" dirty="0" smtClean="0"/>
              <a:t>- 2x</a:t>
            </a:r>
            <a:r>
              <a:rPr lang="tr-TR" sz="1400" baseline="-25000" dirty="0" smtClean="0"/>
              <a:t>2 </a:t>
            </a:r>
            <a:r>
              <a:rPr lang="tr-TR" sz="1400" dirty="0" smtClean="0"/>
              <a:t>-   x</a:t>
            </a:r>
            <a:r>
              <a:rPr lang="tr-TR" sz="1400" baseline="-25000" dirty="0" smtClean="0"/>
              <a:t>3   </a:t>
            </a:r>
            <a:r>
              <a:rPr lang="tr-TR" sz="1400" dirty="0" smtClean="0"/>
              <a:t>= -1     denklem sistemini katsayı matrisinin tersini alarak bulalım.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Katsayı matrisi   A =                       Buradan bu matrisin determinantı ve ek matrisi alarak ters matrisi bulduğumuzda ;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|A|= -5  ,        </a:t>
            </a:r>
            <a:r>
              <a:rPr lang="tr-TR" sz="1400" dirty="0" err="1" smtClean="0"/>
              <a:t>Adj</a:t>
            </a:r>
            <a:r>
              <a:rPr lang="tr-TR" sz="1400" dirty="0" smtClean="0"/>
              <a:t>  A =                                    ,      A</a:t>
            </a:r>
            <a:r>
              <a:rPr lang="tr-TR" sz="1400" baseline="30000" dirty="0" smtClean="0"/>
              <a:t>-1 </a:t>
            </a:r>
            <a:r>
              <a:rPr lang="tr-TR" sz="1400" dirty="0" smtClean="0"/>
              <a:t>=                =      </a:t>
            </a:r>
          </a:p>
          <a:p>
            <a:r>
              <a:rPr lang="tr-TR" sz="1400" dirty="0" smtClean="0"/>
              <a:t> 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X=A</a:t>
            </a:r>
            <a:r>
              <a:rPr lang="tr-TR" sz="1400" baseline="30000" dirty="0" smtClean="0"/>
              <a:t>-1</a:t>
            </a:r>
            <a:r>
              <a:rPr lang="tr-TR" sz="1400" dirty="0" smtClean="0"/>
              <a:t>.B </a:t>
            </a:r>
            <a:r>
              <a:rPr lang="tr-TR" sz="1400" dirty="0" smtClean="0">
                <a:sym typeface="Symbol"/>
              </a:rPr>
              <a:t></a:t>
            </a:r>
            <a:r>
              <a:rPr lang="tr-TR" sz="1400" dirty="0" smtClean="0"/>
              <a:t>   =                                        </a:t>
            </a:r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bulunur.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195" y="2838778"/>
            <a:ext cx="733425" cy="466725"/>
          </a:xfrm>
          <a:prstGeom prst="rect">
            <a:avLst/>
          </a:prstGeom>
          <a:noFill/>
        </p:spPr>
      </p:pic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3894786"/>
            <a:ext cx="981075" cy="466725"/>
          </a:xfrm>
          <a:prstGeom prst="rect">
            <a:avLst/>
          </a:prstGeom>
          <a:noFill/>
        </p:spPr>
      </p:pic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3946845"/>
            <a:ext cx="400050" cy="371475"/>
          </a:xfrm>
          <a:prstGeom prst="rect">
            <a:avLst/>
          </a:prstGeom>
          <a:noFill/>
        </p:spPr>
      </p:pic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57950" y="3875407"/>
            <a:ext cx="1181100" cy="466725"/>
          </a:xfrm>
          <a:prstGeom prst="rect">
            <a:avLst/>
          </a:prstGeom>
          <a:noFill/>
        </p:spPr>
      </p:pic>
      <p:pic>
        <p:nvPicPr>
          <p:cNvPr id="8807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97328" y="4886340"/>
            <a:ext cx="48482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kern="12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dirty="0" smtClean="0">
                <a:latin typeface="+mn-lt"/>
              </a:rPr>
              <a:t>&gt;&gt; A=[2 -3 2;1 1 -2;3 -2 -1]</a:t>
            </a:r>
          </a:p>
          <a:p>
            <a:pPr lvl="1"/>
            <a:r>
              <a:rPr lang="en-US" sz="1400" dirty="0" smtClean="0">
                <a:latin typeface="+mn-lt"/>
              </a:rPr>
              <a:t>A =</a:t>
            </a:r>
          </a:p>
          <a:p>
            <a:pPr lvl="1"/>
            <a:r>
              <a:rPr lang="en-US" sz="1400" dirty="0" smtClean="0">
                <a:latin typeface="+mn-lt"/>
              </a:rPr>
              <a:t>     2    -3     2</a:t>
            </a:r>
          </a:p>
          <a:p>
            <a:pPr lvl="1"/>
            <a:r>
              <a:rPr lang="en-US" sz="1400" dirty="0" smtClean="0">
                <a:latin typeface="+mn-lt"/>
              </a:rPr>
              <a:t>     1     1    -2</a:t>
            </a:r>
          </a:p>
          <a:p>
            <a:pPr lvl="1"/>
            <a:r>
              <a:rPr lang="en-US" sz="1400" dirty="0" smtClean="0">
                <a:latin typeface="+mn-lt"/>
              </a:rPr>
              <a:t>     3    -2    -1</a:t>
            </a:r>
          </a:p>
          <a:p>
            <a:r>
              <a:rPr lang="tr-TR" sz="1400" b="1" dirty="0" smtClean="0">
                <a:latin typeface="+mn-lt"/>
              </a:rPr>
              <a:t>&gt;&gt;B=[-11  8 -1]’</a:t>
            </a:r>
          </a:p>
          <a:p>
            <a:pPr lvl="1"/>
            <a:r>
              <a:rPr lang="tr-TR" sz="1400" dirty="0" smtClean="0">
                <a:latin typeface="+mn-lt"/>
              </a:rPr>
              <a:t>-11</a:t>
            </a:r>
          </a:p>
          <a:p>
            <a:pPr lvl="1"/>
            <a:r>
              <a:rPr lang="tr-TR" sz="1400" dirty="0" smtClean="0">
                <a:latin typeface="+mn-lt"/>
              </a:rPr>
              <a:t>  8</a:t>
            </a:r>
          </a:p>
          <a:p>
            <a:pPr lvl="1"/>
            <a:r>
              <a:rPr lang="tr-TR" sz="1400" dirty="0" smtClean="0">
                <a:latin typeface="+mn-lt"/>
              </a:rPr>
              <a:t> -1 </a:t>
            </a:r>
            <a:endParaRPr lang="en-US" sz="1400" dirty="0" smtClean="0">
              <a:latin typeface="+mn-lt"/>
            </a:endParaRPr>
          </a:p>
          <a:p>
            <a:r>
              <a:rPr lang="en-US" sz="1400" b="1" dirty="0" smtClean="0">
                <a:latin typeface="+mn-lt"/>
              </a:rPr>
              <a:t>&gt;&gt; AT=inv(A)</a:t>
            </a:r>
          </a:p>
          <a:p>
            <a:pPr lvl="1"/>
            <a:r>
              <a:rPr lang="en-US" sz="1400" dirty="0" smtClean="0">
                <a:latin typeface="+mn-lt"/>
              </a:rPr>
              <a:t>AT =</a:t>
            </a:r>
          </a:p>
          <a:p>
            <a:pPr lvl="1"/>
            <a:r>
              <a:rPr lang="en-US" sz="1400" dirty="0" smtClean="0">
                <a:latin typeface="+mn-lt"/>
              </a:rPr>
              <a:t>    1.0000    1.4000   -0.8000</a:t>
            </a:r>
          </a:p>
          <a:p>
            <a:pPr lvl="1"/>
            <a:r>
              <a:rPr lang="en-US" sz="1400" dirty="0" smtClean="0">
                <a:latin typeface="+mn-lt"/>
              </a:rPr>
              <a:t>    1.0000    1.6000   -1.2000</a:t>
            </a:r>
          </a:p>
          <a:p>
            <a:pPr lvl="1"/>
            <a:r>
              <a:rPr lang="en-US" sz="1400" dirty="0" smtClean="0">
                <a:latin typeface="+mn-lt"/>
              </a:rPr>
              <a:t>    1.0000    1.0000   -1.0000</a:t>
            </a:r>
          </a:p>
          <a:p>
            <a:r>
              <a:rPr lang="en-US" sz="1400" b="1" dirty="0" smtClean="0">
                <a:latin typeface="+mn-lt"/>
              </a:rPr>
              <a:t>&gt;&gt;</a:t>
            </a:r>
            <a:r>
              <a:rPr lang="tr-TR" sz="1400" b="1" dirty="0" smtClean="0">
                <a:latin typeface="+mn-lt"/>
              </a:rPr>
              <a:t>I</a:t>
            </a:r>
            <a:r>
              <a:rPr lang="en-US" sz="1400" b="1" dirty="0" smtClean="0">
                <a:latin typeface="+mn-lt"/>
              </a:rPr>
              <a:t>=AT*</a:t>
            </a:r>
            <a:r>
              <a:rPr lang="tr-TR" sz="1400" b="1" dirty="0" smtClean="0">
                <a:latin typeface="+mn-lt"/>
              </a:rPr>
              <a:t>A</a:t>
            </a:r>
            <a:endParaRPr lang="en-US" sz="1400" b="1" dirty="0" smtClean="0">
              <a:latin typeface="+mn-lt"/>
            </a:endParaRPr>
          </a:p>
          <a:p>
            <a:pPr lvl="1"/>
            <a:r>
              <a:rPr lang="tr-TR" sz="1400" dirty="0" smtClean="0">
                <a:latin typeface="+mn-lt"/>
              </a:rPr>
              <a:t>I</a:t>
            </a:r>
            <a:r>
              <a:rPr lang="en-US" sz="1400" dirty="0" smtClean="0">
                <a:latin typeface="+mn-lt"/>
              </a:rPr>
              <a:t> =</a:t>
            </a:r>
          </a:p>
          <a:p>
            <a:pPr lvl="1"/>
            <a:r>
              <a:rPr lang="en-US" sz="1400" dirty="0" smtClean="0">
                <a:latin typeface="+mn-lt"/>
              </a:rPr>
              <a:t>    1.0000    0.0000    0.0000</a:t>
            </a:r>
          </a:p>
          <a:p>
            <a:pPr lvl="1"/>
            <a:r>
              <a:rPr lang="en-US" sz="1400" dirty="0" smtClean="0">
                <a:latin typeface="+mn-lt"/>
              </a:rPr>
              <a:t>    0.0000    1.0000    0.0000</a:t>
            </a:r>
          </a:p>
          <a:p>
            <a:pPr lvl="1"/>
            <a:r>
              <a:rPr lang="en-US" sz="1400" dirty="0" smtClean="0">
                <a:latin typeface="+mn-lt"/>
              </a:rPr>
              <a:t>    0.0000    0.0000    1.0000</a:t>
            </a:r>
            <a:endParaRPr lang="tr-TR" sz="1400" dirty="0" smtClean="0">
              <a:latin typeface="+mn-lt"/>
            </a:endParaRPr>
          </a:p>
          <a:p>
            <a:pPr lvl="1"/>
            <a:endParaRPr lang="en-US" sz="1400" dirty="0" smtClean="0">
              <a:latin typeface="+mn-lt"/>
            </a:endParaRPr>
          </a:p>
          <a:p>
            <a:r>
              <a:rPr kumimoji="0" lang="tr-T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&gt;&gt;X=AT*B</a:t>
            </a:r>
          </a:p>
          <a:p>
            <a:pPr lvl="1"/>
            <a:r>
              <a:rPr lang="tr-TR" sz="1400" dirty="0" smtClean="0">
                <a:latin typeface="+mn-lt"/>
              </a:rPr>
              <a:t>X=</a:t>
            </a:r>
          </a:p>
          <a:p>
            <a:pPr lvl="1"/>
            <a:r>
              <a:rPr lang="tr-TR" sz="1400" dirty="0" smtClean="0">
                <a:latin typeface="+mn-lt"/>
              </a:rPr>
              <a:t>      1</a:t>
            </a:r>
          </a:p>
          <a:p>
            <a:pPr lvl="1"/>
            <a:r>
              <a:rPr kumimoji="0" lang="tr-T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    3</a:t>
            </a:r>
          </a:p>
          <a:p>
            <a:pPr lvl="1"/>
            <a:r>
              <a:rPr lang="tr-TR" sz="1400" dirty="0" smtClean="0">
                <a:latin typeface="+mn-lt"/>
              </a:rPr>
              <a:t>     -2</a:t>
            </a: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3" name="12 Oval Belirtme Çizgisi"/>
          <p:cNvSpPr/>
          <p:nvPr/>
        </p:nvSpPr>
        <p:spPr bwMode="auto">
          <a:xfrm>
            <a:off x="5076056" y="2204864"/>
            <a:ext cx="2448272" cy="1512168"/>
          </a:xfrm>
          <a:prstGeom prst="wedgeEllipseCallout">
            <a:avLst>
              <a:gd name="adj1" fmla="val -53314"/>
              <a:gd name="adj2" fmla="val 19791"/>
            </a:avLst>
          </a:prstGeom>
          <a:solidFill>
            <a:schemeClr val="accent1"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r-TR" sz="1600" dirty="0" smtClean="0"/>
              <a:t>Matlab’ta Ters Matris</a:t>
            </a:r>
            <a:r>
              <a:rPr kumimoji="0" lang="tr-T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yardımıyla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Lin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.Denk.Çözümü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kern="12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6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smtClean="0"/>
              <a:t>LU (Ayrıştırma, Cholesky) Yöntemi :   A=L.U</a:t>
            </a:r>
          </a:p>
          <a:p>
            <a:pPr marL="0" lvl="1"/>
            <a:endParaRPr lang="tr-TR" sz="1400" b="1" dirty="0" smtClean="0"/>
          </a:p>
          <a:p>
            <a:pPr marL="0" lvl="1"/>
            <a:r>
              <a:rPr lang="tr-TR" sz="1400" b="1" dirty="0" smtClean="0"/>
              <a:t>AX=B  ve   A=L.U   =&gt;  LUX=B   şeklinde bir düzenleme ile…</a:t>
            </a:r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20320"/>
          <a:stretch>
            <a:fillRect/>
          </a:stretch>
        </p:blipFill>
        <p:spPr bwMode="auto">
          <a:xfrm>
            <a:off x="1619672" y="2243530"/>
            <a:ext cx="5037994" cy="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lum bright="-6000" contrast="31000"/>
          </a:blip>
          <a:srcRect b="24842"/>
          <a:stretch>
            <a:fillRect/>
          </a:stretch>
        </p:blipFill>
        <p:spPr bwMode="auto">
          <a:xfrm>
            <a:off x="1619671" y="4581128"/>
            <a:ext cx="7196253" cy="175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Dikdörtgen"/>
          <p:cNvSpPr/>
          <p:nvPr/>
        </p:nvSpPr>
        <p:spPr>
          <a:xfrm>
            <a:off x="7092280" y="1340768"/>
            <a:ext cx="17756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Ayrıştırma Yöntemi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3356992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kern="12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7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smtClean="0"/>
              <a:t>LU (Ayrıştırma, Cholesky) Yöntemi :   A=L.U</a:t>
            </a:r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12 Dikdörtgen"/>
          <p:cNvSpPr/>
          <p:nvPr/>
        </p:nvSpPr>
        <p:spPr>
          <a:xfrm>
            <a:off x="0" y="1556792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Yöntemi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744" y="1700808"/>
            <a:ext cx="759429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8</a:t>
            </a:fld>
            <a:endParaRPr lang="tr-T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132855"/>
            <a:ext cx="6264696" cy="435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268760"/>
            <a:ext cx="449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15" name="5 Slayt Numarası Yer Tutucusu"/>
          <p:cNvSpPr txBox="1">
            <a:spLocks/>
          </p:cNvSpPr>
          <p:nvPr/>
        </p:nvSpPr>
        <p:spPr bwMode="auto">
          <a:xfrm>
            <a:off x="395536" y="5949280"/>
            <a:ext cx="64294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6896E4-35C4-4741-8A69-D49CDAA919B9}" type="slidenum"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Sayfa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18 Dikdörtgen"/>
          <p:cNvSpPr/>
          <p:nvPr/>
        </p:nvSpPr>
        <p:spPr>
          <a:xfrm>
            <a:off x="0" y="1412776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0320"/>
          <a:stretch>
            <a:fillRect/>
          </a:stretch>
        </p:blipFill>
        <p:spPr bwMode="auto">
          <a:xfrm>
            <a:off x="5946632" y="2492896"/>
            <a:ext cx="3089864" cy="49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57265" y="2996952"/>
            <a:ext cx="3024336" cy="57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9</a:t>
            </a:fld>
            <a:endParaRPr lang="tr-TR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40768"/>
            <a:ext cx="5112568" cy="47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12" name="5 Slayt Numarası Yer Tutucusu"/>
          <p:cNvSpPr txBox="1">
            <a:spLocks/>
          </p:cNvSpPr>
          <p:nvPr/>
        </p:nvSpPr>
        <p:spPr bwMode="auto">
          <a:xfrm>
            <a:off x="467544" y="5949280"/>
            <a:ext cx="64294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6896E4-35C4-4741-8A69-D49CDAA919B9}" type="slidenum"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Sayfa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Dikdörtgen"/>
          <p:cNvSpPr/>
          <p:nvPr/>
        </p:nvSpPr>
        <p:spPr>
          <a:xfrm>
            <a:off x="0" y="1412776"/>
            <a:ext cx="1775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Ayrıştırma </a:t>
            </a:r>
          </a:p>
          <a:p>
            <a:pPr marL="0" lvl="1"/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Yöntemi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tler ve baytlar tasarım şablonu">
  <a:themeElements>
    <a:clrScheme name="Ofis Teması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Ofis Teması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is Teması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Bitler ve baytlar tasarım şablonu</Template>
  <TotalTime>4571</TotalTime>
  <Words>1729</Words>
  <Application>Microsoft Office PowerPoint</Application>
  <PresentationFormat>Ekran Gösterisi (4:3)</PresentationFormat>
  <Paragraphs>631</Paragraphs>
  <Slides>31</Slides>
  <Notes>27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41" baseType="lpstr">
      <vt:lpstr>Arial</vt:lpstr>
      <vt:lpstr>Baskerville Old Face</vt:lpstr>
      <vt:lpstr>Berlin Sans FB</vt:lpstr>
      <vt:lpstr>Brush Script MT</vt:lpstr>
      <vt:lpstr>Harrington</vt:lpstr>
      <vt:lpstr>Symbol</vt:lpstr>
      <vt:lpstr>Tahoma</vt:lpstr>
      <vt:lpstr>Times New Roman</vt:lpstr>
      <vt:lpstr>Wingdings</vt:lpstr>
      <vt:lpstr>Bitler ve baytlar tasarım şablonu</vt:lpstr>
      <vt:lpstr>Sayısal Analiz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Sayısal Analiz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Sau</cp:lastModifiedBy>
  <cp:revision>229</cp:revision>
  <dcterms:created xsi:type="dcterms:W3CDTF">2009-08-30T08:05:20Z</dcterms:created>
  <dcterms:modified xsi:type="dcterms:W3CDTF">2019-10-31T09:08:37Z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