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C5A8-0579-457E-AF5C-2F851E17ABD2}" type="datetimeFigureOut">
              <a:rPr lang="tr-TR" smtClean="0"/>
              <a:pPr/>
              <a:t>9.12.2013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738B1-A356-418B-ABDA-E96A315B2E4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76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738B1-A356-418B-ABDA-E96A315B2E4A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738B1-A356-418B-ABDA-E96A315B2E4A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13214FB-C394-41CF-BAB2-8D00A3D3FE62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1F877-02B5-4973-BA4E-0F25EFF34704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CC946-7925-4EA2-BC86-6ACFC0D7135D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752600"/>
            <a:ext cx="54864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ADBD044-3DD8-4CB5-A709-379911902B5B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D17AB-3261-4971-9082-82F453927B28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CFF8B-801A-49B3-8AEF-6FD95F79EB91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2741613" y="1828800"/>
            <a:ext cx="266541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559425" y="1828800"/>
            <a:ext cx="2667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32DFB-4BD0-4B7F-992D-5066A3355894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2E208-7C75-4EA8-AF18-C5C33435610A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0E47-3858-4CCA-A1A7-1A025F5FF938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6BDB3C-827B-43A7-A105-451E40581EAC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E82D0-A577-4A4C-9E07-82E694A59719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44811-46F4-417C-9EA2-18FEA0E6A153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A7B15-BBC0-4A14-AE0E-FCA1F897ED19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B0CF8-9F00-4CDA-8B61-48217BB9FCE2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762000"/>
            <a:ext cx="1370012" cy="4953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2741613" y="762000"/>
            <a:ext cx="3962400" cy="4953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FA350-D500-49AC-9C85-A2C1C4D24B5F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39353CB-E43E-4CC1-A815-947237C616BA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A526A4-F6CD-4D65-BE0E-7773F651F1BA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0AAA7F-5F95-4E1B-95CE-AD63F8056119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A816-655C-4513-9A8A-7045CBF5379F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7F0-8F03-4102-84FB-F7E6194CB646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CF966D-731C-4F0A-83B4-16F91F4E0E7F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572-6F7F-4324-B934-F82F8A378D50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DC8D2-ED71-469B-AA44-FCB001426129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1AB71-97D6-4CC1-93E4-7A7351ED6E4A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B1BDD3-C86A-4506-A6A9-1C38E4C0B4F0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E536-BF81-401E-BC0B-E480605E94FD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38C6-0AB9-4C61-8D0B-17FB3F2D9F13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23044-B706-425E-BBDC-A55B3173BD32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DA3D6-6D31-43C0-ACAE-BA64631A1D2F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AFE17-398A-4475-9378-B02B8CA8E1DB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FBB11-7E3A-4F6A-9EB4-B5A1AB377349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3266B-E286-4738-9488-79FD08DFE8CF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77EE84-3BB2-4305-A8DD-4403B327107C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başlık stilini düzenlemek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D4005CA7-72C9-4530-AD70-55504229AC05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1613" y="762000"/>
            <a:ext cx="5484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başlık stilini düzenlemek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828800"/>
            <a:ext cx="54848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88645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fld id="{F811F2FB-E460-4240-83BB-C366AF3B3FAD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8645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588645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79551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79551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79551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5D85AA-902F-43C4-B284-4E81367206EE}" type="datetime1">
              <a:rPr lang="tr-TR" smtClean="0"/>
              <a:pPr/>
              <a:t>9.12.2013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92696"/>
            <a:ext cx="2676922" cy="26769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899592" y="548680"/>
            <a:ext cx="1694492" cy="401388"/>
          </a:xfrm>
        </p:spPr>
        <p:txBody>
          <a:bodyPr>
            <a:normAutofit/>
          </a:bodyPr>
          <a:lstStyle/>
          <a:p>
            <a:r>
              <a:rPr lang="tr-TR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uhaus 93" pitchFamily="82" charset="0"/>
              </a:rPr>
              <a:t>Uygulama</a:t>
            </a:r>
            <a:endParaRPr lang="tr-TR" sz="2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3995936" y="3933056"/>
            <a:ext cx="3312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Polinomlar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Enterpolasyon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Grafikler</a:t>
            </a:r>
            <a:endParaRPr lang="tr-TR" sz="2000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782827" y="3789040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Sayısal </a:t>
            </a:r>
          </a:p>
          <a:p>
            <a:pPr algn="ctr"/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Analiz</a:t>
            </a:r>
            <a:endParaRPr lang="tr-T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Minimum kareler yöntemiyle polinoma uydurma, </a:t>
            </a:r>
            <a:r>
              <a:rPr lang="tr-TR" sz="1600" b="1" dirty="0" err="1" smtClean="0">
                <a:solidFill>
                  <a:srgbClr val="CC0000"/>
                </a:solidFill>
              </a:rPr>
              <a:t>polyfit</a:t>
            </a:r>
            <a:endParaRPr lang="tr-TR" sz="1600" b="1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/>
              <a:t>Verilen x ve y değerlerinden 3. dereceden bir polinom geçirelim.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x=[-2 -1 1 3];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y=[16 1 0 -2];</a:t>
            </a:r>
            <a:endParaRPr lang="tr-TR" sz="1600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polyfit</a:t>
            </a:r>
            <a:r>
              <a:rPr lang="tr-TR" sz="1600" dirty="0" smtClean="0">
                <a:solidFill>
                  <a:srgbClr val="CC0000"/>
                </a:solidFill>
              </a:rPr>
              <a:t>(x,y,3) </a:t>
            </a:r>
            <a:r>
              <a:rPr lang="tr-TR" sz="1600" dirty="0" smtClean="0"/>
              <a:t>%% Burada 3 polinomun derecesini vermektedir.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-0.9917 2.8500 0.4917 -2.3500 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    </a:t>
            </a:r>
            <a:r>
              <a:rPr lang="tr-TR" sz="1600" dirty="0" smtClean="0">
                <a:solidFill>
                  <a:srgbClr val="CC0000"/>
                </a:solidFill>
              </a:rPr>
              <a:t>-0.9917</a:t>
            </a:r>
            <a:r>
              <a:rPr lang="tr-TR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tr-TR" sz="16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tr-TR" sz="1600" dirty="0" smtClean="0">
                <a:solidFill>
                  <a:srgbClr val="CC0000"/>
                </a:solidFill>
              </a:rPr>
              <a:t> + 2.85</a:t>
            </a:r>
            <a:r>
              <a:rPr lang="tr-TR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tr-TR" sz="16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r-TR" sz="1600" dirty="0" smtClean="0">
                <a:solidFill>
                  <a:srgbClr val="CC0000"/>
                </a:solidFill>
              </a:rPr>
              <a:t> + 0.4917</a:t>
            </a:r>
            <a:r>
              <a:rPr lang="tr-TR" sz="1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tr-TR" sz="1600" dirty="0" smtClean="0">
                <a:solidFill>
                  <a:srgbClr val="CC0000"/>
                </a:solidFill>
              </a:rPr>
              <a:t> - 2.35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Grafik Çizdirme</a:t>
            </a:r>
          </a:p>
          <a:p>
            <a:pPr marL="273050" indent="-1588">
              <a:buNone/>
            </a:pPr>
            <a:r>
              <a:rPr lang="tr-TR" sz="1600" b="1" dirty="0" smtClean="0"/>
              <a:t>Kartezyen Koordinatlarında 2 Boyutlu Çizim</a:t>
            </a:r>
          </a:p>
          <a:p>
            <a:pPr marL="273050" indent="-1588">
              <a:buNone/>
            </a:pPr>
            <a:r>
              <a:rPr lang="el-GR" sz="1600" dirty="0" smtClean="0"/>
              <a:t>[0 2π] </a:t>
            </a:r>
            <a:r>
              <a:rPr lang="tr-TR" sz="1600" dirty="0" smtClean="0"/>
              <a:t>tanım aralığında sin(</a:t>
            </a:r>
            <a:r>
              <a:rPr lang="el-GR" sz="1600" dirty="0" smtClean="0"/>
              <a:t>θ) </a:t>
            </a:r>
            <a:r>
              <a:rPr lang="tr-TR" sz="1600" dirty="0" smtClean="0"/>
              <a:t>grafiğini çizelim.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(0:0.01:2*pi,sin(0:0.01:2*pi))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5832648" cy="4374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Bu </a:t>
            </a:r>
            <a:r>
              <a:rPr lang="tr-TR" sz="1600" dirty="0" err="1" smtClean="0"/>
              <a:t>aşamadada</a:t>
            </a:r>
            <a:r>
              <a:rPr lang="tr-TR" sz="1600" dirty="0" smtClean="0"/>
              <a:t> grafiğin x eksenini düzenleyelim. İlk aşamada her pi/2 noktasına bir </a:t>
            </a:r>
            <a:r>
              <a:rPr lang="tr-TR" sz="1600" b="1" dirty="0" smtClean="0"/>
              <a:t>tik</a:t>
            </a:r>
            <a:r>
              <a:rPr lang="tr-TR" sz="1600" dirty="0" smtClean="0"/>
              <a:t> atalım ve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set(</a:t>
            </a:r>
            <a:r>
              <a:rPr lang="tr-TR" sz="1600" dirty="0" err="1" smtClean="0">
                <a:solidFill>
                  <a:srgbClr val="CC0000"/>
                </a:solidFill>
              </a:rPr>
              <a:t>gca</a:t>
            </a:r>
            <a:r>
              <a:rPr lang="tr-TR" sz="1600" dirty="0" smtClean="0">
                <a:solidFill>
                  <a:srgbClr val="CC0000"/>
                </a:solidFill>
              </a:rPr>
              <a:t>,'</a:t>
            </a:r>
            <a:r>
              <a:rPr lang="tr-TR" sz="1600" dirty="0" err="1" smtClean="0">
                <a:solidFill>
                  <a:srgbClr val="CC0000"/>
                </a:solidFill>
              </a:rPr>
              <a:t>XTick</a:t>
            </a:r>
            <a:r>
              <a:rPr lang="tr-TR" sz="1600" dirty="0" smtClean="0">
                <a:solidFill>
                  <a:srgbClr val="CC0000"/>
                </a:solidFill>
              </a:rPr>
              <a:t>',0:pi/2:2*pi)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set(</a:t>
            </a:r>
            <a:r>
              <a:rPr lang="tr-TR" sz="1600" dirty="0" err="1" smtClean="0">
                <a:solidFill>
                  <a:srgbClr val="CC0000"/>
                </a:solidFill>
              </a:rPr>
              <a:t>gca</a:t>
            </a:r>
            <a:r>
              <a:rPr lang="tr-TR" sz="1600" dirty="0" smtClean="0">
                <a:solidFill>
                  <a:srgbClr val="CC0000"/>
                </a:solidFill>
              </a:rPr>
              <a:t>,'</a:t>
            </a:r>
            <a:r>
              <a:rPr lang="tr-TR" sz="1600" dirty="0" err="1" smtClean="0">
                <a:solidFill>
                  <a:srgbClr val="CC0000"/>
                </a:solidFill>
              </a:rPr>
              <a:t>XTickLabel</a:t>
            </a:r>
            <a:r>
              <a:rPr lang="tr-TR" sz="1600" dirty="0" smtClean="0">
                <a:solidFill>
                  <a:srgbClr val="CC0000"/>
                </a:solidFill>
              </a:rPr>
              <a:t>',{'0','pi/2','pi','3pi/2','2pi'})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5760640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7 Yukarı Ok"/>
          <p:cNvSpPr/>
          <p:nvPr/>
        </p:nvSpPr>
        <p:spPr>
          <a:xfrm>
            <a:off x="2699792" y="6165304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Grafiğin ve eksenlerinin isimlerini yerleştirelim. </a:t>
            </a:r>
          </a:p>
          <a:p>
            <a:pPr>
              <a:buNone/>
            </a:pPr>
            <a:r>
              <a:rPr lang="tr-TR" sz="1600" dirty="0" err="1" smtClean="0"/>
              <a:t>Matlab’de</a:t>
            </a:r>
            <a:r>
              <a:rPr lang="tr-TR" sz="1600" dirty="0" smtClean="0"/>
              <a:t> kullanılan semboller bu örneğin sonundaki tabloda verilmiştir.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xlabel</a:t>
            </a:r>
            <a:r>
              <a:rPr lang="tr-TR" sz="1600" dirty="0" smtClean="0">
                <a:solidFill>
                  <a:srgbClr val="CC0000"/>
                </a:solidFill>
              </a:rPr>
              <a:t>('0 \</a:t>
            </a:r>
            <a:r>
              <a:rPr lang="tr-TR" sz="1600" dirty="0" err="1" smtClean="0">
                <a:solidFill>
                  <a:srgbClr val="CC0000"/>
                </a:solidFill>
              </a:rPr>
              <a:t>leq</a:t>
            </a:r>
            <a:r>
              <a:rPr lang="tr-TR" sz="1600" dirty="0" smtClean="0">
                <a:solidFill>
                  <a:srgbClr val="CC0000"/>
                </a:solidFill>
              </a:rPr>
              <a:t> \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 \</a:t>
            </a:r>
            <a:r>
              <a:rPr lang="tr-TR" sz="1600" dirty="0" err="1" smtClean="0">
                <a:solidFill>
                  <a:srgbClr val="CC0000"/>
                </a:solidFill>
              </a:rPr>
              <a:t>leq</a:t>
            </a:r>
            <a:r>
              <a:rPr lang="tr-TR" sz="1600" dirty="0" smtClean="0">
                <a:solidFill>
                  <a:srgbClr val="CC0000"/>
                </a:solidFill>
              </a:rPr>
              <a:t> 2\pi')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ylabel</a:t>
            </a:r>
            <a:r>
              <a:rPr lang="tr-TR" sz="1600" dirty="0" smtClean="0">
                <a:solidFill>
                  <a:srgbClr val="CC0000"/>
                </a:solidFill>
              </a:rPr>
              <a:t>('sin(\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)')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Title</a:t>
            </a:r>
            <a:r>
              <a:rPr lang="tr-TR" sz="1600" dirty="0" smtClean="0">
                <a:solidFill>
                  <a:srgbClr val="CC0000"/>
                </a:solidFill>
              </a:rPr>
              <a:t>('sin(\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)')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52959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Yukarı Ok"/>
          <p:cNvSpPr/>
          <p:nvPr/>
        </p:nvSpPr>
        <p:spPr>
          <a:xfrm>
            <a:off x="4716016" y="6309320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Yukarı Ok"/>
          <p:cNvSpPr/>
          <p:nvPr/>
        </p:nvSpPr>
        <p:spPr>
          <a:xfrm rot="10800000">
            <a:off x="4651959" y="1772816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Yukarı Ok"/>
          <p:cNvSpPr/>
          <p:nvPr/>
        </p:nvSpPr>
        <p:spPr>
          <a:xfrm rot="5400000">
            <a:off x="1691680" y="4077072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err="1" smtClean="0"/>
              <a:t>text</a:t>
            </a:r>
            <a:r>
              <a:rPr lang="tr-TR" sz="1600" dirty="0" smtClean="0"/>
              <a:t> komutu ile Grafiğin üzerinde pi/4 noktasını işaretleyelim.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Text</a:t>
            </a:r>
            <a:r>
              <a:rPr lang="tr-TR" sz="1600" dirty="0" smtClean="0">
                <a:solidFill>
                  <a:srgbClr val="CC0000"/>
                </a:solidFill>
              </a:rPr>
              <a:t>(pi/4,sin(pi/4),'\</a:t>
            </a:r>
            <a:r>
              <a:rPr lang="tr-TR" sz="1600" dirty="0" err="1" smtClean="0">
                <a:solidFill>
                  <a:srgbClr val="CC0000"/>
                </a:solidFill>
              </a:rPr>
              <a:t>leftarrow</a:t>
            </a:r>
            <a:r>
              <a:rPr lang="tr-TR" sz="1600" dirty="0" smtClean="0">
                <a:solidFill>
                  <a:srgbClr val="CC0000"/>
                </a:solidFill>
              </a:rPr>
              <a:t> sin(\pi\div4)', '</a:t>
            </a:r>
            <a:r>
              <a:rPr lang="tr-TR" sz="1600" dirty="0" err="1" smtClean="0">
                <a:solidFill>
                  <a:srgbClr val="CC0000"/>
                </a:solidFill>
              </a:rPr>
              <a:t>HorizontalAlignment</a:t>
            </a:r>
            <a:r>
              <a:rPr lang="tr-TR" sz="1600" dirty="0" smtClean="0">
                <a:solidFill>
                  <a:srgbClr val="CC0000"/>
                </a:solidFill>
              </a:rPr>
              <a:t>','</a:t>
            </a:r>
            <a:r>
              <a:rPr lang="tr-TR" sz="1600" dirty="0" err="1" smtClean="0">
                <a:solidFill>
                  <a:srgbClr val="CC0000"/>
                </a:solidFill>
              </a:rPr>
              <a:t>left</a:t>
            </a:r>
            <a:r>
              <a:rPr lang="tr-TR" sz="1600" dirty="0" smtClean="0">
                <a:solidFill>
                  <a:srgbClr val="CC0000"/>
                </a:solidFill>
              </a:rPr>
              <a:t>')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550545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Yukarı Ok"/>
          <p:cNvSpPr/>
          <p:nvPr/>
        </p:nvSpPr>
        <p:spPr>
          <a:xfrm>
            <a:off x="2771800" y="2636912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Şimdi </a:t>
            </a:r>
            <a:r>
              <a:rPr lang="tr-TR" sz="1600" dirty="0" err="1" smtClean="0"/>
              <a:t>grid</a:t>
            </a:r>
            <a:r>
              <a:rPr lang="tr-TR" sz="1600" dirty="0" smtClean="0"/>
              <a:t> çizgilerini yerleştirelim.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 </a:t>
            </a:r>
            <a:r>
              <a:rPr lang="tr-TR" sz="16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grid</a:t>
            </a:r>
            <a:endParaRPr lang="tr-TR" sz="1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1452563"/>
            <a:ext cx="505777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Bu grafiğin üzerine </a:t>
            </a:r>
            <a:r>
              <a:rPr lang="tr-TR" sz="1600" dirty="0" err="1" smtClean="0"/>
              <a:t>cos</a:t>
            </a:r>
            <a:r>
              <a:rPr lang="tr-TR" sz="1600" dirty="0" smtClean="0"/>
              <a:t>(</a:t>
            </a:r>
            <a:r>
              <a:rPr lang="el-GR" sz="1600" dirty="0" smtClean="0"/>
              <a:t>θ) </a:t>
            </a:r>
            <a:r>
              <a:rPr lang="tr-TR" sz="1600" dirty="0" smtClean="0"/>
              <a:t>grafiğini yeşil renkte 2 kalınlığında kesikli çizgiler ile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on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(0:0.01:2*pi,</a:t>
            </a:r>
            <a:r>
              <a:rPr lang="tr-TR" sz="1600" dirty="0" err="1" smtClean="0">
                <a:solidFill>
                  <a:srgbClr val="CC0000"/>
                </a:solidFill>
              </a:rPr>
              <a:t>cos</a:t>
            </a:r>
            <a:r>
              <a:rPr lang="tr-TR" sz="1600" dirty="0" smtClean="0">
                <a:solidFill>
                  <a:srgbClr val="CC0000"/>
                </a:solidFill>
              </a:rPr>
              <a:t>(0:0.01:2*pi),'--g','</a:t>
            </a:r>
            <a:r>
              <a:rPr lang="tr-TR" sz="1600" dirty="0" err="1" smtClean="0">
                <a:solidFill>
                  <a:srgbClr val="CC0000"/>
                </a:solidFill>
              </a:rPr>
              <a:t>Linewidth</a:t>
            </a:r>
            <a:r>
              <a:rPr lang="tr-TR" sz="1600" dirty="0" smtClean="0">
                <a:solidFill>
                  <a:srgbClr val="CC0000"/>
                </a:solidFill>
              </a:rPr>
              <a:t>',2)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off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4968039" cy="393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2008"/>
            <a:ext cx="6378984" cy="666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Dikdörtgen"/>
          <p:cNvSpPr/>
          <p:nvPr/>
        </p:nvSpPr>
        <p:spPr>
          <a:xfrm rot="16200000">
            <a:off x="-590366" y="319076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Matlab’de</a:t>
            </a:r>
            <a:r>
              <a:rPr lang="tr-TR" dirty="0"/>
              <a:t> Sembollerin Kullanımı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1"/>
            <a:ext cx="2263109" cy="192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196752"/>
            <a:ext cx="3541765" cy="435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6379" y="3341428"/>
            <a:ext cx="1584176" cy="294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Dikdörtgen"/>
          <p:cNvSpPr/>
          <p:nvPr/>
        </p:nvSpPr>
        <p:spPr>
          <a:xfrm>
            <a:off x="3347864" y="476672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Çizgi</a:t>
            </a:r>
            <a:r>
              <a:rPr lang="tr-TR" dirty="0"/>
              <a:t> ve </a:t>
            </a:r>
            <a:r>
              <a:rPr lang="tr-TR" b="1" dirty="0" smtClean="0"/>
              <a:t>Nokta</a:t>
            </a:r>
            <a:r>
              <a:rPr lang="tr-TR" dirty="0" smtClean="0"/>
              <a:t> </a:t>
            </a:r>
            <a:r>
              <a:rPr lang="tr-TR" dirty="0"/>
              <a:t>biçimleme komutları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9694" y="2301198"/>
            <a:ext cx="4203026" cy="328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Biçimleme :</a:t>
            </a:r>
          </a:p>
          <a:p>
            <a:pPr marL="273050" indent="-1588">
              <a:buNone/>
            </a:pPr>
            <a:r>
              <a:rPr lang="tr-TR" sz="1600" dirty="0" smtClean="0"/>
              <a:t>örnek:</a:t>
            </a:r>
          </a:p>
          <a:p>
            <a:pPr marL="273050" indent="-1588">
              <a:buNone/>
            </a:pPr>
            <a:r>
              <a:rPr lang="tr-TR" sz="1600" dirty="0" smtClean="0"/>
              <a:t>Sin(x), Sin(x-pi/2) ve Sin(x-pi) fonksiyonlarının grafiklerini değişik çizgi ve nokta biçimleri kullanarak çiziniz. </a:t>
            </a:r>
          </a:p>
          <a:p>
            <a:pPr marL="273050" indent="-1588">
              <a:buNone/>
            </a:pPr>
            <a:r>
              <a:rPr lang="tr-TR" sz="1600" dirty="0" err="1" smtClean="0"/>
              <a:t>Lejantda</a:t>
            </a:r>
            <a:r>
              <a:rPr lang="tr-TR" sz="1600" dirty="0" smtClean="0"/>
              <a:t> fonksiyonların isimlerini gösterin.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&gt;&gt;t = 0:pi/20:2*pi;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(t,sin(t),'-.r*')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on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(t,sin(t-pi/2),'--</a:t>
            </a:r>
            <a:r>
              <a:rPr lang="tr-TR" sz="1600" dirty="0" err="1" smtClean="0">
                <a:solidFill>
                  <a:srgbClr val="CC0000"/>
                </a:solidFill>
              </a:rPr>
              <a:t>mo</a:t>
            </a:r>
            <a:r>
              <a:rPr lang="tr-TR" sz="1600" dirty="0" smtClean="0">
                <a:solidFill>
                  <a:srgbClr val="CC0000"/>
                </a:solidFill>
              </a:rPr>
              <a:t>')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(t,sin(t-pi),':</a:t>
            </a:r>
            <a:r>
              <a:rPr lang="tr-TR" sz="1600" dirty="0" err="1" smtClean="0">
                <a:solidFill>
                  <a:srgbClr val="CC0000"/>
                </a:solidFill>
              </a:rPr>
              <a:t>bs</a:t>
            </a:r>
            <a:r>
              <a:rPr lang="tr-TR" sz="1600" dirty="0" smtClean="0">
                <a:solidFill>
                  <a:srgbClr val="CC0000"/>
                </a:solidFill>
              </a:rPr>
              <a:t>')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off</a:t>
            </a:r>
            <a:endParaRPr lang="tr-TR" sz="1600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legend</a:t>
            </a:r>
            <a:r>
              <a:rPr lang="tr-TR" sz="1600" dirty="0" smtClean="0">
                <a:solidFill>
                  <a:srgbClr val="CC0000"/>
                </a:solidFill>
              </a:rPr>
              <a:t>(‘sin(x)’,’sin(x-\pi/2)’, ’sin(x-\pi)’)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937" y="4365104"/>
            <a:ext cx="2791023" cy="2226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Polinomlar</a:t>
            </a:r>
          </a:p>
          <a:p>
            <a:pPr marL="273050" indent="-1588"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Polinom Girişi</a:t>
            </a:r>
          </a:p>
          <a:p>
            <a:pPr marL="273050" indent="-1588">
              <a:buNone/>
            </a:pPr>
            <a:r>
              <a:rPr lang="tr-T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Matlab’de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polinomlar katsayılarının vektörü ile tanımlanır.</a:t>
            </a: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Örnek: P(x) = -6x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+4x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-2x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+3 polinomunu tanıtınız.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&gt;&gt;P = [-6 0 4 -2 0 3]</a:t>
            </a:r>
          </a:p>
          <a:p>
            <a:pPr marL="273050" indent="-1588"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Dikkat edilirse 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 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mertebeli terimlerin katsayılarının 0 olarak girildiği görülebilir.</a:t>
            </a:r>
          </a:p>
          <a:p>
            <a:pPr marL="273050" indent="-1588"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3050" indent="-1588"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Polinomun köklerinin bulunması</a:t>
            </a: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Yukarıda tanımlanan P polinomunun kökleri </a:t>
            </a:r>
            <a:r>
              <a:rPr lang="tr-T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roots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komutu ile bulunabilir.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 r = </a:t>
            </a:r>
            <a:r>
              <a:rPr lang="tr-TR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roots</a:t>
            </a: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0.9490          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0.3643 + 0.7341i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0.3643 - 0.7341i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-0.8388 + 0.2844i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-0.8388 - 0.2844i     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 polinomumun ilk kökü reel, diğer kökleri ise karmaşıktır.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Polar Koordinatlarda 2 Boyutlu Çizim</a:t>
            </a:r>
          </a:p>
          <a:p>
            <a:pPr>
              <a:buNone/>
            </a:pPr>
            <a:r>
              <a:rPr lang="tr-TR" sz="1600" dirty="0" smtClean="0"/>
              <a:t>r = sin2</a:t>
            </a:r>
            <a:r>
              <a:rPr lang="el-GR" sz="1600" dirty="0" smtClean="0"/>
              <a:t>θ </a:t>
            </a:r>
            <a:r>
              <a:rPr lang="tr-TR" sz="1600" dirty="0" err="1" smtClean="0"/>
              <a:t>nın</a:t>
            </a:r>
            <a:r>
              <a:rPr lang="tr-TR" sz="1600" dirty="0" smtClean="0"/>
              <a:t>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 = </a:t>
            </a:r>
            <a:r>
              <a:rPr lang="tr-TR" sz="1600" dirty="0" err="1" smtClean="0">
                <a:solidFill>
                  <a:srgbClr val="CC0000"/>
                </a:solidFill>
              </a:rPr>
              <a:t>linspace</a:t>
            </a:r>
            <a:r>
              <a:rPr lang="tr-TR" sz="1600" dirty="0" smtClean="0">
                <a:solidFill>
                  <a:srgbClr val="CC0000"/>
                </a:solidFill>
              </a:rPr>
              <a:t>(0,2*pi)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&gt;&gt;r = sin(2*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&gt;&gt;polar(r,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268760"/>
            <a:ext cx="3106048" cy="2826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12576" y="2780928"/>
            <a:ext cx="5820139" cy="436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7 Yay"/>
          <p:cNvSpPr/>
          <p:nvPr/>
        </p:nvSpPr>
        <p:spPr>
          <a:xfrm>
            <a:off x="1691680" y="2060848"/>
            <a:ext cx="936104" cy="1008112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çizgi grafiği</a:t>
            </a:r>
          </a:p>
          <a:p>
            <a:pPr>
              <a:buNone/>
            </a:pPr>
            <a:r>
              <a:rPr lang="tr-TR" sz="1600" dirty="0" smtClean="0"/>
              <a:t>3 boyutlu bir helis çizdirelim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&gt;&gt;t = 0:pi/50:10*pi;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&gt;&gt;plot3(sin(t),</a:t>
            </a:r>
            <a:r>
              <a:rPr lang="tr-TR" sz="1600" dirty="0" err="1" smtClean="0">
                <a:solidFill>
                  <a:srgbClr val="CC0000"/>
                </a:solidFill>
              </a:rPr>
              <a:t>cos</a:t>
            </a:r>
            <a:r>
              <a:rPr lang="tr-TR" sz="1600" dirty="0" smtClean="0">
                <a:solidFill>
                  <a:srgbClr val="CC0000"/>
                </a:solidFill>
              </a:rPr>
              <a:t>(t),t)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grid</a:t>
            </a:r>
            <a:r>
              <a:rPr lang="tr-TR" sz="1600" dirty="0" smtClean="0">
                <a:solidFill>
                  <a:srgbClr val="CC0000"/>
                </a:solidFill>
              </a:rPr>
              <a:t> on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axis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square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7"/>
            <a:ext cx="6840760" cy="554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ağ grafiği</a:t>
            </a:r>
          </a:p>
          <a:p>
            <a:pPr>
              <a:buNone/>
            </a:pPr>
            <a:r>
              <a:rPr lang="tr-TR" sz="1600" i="1" dirty="0" smtClean="0"/>
              <a:t>z =                     fonksiyonun ağ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mesh(z)</a:t>
            </a:r>
          </a:p>
          <a:p>
            <a:pPr>
              <a:buNone/>
            </a:pP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850" y="856274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856275"/>
            <a:ext cx="7128793" cy="577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yüzey grafiği</a:t>
            </a:r>
          </a:p>
          <a:p>
            <a:pPr>
              <a:buNone/>
            </a:pPr>
            <a:r>
              <a:rPr lang="tr-TR" sz="1600" i="1" dirty="0" smtClean="0"/>
              <a:t>z = x                    fonksiyonun yüzey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surf</a:t>
            </a:r>
            <a:r>
              <a:rPr lang="tr-TR" sz="1600" dirty="0" smtClean="0">
                <a:solidFill>
                  <a:srgbClr val="CC0000"/>
                </a:solidFill>
              </a:rPr>
              <a:t>(z)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538" y="888534"/>
            <a:ext cx="7154878" cy="570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272" y="878852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perde grafiği</a:t>
            </a:r>
          </a:p>
          <a:p>
            <a:pPr>
              <a:buNone/>
            </a:pPr>
            <a:r>
              <a:rPr lang="tr-TR" sz="1600" i="1" dirty="0" smtClean="0"/>
              <a:t>z =                     fonksiyonun perde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meshz</a:t>
            </a:r>
            <a:r>
              <a:rPr lang="tr-TR" sz="1600" dirty="0" smtClean="0">
                <a:solidFill>
                  <a:srgbClr val="CC0000"/>
                </a:solidFill>
              </a:rPr>
              <a:t>(z)</a:t>
            </a:r>
          </a:p>
          <a:p>
            <a:pPr>
              <a:buNone/>
            </a:pP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92644"/>
            <a:ext cx="6768752" cy="5604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850" y="856274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Kontur grafiği</a:t>
            </a:r>
          </a:p>
          <a:p>
            <a:pPr>
              <a:buNone/>
            </a:pPr>
            <a:r>
              <a:rPr lang="tr-TR" sz="1600" i="1" dirty="0" smtClean="0"/>
              <a:t>z =                  fonksiyonun kontur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contour</a:t>
            </a:r>
            <a:r>
              <a:rPr lang="tr-TR" sz="1600" dirty="0" smtClean="0">
                <a:solidFill>
                  <a:srgbClr val="CC0000"/>
                </a:solidFill>
              </a:rPr>
              <a:t>(z) 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meshc</a:t>
            </a:r>
            <a:r>
              <a:rPr lang="tr-TR" sz="1600" dirty="0" smtClean="0">
                <a:solidFill>
                  <a:srgbClr val="CC0000"/>
                </a:solidFill>
              </a:rPr>
              <a:t>(z)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412776"/>
            <a:ext cx="4061247" cy="3240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500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50" y="856274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67734"/>
            <a:ext cx="2088232" cy="1623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95536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Uygulama:</a:t>
            </a:r>
          </a:p>
          <a:p>
            <a:pPr marL="273050" indent="-1588">
              <a:buNone/>
            </a:pPr>
            <a:r>
              <a:rPr lang="tr-TR" sz="1600" dirty="0" smtClean="0"/>
              <a:t>Aşağıda koordinatları verilmiş noktalardan bir yüzey geçiriniz.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pl-PL" sz="1600" dirty="0" smtClean="0">
                <a:solidFill>
                  <a:srgbClr val="CC0000"/>
                </a:solidFill>
              </a:rPr>
              <a:t>xyz = [0 0 0;500 0 0; 350 300 20; 0 500 0; 500 400 0; 100 400 -30; 250 250 50]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pl-PL" sz="1600" dirty="0" smtClean="0">
                <a:solidFill>
                  <a:srgbClr val="CC0000"/>
                </a:solidFill>
              </a:rPr>
              <a:t>x = xyz(:,1) ; y =xyz(:,2) ; z = xyz(:,3)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xlin</a:t>
            </a:r>
            <a:r>
              <a:rPr lang="tr-TR" sz="1600" dirty="0" smtClean="0">
                <a:solidFill>
                  <a:srgbClr val="CC0000"/>
                </a:solidFill>
              </a:rPr>
              <a:t> = </a:t>
            </a:r>
            <a:r>
              <a:rPr lang="tr-TR" sz="1600" dirty="0" err="1" smtClean="0">
                <a:solidFill>
                  <a:srgbClr val="CC0000"/>
                </a:solidFill>
              </a:rPr>
              <a:t>linspace</a:t>
            </a:r>
            <a:r>
              <a:rPr lang="tr-TR" sz="1600" dirty="0" smtClean="0">
                <a:solidFill>
                  <a:srgbClr val="CC0000"/>
                </a:solidFill>
              </a:rPr>
              <a:t>(</a:t>
            </a:r>
            <a:r>
              <a:rPr lang="tr-TR" sz="1600" dirty="0" err="1" smtClean="0">
                <a:solidFill>
                  <a:srgbClr val="CC0000"/>
                </a:solidFill>
              </a:rPr>
              <a:t>min</a:t>
            </a:r>
            <a:r>
              <a:rPr lang="tr-TR" sz="1600" dirty="0" smtClean="0">
                <a:solidFill>
                  <a:srgbClr val="CC0000"/>
                </a:solidFill>
              </a:rPr>
              <a:t>(x), </a:t>
            </a:r>
            <a:r>
              <a:rPr lang="tr-TR" sz="1600" dirty="0" err="1" smtClean="0">
                <a:solidFill>
                  <a:srgbClr val="CC0000"/>
                </a:solidFill>
              </a:rPr>
              <a:t>max</a:t>
            </a:r>
            <a:r>
              <a:rPr lang="tr-TR" sz="1600" dirty="0" smtClean="0">
                <a:solidFill>
                  <a:srgbClr val="CC0000"/>
                </a:solidFill>
              </a:rPr>
              <a:t>(x));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ylin</a:t>
            </a:r>
            <a:r>
              <a:rPr lang="tr-TR" sz="1600" dirty="0" smtClean="0">
                <a:solidFill>
                  <a:srgbClr val="CC0000"/>
                </a:solidFill>
              </a:rPr>
              <a:t> = </a:t>
            </a:r>
            <a:r>
              <a:rPr lang="tr-TR" sz="1600" dirty="0" err="1" smtClean="0">
                <a:solidFill>
                  <a:srgbClr val="CC0000"/>
                </a:solidFill>
              </a:rPr>
              <a:t>linspace</a:t>
            </a:r>
            <a:r>
              <a:rPr lang="tr-TR" sz="1600" dirty="0" smtClean="0">
                <a:solidFill>
                  <a:srgbClr val="CC0000"/>
                </a:solidFill>
              </a:rPr>
              <a:t>(</a:t>
            </a:r>
            <a:r>
              <a:rPr lang="tr-TR" sz="1600" dirty="0" err="1" smtClean="0">
                <a:solidFill>
                  <a:srgbClr val="CC0000"/>
                </a:solidFill>
              </a:rPr>
              <a:t>min</a:t>
            </a:r>
            <a:r>
              <a:rPr lang="tr-TR" sz="1600" dirty="0" smtClean="0">
                <a:solidFill>
                  <a:srgbClr val="CC0000"/>
                </a:solidFill>
              </a:rPr>
              <a:t>(y), </a:t>
            </a:r>
            <a:r>
              <a:rPr lang="tr-TR" sz="1600" dirty="0" err="1" smtClean="0">
                <a:solidFill>
                  <a:srgbClr val="CC0000"/>
                </a:solidFill>
              </a:rPr>
              <a:t>max</a:t>
            </a:r>
            <a:r>
              <a:rPr lang="tr-TR" sz="1600" dirty="0" smtClean="0">
                <a:solidFill>
                  <a:srgbClr val="CC0000"/>
                </a:solidFill>
              </a:rPr>
              <a:t>(y));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&gt;&gt;[XI,YI] = </a:t>
            </a:r>
            <a:r>
              <a:rPr lang="tr-TR" sz="1600" dirty="0" err="1" smtClean="0">
                <a:solidFill>
                  <a:srgbClr val="CC0000"/>
                </a:solidFill>
              </a:rPr>
              <a:t>meshgrid</a:t>
            </a:r>
            <a:r>
              <a:rPr lang="tr-TR" sz="1600" dirty="0" smtClean="0">
                <a:solidFill>
                  <a:srgbClr val="CC0000"/>
                </a:solidFill>
              </a:rPr>
              <a:t>(</a:t>
            </a:r>
            <a:r>
              <a:rPr lang="tr-TR" sz="1600" dirty="0" err="1" smtClean="0">
                <a:solidFill>
                  <a:srgbClr val="CC0000"/>
                </a:solidFill>
              </a:rPr>
              <a:t>xlin</a:t>
            </a:r>
            <a:r>
              <a:rPr lang="tr-TR" sz="1600" dirty="0" smtClean="0">
                <a:solidFill>
                  <a:srgbClr val="CC0000"/>
                </a:solidFill>
              </a:rPr>
              <a:t>,</a:t>
            </a:r>
            <a:r>
              <a:rPr lang="tr-TR" sz="1600" dirty="0" err="1" smtClean="0">
                <a:solidFill>
                  <a:srgbClr val="CC0000"/>
                </a:solidFill>
              </a:rPr>
              <a:t>ylin</a:t>
            </a:r>
            <a:r>
              <a:rPr lang="tr-TR" sz="1600" dirty="0" smtClean="0">
                <a:solidFill>
                  <a:srgbClr val="CC0000"/>
                </a:solidFill>
              </a:rPr>
              <a:t>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ZI = </a:t>
            </a:r>
            <a:r>
              <a:rPr lang="tr-TR" sz="1600" dirty="0" err="1" smtClean="0">
                <a:solidFill>
                  <a:srgbClr val="CC0000"/>
                </a:solidFill>
              </a:rPr>
              <a:t>griddata</a:t>
            </a:r>
            <a:r>
              <a:rPr lang="tr-TR" sz="1600" dirty="0" smtClean="0">
                <a:solidFill>
                  <a:srgbClr val="CC0000"/>
                </a:solidFill>
              </a:rPr>
              <a:t>(x,y,z,XI,YI,’</a:t>
            </a:r>
            <a:r>
              <a:rPr lang="tr-TR" sz="1600" dirty="0" err="1" smtClean="0">
                <a:solidFill>
                  <a:srgbClr val="CC0000"/>
                </a:solidFill>
              </a:rPr>
              <a:t>cubic</a:t>
            </a:r>
            <a:r>
              <a:rPr lang="tr-TR" sz="1600" dirty="0" smtClean="0">
                <a:solidFill>
                  <a:srgbClr val="CC0000"/>
                </a:solidFill>
              </a:rPr>
              <a:t>’);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surfc</a:t>
            </a:r>
            <a:r>
              <a:rPr lang="tr-TR" sz="1600" dirty="0" smtClean="0">
                <a:solidFill>
                  <a:srgbClr val="CC0000"/>
                </a:solidFill>
              </a:rPr>
              <a:t>(XI,YI,ZI)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axis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equal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556792"/>
            <a:ext cx="5334000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4716016" cy="3973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491880" y="3140968"/>
            <a:ext cx="3168352" cy="9361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İyi Çalışmalar…</a:t>
            </a:r>
            <a:endParaRPr lang="tr-TR" sz="16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352928" cy="64533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Kökleri bilinen bir polinomun oluşturulması</a:t>
            </a:r>
          </a:p>
          <a:p>
            <a:pPr marL="273050" indent="-1588">
              <a:buNone/>
            </a:pPr>
            <a:r>
              <a:rPr lang="tr-TR" sz="1600" dirty="0" smtClean="0"/>
              <a:t>Kökleri [-1 1] olan polinomu </a:t>
            </a:r>
            <a:r>
              <a:rPr lang="tr-TR" sz="1600" dirty="0" err="1" smtClean="0"/>
              <a:t>poly</a:t>
            </a:r>
            <a:r>
              <a:rPr lang="tr-TR" sz="1600" dirty="0" smtClean="0"/>
              <a:t> fonksiyonu ile tanımlayalım.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</a:t>
            </a:r>
            <a:r>
              <a:rPr lang="tr-TR" sz="1600" dirty="0" smtClean="0">
                <a:solidFill>
                  <a:srgbClr val="CC0000"/>
                </a:solidFill>
              </a:rPr>
              <a:t>([-1 1])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  0 -1  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   </a:t>
            </a:r>
            <a:r>
              <a:rPr lang="tr-TR" sz="1600" dirty="0" smtClean="0">
                <a:solidFill>
                  <a:srgbClr val="CC0000"/>
                </a:solidFill>
              </a:rPr>
              <a:t>(x</a:t>
            </a:r>
            <a:r>
              <a:rPr lang="tr-TR" sz="1600" baseline="300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r-TR" sz="1600" dirty="0" smtClean="0">
                <a:solidFill>
                  <a:srgbClr val="CC0000"/>
                </a:solidFill>
              </a:rPr>
              <a:t>+0x-1)</a:t>
            </a:r>
          </a:p>
          <a:p>
            <a:pPr>
              <a:buNone/>
            </a:pPr>
            <a:endParaRPr lang="tr-TR" sz="1600" b="1" dirty="0" smtClean="0"/>
          </a:p>
          <a:p>
            <a:pPr>
              <a:buNone/>
            </a:pPr>
            <a:r>
              <a:rPr lang="tr-TR" sz="1600" b="1" dirty="0" smtClean="0"/>
              <a:t>Polinomun belli bir noktada değerinin bulunması</a:t>
            </a:r>
          </a:p>
          <a:p>
            <a:pPr marL="273050" indent="-1588">
              <a:buNone/>
            </a:pPr>
            <a:r>
              <a:rPr lang="tr-TR" sz="1600" dirty="0" smtClean="0"/>
              <a:t>P polinomunun 2 noktasındaki değerini bulalım. Bu amaçla </a:t>
            </a:r>
            <a:r>
              <a:rPr lang="tr-TR" sz="1600" dirty="0" err="1" smtClean="0"/>
              <a:t>polyval</a:t>
            </a:r>
            <a:r>
              <a:rPr lang="tr-TR" sz="1600" dirty="0" smtClean="0"/>
              <a:t> fonksiyonu</a:t>
            </a:r>
          </a:p>
          <a:p>
            <a:pPr marL="273050" indent="-1588">
              <a:buNone/>
            </a:pPr>
            <a:r>
              <a:rPr lang="tr-TR" sz="1600" dirty="0" smtClean="0"/>
              <a:t>kullanılacaktır.</a:t>
            </a: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P(x) = -6x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+4x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-2x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+3  -&gt;   </a:t>
            </a: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 = [-6 0 4 -2 0 3]</a:t>
            </a:r>
          </a:p>
          <a:p>
            <a:pPr marL="273050" indent="-1588">
              <a:buNone/>
            </a:pPr>
            <a:endParaRPr lang="tr-TR" sz="1600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polyval</a:t>
            </a:r>
            <a:r>
              <a:rPr lang="tr-TR" sz="1600" dirty="0" smtClean="0">
                <a:solidFill>
                  <a:srgbClr val="CC0000"/>
                </a:solidFill>
              </a:rPr>
              <a:t>(P,2)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-165</a:t>
            </a:r>
          </a:p>
          <a:p>
            <a:pPr>
              <a:buNone/>
            </a:pPr>
            <a:r>
              <a:rPr lang="tr-TR" sz="1600" b="1" dirty="0" smtClean="0"/>
              <a:t>Polinomun bir tanım aralığında değerlerinin bulunması</a:t>
            </a:r>
          </a:p>
          <a:p>
            <a:pPr marL="273050" indent="-1588">
              <a:buNone/>
            </a:pPr>
            <a:r>
              <a:rPr lang="tr-TR" sz="1600" dirty="0" smtClean="0"/>
              <a:t>P polinomunun 1 ile 5 arasındaki değerlerini hesaplayalım.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polyval</a:t>
            </a:r>
            <a:r>
              <a:rPr lang="tr-TR" sz="1600" dirty="0" smtClean="0">
                <a:solidFill>
                  <a:srgbClr val="CC0000"/>
                </a:solidFill>
              </a:rPr>
              <a:t>(P,1:5)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-1 -165 -1365 -5917 -18297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Polinomun türevinin alınması</a:t>
            </a:r>
          </a:p>
          <a:p>
            <a:pPr>
              <a:buNone/>
            </a:pPr>
            <a:r>
              <a:rPr lang="tr-TR" sz="1600" dirty="0" smtClean="0"/>
              <a:t>P polinomunun türevini </a:t>
            </a:r>
            <a:r>
              <a:rPr lang="tr-TR" sz="1600" dirty="0" err="1" smtClean="0"/>
              <a:t>polyder</a:t>
            </a:r>
            <a:r>
              <a:rPr lang="tr-TR" sz="1600" dirty="0" smtClean="0"/>
              <a:t> fonksiyonu ile hesaplayalım.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polyder</a:t>
            </a:r>
            <a:r>
              <a:rPr lang="tr-TR" sz="1600" dirty="0" smtClean="0">
                <a:solidFill>
                  <a:srgbClr val="CC0000"/>
                </a:solidFill>
              </a:rPr>
              <a:t>(P)</a:t>
            </a:r>
          </a:p>
          <a:p>
            <a:pPr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-30 0 12 -4 0</a:t>
            </a:r>
          </a:p>
          <a:p>
            <a:pPr>
              <a:buNone/>
            </a:pPr>
            <a:r>
              <a:rPr lang="tr-TR" sz="1600" dirty="0" smtClean="0"/>
              <a:t>Dolayısıyla, P polinomunun türevi : -30x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+0x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+12x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-4x+0  </a:t>
            </a:r>
            <a:r>
              <a:rPr lang="tr-TR" sz="1600" dirty="0" smtClean="0">
                <a:sym typeface="Wingdings" pitchFamily="2" charset="2"/>
              </a:rPr>
              <a:t> </a:t>
            </a:r>
            <a:r>
              <a:rPr lang="tr-TR" sz="1600" dirty="0" smtClean="0"/>
              <a:t>-30x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+12x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-4x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Polinomun integralinin alınması</a:t>
            </a:r>
          </a:p>
          <a:p>
            <a:pPr>
              <a:buNone/>
            </a:pPr>
            <a:r>
              <a:rPr lang="tr-TR" sz="1600" dirty="0" smtClean="0"/>
              <a:t>P polinomunun integralini </a:t>
            </a:r>
            <a:r>
              <a:rPr lang="tr-TR" sz="1600" dirty="0" err="1" smtClean="0"/>
              <a:t>polyint</a:t>
            </a:r>
            <a:r>
              <a:rPr lang="tr-TR" sz="1600" dirty="0" smtClean="0"/>
              <a:t> fonksiyonu ile hesaplayalım. İntegrasyon sabiti 3 ise;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polyint</a:t>
            </a:r>
            <a:r>
              <a:rPr lang="tr-TR" sz="1600" dirty="0" smtClean="0">
                <a:solidFill>
                  <a:srgbClr val="CC0000"/>
                </a:solidFill>
              </a:rPr>
              <a:t>(P,3)</a:t>
            </a:r>
          </a:p>
          <a:p>
            <a:pPr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-1 0 1 -0.66667 0 3 3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lang="tr-TR" sz="1600" dirty="0" smtClean="0"/>
              <a:t>-x</a:t>
            </a:r>
            <a:r>
              <a:rPr lang="tr-TR" sz="1600" baseline="30000" dirty="0" smtClean="0"/>
              <a:t>6</a:t>
            </a:r>
            <a:r>
              <a:rPr lang="tr-TR" sz="1600" dirty="0" smtClean="0"/>
              <a:t>+0x</a:t>
            </a:r>
            <a:r>
              <a:rPr lang="tr-TR" sz="1600" baseline="30000" dirty="0" smtClean="0"/>
              <a:t>5</a:t>
            </a:r>
            <a:r>
              <a:rPr lang="tr-TR" sz="1600" dirty="0" smtClean="0"/>
              <a:t>+x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-0.67x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+0x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+3x+3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/>
              <a:t>Dolayısıyla, P polinomunun </a:t>
            </a:r>
            <a:r>
              <a:rPr lang="tr-TR" sz="1600" dirty="0" err="1" smtClean="0"/>
              <a:t>integrasyon</a:t>
            </a:r>
            <a:r>
              <a:rPr lang="tr-TR" sz="1600" dirty="0" smtClean="0"/>
              <a:t> sabitinin 3 olması durumunda </a:t>
            </a:r>
            <a:r>
              <a:rPr lang="tr-TR" sz="1600" dirty="0" err="1" smtClean="0"/>
              <a:t>integrali</a:t>
            </a:r>
            <a:r>
              <a:rPr lang="tr-TR" sz="1600" dirty="0" smtClean="0"/>
              <a:t>:</a:t>
            </a:r>
          </a:p>
          <a:p>
            <a:pPr>
              <a:buNone/>
            </a:pPr>
            <a:r>
              <a:rPr lang="tr-TR" sz="1600" dirty="0" smtClean="0"/>
              <a:t>-x</a:t>
            </a:r>
            <a:r>
              <a:rPr lang="tr-TR" sz="1600" baseline="30000" dirty="0" smtClean="0"/>
              <a:t>6</a:t>
            </a:r>
            <a:r>
              <a:rPr lang="tr-TR" sz="1600" dirty="0" smtClean="0"/>
              <a:t>+x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-0.67x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+3x+3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İki polinomun çarpımı</a:t>
            </a:r>
          </a:p>
          <a:p>
            <a:pPr marL="273050" indent="-1588">
              <a:buNone/>
            </a:pPr>
            <a:r>
              <a:rPr lang="tr-TR" sz="1600" dirty="0" smtClean="0"/>
              <a:t>(x+1)(x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) çarpımını </a:t>
            </a:r>
            <a:r>
              <a:rPr lang="tr-TR" sz="1600" dirty="0" err="1" smtClean="0"/>
              <a:t>conv</a:t>
            </a:r>
            <a:r>
              <a:rPr lang="tr-TR" sz="1600" dirty="0" smtClean="0"/>
              <a:t> fonksiyonu ile hesaplayalım.</a:t>
            </a:r>
          </a:p>
          <a:p>
            <a:pPr marL="273050" indent="-1588">
              <a:buNone/>
            </a:pPr>
            <a:r>
              <a:rPr lang="it-IT" sz="1600" dirty="0" smtClean="0">
                <a:solidFill>
                  <a:srgbClr val="CC0000"/>
                </a:solidFill>
              </a:rPr>
              <a:t>&gt;&gt; conv([1 1],[1 0 0])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1 1 0 0  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 </a:t>
            </a:r>
            <a:r>
              <a:rPr lang="tr-TR" sz="1600" dirty="0" smtClean="0">
                <a:solidFill>
                  <a:srgbClr val="CC0000"/>
                </a:solidFill>
              </a:rPr>
              <a:t>(x</a:t>
            </a:r>
            <a:r>
              <a:rPr lang="tr-TR" sz="1600" baseline="30000" dirty="0" smtClean="0">
                <a:solidFill>
                  <a:srgbClr val="FF0000"/>
                </a:solidFill>
              </a:rPr>
              <a:t>3</a:t>
            </a:r>
            <a:r>
              <a:rPr lang="tr-TR" sz="1600" dirty="0" smtClean="0">
                <a:solidFill>
                  <a:srgbClr val="CC0000"/>
                </a:solidFill>
              </a:rPr>
              <a:t>+x</a:t>
            </a:r>
            <a:r>
              <a:rPr lang="tr-TR" sz="1600" baseline="30000" dirty="0" smtClean="0">
                <a:solidFill>
                  <a:srgbClr val="FF0000"/>
                </a:solidFill>
              </a:rPr>
              <a:t>2</a:t>
            </a:r>
            <a:r>
              <a:rPr lang="tr-TR" sz="1600" dirty="0" smtClean="0">
                <a:solidFill>
                  <a:srgbClr val="CC0000"/>
                </a:solidFill>
              </a:rPr>
              <a:t>)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 Polinom Bölümü</a:t>
            </a:r>
          </a:p>
          <a:p>
            <a:pPr marL="273050" indent="-1588">
              <a:buNone/>
            </a:pPr>
            <a:r>
              <a:rPr lang="tr-TR" sz="1600" dirty="0" smtClean="0"/>
              <a:t>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+1 polinomunu 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’ye </a:t>
            </a:r>
            <a:r>
              <a:rPr lang="tr-TR" sz="1600" dirty="0" err="1" smtClean="0"/>
              <a:t>deconv</a:t>
            </a:r>
            <a:r>
              <a:rPr lang="tr-TR" sz="1600" dirty="0" smtClean="0"/>
              <a:t> fonksiyonu ile bölelim.</a:t>
            </a:r>
          </a:p>
          <a:p>
            <a:pPr marL="273050" indent="-1588">
              <a:buNone/>
            </a:pPr>
            <a:r>
              <a:rPr lang="pt-BR" sz="1600" dirty="0" smtClean="0">
                <a:solidFill>
                  <a:srgbClr val="CC0000"/>
                </a:solidFill>
              </a:rPr>
              <a:t>&gt;&gt; [a,b] = deconv([1 1 0 1],[1 0 0])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a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1 1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b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0 0 0 1</a:t>
            </a:r>
          </a:p>
          <a:p>
            <a:pPr marL="273050" indent="-1588">
              <a:buNone/>
            </a:pPr>
            <a:r>
              <a:rPr lang="tr-TR" sz="1600" dirty="0" smtClean="0"/>
              <a:t>Burada a bölümü ve b ise kalanı göstermektedir.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352928" cy="64533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Aradeğer bulma hesabı (Enterpolasyon)</a:t>
            </a:r>
          </a:p>
          <a:p>
            <a:pPr>
              <a:buNone/>
            </a:pPr>
            <a:r>
              <a:rPr lang="tr-TR" sz="1600" b="1" dirty="0" smtClean="0"/>
              <a:t>	Bir boyutlu aradeğer bulma: </a:t>
            </a:r>
            <a:r>
              <a:rPr lang="tr-TR" sz="1600" b="1" dirty="0" smtClean="0">
                <a:solidFill>
                  <a:srgbClr val="CC0000"/>
                </a:solidFill>
              </a:rPr>
              <a:t>interp1()</a:t>
            </a:r>
          </a:p>
          <a:p>
            <a:pPr marL="273050" indent="-1588">
              <a:buNone/>
            </a:pPr>
            <a:r>
              <a:rPr lang="tr-TR" sz="1500" dirty="0" smtClean="0"/>
              <a:t>Türkiye’nin 1900 ile 1990 arasında 10 yılda bir tekrarlanan nüfus sayımının sonuçları </a:t>
            </a:r>
            <a:r>
              <a:rPr lang="tr-TR" sz="1500" b="1" dirty="0" smtClean="0"/>
              <a:t>t</a:t>
            </a:r>
            <a:r>
              <a:rPr lang="tr-TR" sz="1500" dirty="0" smtClean="0"/>
              <a:t> ve </a:t>
            </a:r>
            <a:r>
              <a:rPr lang="tr-TR" sz="1500" b="1" dirty="0" smtClean="0"/>
              <a:t>p</a:t>
            </a:r>
            <a:r>
              <a:rPr lang="tr-TR" sz="1500" dirty="0" smtClean="0"/>
              <a:t> vektörleriyle verilmiştir.</a:t>
            </a:r>
          </a:p>
          <a:p>
            <a:pPr marL="273050" indent="-1588">
              <a:buNone/>
            </a:pPr>
            <a:r>
              <a:rPr lang="tr-TR" sz="1400" dirty="0" smtClean="0">
                <a:solidFill>
                  <a:srgbClr val="CC0000"/>
                </a:solidFill>
              </a:rPr>
              <a:t>&gt;&gt;t = 1900:10:1990;</a:t>
            </a:r>
          </a:p>
          <a:p>
            <a:pPr marL="273050" indent="-1588">
              <a:buNone/>
            </a:pPr>
            <a:r>
              <a:rPr lang="tr-TR" sz="1400" dirty="0" smtClean="0">
                <a:solidFill>
                  <a:srgbClr val="CC0000"/>
                </a:solidFill>
              </a:rPr>
              <a:t>&gt;&gt;p = [75.995 91.972 105.711 123.203 131.669 150.697 179.323 203.212 226.505 249.633];</a:t>
            </a:r>
          </a:p>
          <a:p>
            <a:pPr marL="273050" indent="-1588">
              <a:buNone/>
            </a:pPr>
            <a:r>
              <a:rPr lang="tr-TR" sz="1600" dirty="0" smtClean="0"/>
              <a:t>1975 yılında Türkiye’nin nüfusunu hesaplayınız.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&gt;&gt;interp1(t,p,1975)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214.8585</a:t>
            </a:r>
          </a:p>
          <a:p>
            <a:pPr marL="273050" indent="-1588">
              <a:buNone/>
            </a:pPr>
            <a:r>
              <a:rPr lang="tr-TR" sz="1500" dirty="0" smtClean="0"/>
              <a:t>Çoğunlukla yukarıdaki tipteki bilgiler tek tabloda özetlenir. Aynı işlemi aşağıda tekrar edelim.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tab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1950 150.697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1960 179.323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1970 203.212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1980 226.505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1990 249.633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&gt;&gt;p = interp1(</a:t>
            </a:r>
            <a:r>
              <a:rPr lang="tr-TR" sz="1600" dirty="0" err="1" smtClean="0">
                <a:solidFill>
                  <a:srgbClr val="CC0000"/>
                </a:solidFill>
              </a:rPr>
              <a:t>tab</a:t>
            </a:r>
            <a:r>
              <a:rPr lang="tr-TR" sz="1600" dirty="0" smtClean="0">
                <a:solidFill>
                  <a:srgbClr val="CC0000"/>
                </a:solidFill>
              </a:rPr>
              <a:t>(:,1),</a:t>
            </a:r>
            <a:r>
              <a:rPr lang="tr-TR" sz="1600" dirty="0" err="1" smtClean="0">
                <a:solidFill>
                  <a:srgbClr val="CC0000"/>
                </a:solidFill>
              </a:rPr>
              <a:t>tab</a:t>
            </a:r>
            <a:r>
              <a:rPr lang="tr-TR" sz="1600" dirty="0" smtClean="0">
                <a:solidFill>
                  <a:srgbClr val="CC0000"/>
                </a:solidFill>
              </a:rPr>
              <a:t>(:,2),1975)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p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214.8585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cxnSp>
        <p:nvCxnSpPr>
          <p:cNvPr id="7" name="6 Düz Ok Bağlayıcısı"/>
          <p:cNvCxnSpPr/>
          <p:nvPr/>
        </p:nvCxnSpPr>
        <p:spPr>
          <a:xfrm>
            <a:off x="1763688" y="530120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Ara değer hesabında kullanılan yöntemler: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linear</a:t>
            </a:r>
            <a:r>
              <a:rPr lang="tr-TR" sz="1600" dirty="0" smtClean="0">
                <a:solidFill>
                  <a:srgbClr val="CC0000"/>
                </a:solidFill>
              </a:rPr>
              <a:t>    </a:t>
            </a:r>
            <a:r>
              <a:rPr lang="tr-TR" sz="1600" dirty="0" smtClean="0"/>
              <a:t>: Doğrusal ara değer bulmakta kullanılır.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nearest</a:t>
            </a:r>
            <a:r>
              <a:rPr lang="tr-TR" sz="1600" dirty="0" smtClean="0">
                <a:solidFill>
                  <a:srgbClr val="CC0000"/>
                </a:solidFill>
              </a:rPr>
              <a:t>  </a:t>
            </a:r>
            <a:r>
              <a:rPr lang="tr-TR" sz="1600" dirty="0" smtClean="0"/>
              <a:t>: Yakın olan değeri seçer.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spline</a:t>
            </a:r>
            <a:r>
              <a:rPr lang="tr-TR" sz="1600" dirty="0" smtClean="0">
                <a:solidFill>
                  <a:srgbClr val="CC0000"/>
                </a:solidFill>
              </a:rPr>
              <a:t>    </a:t>
            </a:r>
            <a:r>
              <a:rPr lang="tr-TR" sz="1600" dirty="0" smtClean="0"/>
              <a:t>: Ara değer </a:t>
            </a:r>
            <a:r>
              <a:rPr lang="tr-TR" sz="1600" dirty="0" err="1" smtClean="0"/>
              <a:t>cubic</a:t>
            </a:r>
            <a:r>
              <a:rPr lang="tr-TR" sz="1600" dirty="0" smtClean="0"/>
              <a:t> </a:t>
            </a:r>
            <a:r>
              <a:rPr lang="tr-TR" sz="1600" dirty="0" err="1" smtClean="0"/>
              <a:t>spline</a:t>
            </a:r>
            <a:r>
              <a:rPr lang="tr-TR" sz="1600" dirty="0" smtClean="0"/>
              <a:t> yöntemi ile hesaplanır.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cubic</a:t>
            </a:r>
            <a:r>
              <a:rPr lang="tr-TR" sz="1600" dirty="0" smtClean="0">
                <a:solidFill>
                  <a:srgbClr val="CC0000"/>
                </a:solidFill>
              </a:rPr>
              <a:t>     </a:t>
            </a:r>
            <a:r>
              <a:rPr lang="tr-TR" sz="1600" dirty="0" smtClean="0"/>
              <a:t>: Ara değer </a:t>
            </a:r>
            <a:r>
              <a:rPr lang="tr-TR" sz="1600" dirty="0" err="1" smtClean="0"/>
              <a:t>cubic</a:t>
            </a:r>
            <a:r>
              <a:rPr lang="tr-TR" sz="1600" dirty="0" smtClean="0"/>
              <a:t> </a:t>
            </a:r>
            <a:r>
              <a:rPr lang="tr-TR" sz="1600" dirty="0" err="1" smtClean="0"/>
              <a:t>Hermite</a:t>
            </a:r>
            <a:r>
              <a:rPr lang="tr-TR" sz="1600" dirty="0" smtClean="0"/>
              <a:t> yöntemi ile hesaplanır</a:t>
            </a:r>
          </a:p>
          <a:p>
            <a:pPr>
              <a:buNone/>
            </a:pPr>
            <a:r>
              <a:rPr lang="tr-TR" sz="1600" dirty="0" smtClean="0"/>
              <a:t>Şimdi 1900-1990 arası nüfus artışının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&gt;&gt;x = 1900:1:2000;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&gt;&gt;y = interp1(t,p,x,'</a:t>
            </a:r>
            <a:r>
              <a:rPr lang="tr-TR" sz="1600" dirty="0" err="1" smtClean="0">
                <a:solidFill>
                  <a:srgbClr val="CC0000"/>
                </a:solidFill>
              </a:rPr>
              <a:t>spline</a:t>
            </a:r>
            <a:r>
              <a:rPr lang="tr-TR" sz="1600" dirty="0" smtClean="0">
                <a:solidFill>
                  <a:srgbClr val="CC0000"/>
                </a:solidFill>
              </a:rPr>
              <a:t>');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(t,p,'o',x,y)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696" t="3415" b="3984"/>
          <a:stretch>
            <a:fillRect/>
          </a:stretch>
        </p:blipFill>
        <p:spPr bwMode="auto">
          <a:xfrm>
            <a:off x="3446251" y="2980716"/>
            <a:ext cx="4438117" cy="3464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Ara değer bulmada kullanılan yöntemler dış değer bulma(extrapolasyon) işleminde de kullanılabilir.</a:t>
            </a:r>
          </a:p>
          <a:p>
            <a:pPr>
              <a:buNone/>
            </a:pPr>
            <a:r>
              <a:rPr lang="tr-TR" sz="1600" dirty="0" smtClean="0"/>
              <a:t>Örnek olarak, 1990 ile 2000 yılları arasında nüfus artışının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&gt;&gt;x = 1900:1:2000;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&gt;&gt;y = interp1(t,p,x,'</a:t>
            </a:r>
            <a:r>
              <a:rPr lang="tr-TR" sz="1600" dirty="0" err="1" smtClean="0">
                <a:solidFill>
                  <a:srgbClr val="CC0000"/>
                </a:solidFill>
              </a:rPr>
              <a:t>spline</a:t>
            </a:r>
            <a:r>
              <a:rPr lang="tr-TR" sz="1600" dirty="0" smtClean="0">
                <a:solidFill>
                  <a:srgbClr val="CC0000"/>
                </a:solidFill>
              </a:rPr>
              <a:t>');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(t,p,'o',x,y)</a:t>
            </a:r>
          </a:p>
          <a:p>
            <a:pPr>
              <a:buNone/>
            </a:pP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432" y="2204863"/>
            <a:ext cx="5571912" cy="429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Oval"/>
          <p:cNvSpPr/>
          <p:nvPr/>
        </p:nvSpPr>
        <p:spPr>
          <a:xfrm>
            <a:off x="6804248" y="2420888"/>
            <a:ext cx="1008112" cy="93610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424936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İki boyutlu interpolasyon</a:t>
            </a:r>
          </a:p>
          <a:p>
            <a:pPr>
              <a:buNone/>
            </a:pPr>
            <a:r>
              <a:rPr lang="tr-TR" sz="1600" dirty="0" smtClean="0"/>
              <a:t>{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k</a:t>
            </a:r>
            <a:r>
              <a:rPr lang="tr-TR" sz="1600" dirty="0" smtClean="0"/>
              <a:t>, </a:t>
            </a:r>
            <a:r>
              <a:rPr lang="tr-TR" sz="1600" dirty="0" err="1" smtClean="0"/>
              <a:t>y</a:t>
            </a:r>
            <a:r>
              <a:rPr lang="tr-TR" sz="1600" baseline="-25000" dirty="0" err="1" smtClean="0"/>
              <a:t>l</a:t>
            </a:r>
            <a:r>
              <a:rPr lang="tr-TR" sz="1600" dirty="0" smtClean="0"/>
              <a:t>} noktaları için , 1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k</a:t>
            </a:r>
            <a:r>
              <a:rPr lang="tr-TR" sz="1600" dirty="0" smtClean="0">
                <a:latin typeface="Times New Roman"/>
                <a:cs typeface="Times New Roman"/>
              </a:rPr>
              <a:t> ≤ </a:t>
            </a:r>
            <a:r>
              <a:rPr lang="tr-TR" sz="1600" dirty="0" smtClean="0"/>
              <a:t> m, 1</a:t>
            </a:r>
            <a:r>
              <a:rPr lang="tr-TR" sz="1600" dirty="0" smtClean="0">
                <a:latin typeface="Times New Roman"/>
                <a:cs typeface="Times New Roman"/>
              </a:rPr>
              <a:t> ≤</a:t>
            </a:r>
            <a:r>
              <a:rPr lang="tr-TR" sz="1600" dirty="0" smtClean="0"/>
              <a:t> l </a:t>
            </a:r>
            <a:r>
              <a:rPr lang="tr-TR" sz="1600" dirty="0" smtClean="0">
                <a:latin typeface="Times New Roman"/>
                <a:cs typeface="Times New Roman"/>
              </a:rPr>
              <a:t>≤ </a:t>
            </a:r>
            <a:r>
              <a:rPr lang="tr-TR" sz="1600" dirty="0" smtClean="0"/>
              <a:t> n aralığında </a:t>
            </a:r>
            <a:r>
              <a:rPr lang="tr-TR" sz="1600" dirty="0" err="1" smtClean="0"/>
              <a:t>z</a:t>
            </a:r>
            <a:r>
              <a:rPr lang="tr-TR" sz="1600" baseline="-25000" dirty="0" err="1" smtClean="0"/>
              <a:t>ki</a:t>
            </a:r>
            <a:r>
              <a:rPr lang="tr-TR" sz="1600" dirty="0" smtClean="0"/>
              <a:t>, verildiğinde z = f(x, y) interpolasyon denklemi  </a:t>
            </a:r>
            <a:r>
              <a:rPr lang="tr-TR" sz="1600" dirty="0" err="1" smtClean="0"/>
              <a:t>z</a:t>
            </a:r>
            <a:r>
              <a:rPr lang="tr-TR" sz="1600" baseline="-25000" dirty="0" err="1"/>
              <a:t>i</a:t>
            </a:r>
            <a:r>
              <a:rPr lang="tr-TR" sz="1600" dirty="0" smtClean="0"/>
              <a:t> = interp2(x, y, z, </a:t>
            </a:r>
            <a:r>
              <a:rPr lang="tr-TR" sz="1600" dirty="0" err="1" smtClean="0"/>
              <a:t>x</a:t>
            </a:r>
            <a:r>
              <a:rPr lang="tr-TR" sz="1600" baseline="-25000" dirty="0" err="1"/>
              <a:t>i</a:t>
            </a:r>
            <a:r>
              <a:rPr lang="tr-TR" sz="1600" dirty="0" smtClean="0"/>
              <a:t>, </a:t>
            </a:r>
            <a:r>
              <a:rPr lang="tr-TR" sz="1600" dirty="0" err="1" smtClean="0"/>
              <a:t>y</a:t>
            </a:r>
            <a:r>
              <a:rPr lang="tr-TR" sz="1600" baseline="-25000" dirty="0" err="1"/>
              <a:t>i</a:t>
            </a:r>
            <a:r>
              <a:rPr lang="tr-TR" sz="1600" dirty="0" smtClean="0"/>
              <a:t>, '</a:t>
            </a:r>
            <a:r>
              <a:rPr lang="tr-TR" sz="1600" dirty="0" err="1" smtClean="0"/>
              <a:t>method</a:t>
            </a:r>
            <a:r>
              <a:rPr lang="tr-TR" sz="1600" dirty="0" smtClean="0"/>
              <a:t>') matlab fonksiyonu ile bulunabilir.</a:t>
            </a:r>
          </a:p>
          <a:p>
            <a:pPr>
              <a:buNone/>
            </a:pPr>
            <a:r>
              <a:rPr lang="tr-TR" sz="1600" b="1" dirty="0" smtClean="0"/>
              <a:t>Metotlar </a:t>
            </a:r>
            <a:r>
              <a:rPr lang="tr-TR" sz="1600" dirty="0" smtClean="0"/>
              <a:t>:</a:t>
            </a:r>
          </a:p>
          <a:p>
            <a:pPr>
              <a:buNone/>
            </a:pPr>
            <a:r>
              <a:rPr lang="tr-TR" sz="1600" dirty="0" smtClean="0"/>
              <a:t>Örnek:</a:t>
            </a:r>
          </a:p>
          <a:p>
            <a:pPr>
              <a:buNone/>
            </a:pPr>
            <a:r>
              <a:rPr lang="tr-TR" sz="1600" dirty="0" smtClean="0"/>
              <a:t>z = sin(x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 + y</a:t>
            </a:r>
            <a:r>
              <a:rPr lang="tr-TR" sz="1600" baseline="30000" dirty="0"/>
              <a:t>2</a:t>
            </a:r>
            <a:r>
              <a:rPr lang="tr-TR" sz="1600" dirty="0" smtClean="0"/>
              <a:t>) fonksiyonundan –1</a:t>
            </a:r>
            <a:r>
              <a:rPr lang="tr-TR" sz="1600" dirty="0" smtClean="0">
                <a:latin typeface="Times New Roman"/>
                <a:cs typeface="Times New Roman"/>
              </a:rPr>
              <a:t> ≤</a:t>
            </a:r>
            <a:r>
              <a:rPr lang="tr-TR" sz="1600" dirty="0" smtClean="0"/>
              <a:t> x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1, -1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y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1 </a:t>
            </a:r>
            <a:r>
              <a:rPr lang="tr-TR" sz="1600" dirty="0" err="1" smtClean="0"/>
              <a:t>aralıgında</a:t>
            </a:r>
            <a:r>
              <a:rPr lang="tr-TR" sz="1600" dirty="0" smtClean="0"/>
              <a:t> data üreterek '</a:t>
            </a:r>
            <a:r>
              <a:rPr lang="tr-TR" sz="1600" dirty="0" err="1" smtClean="0"/>
              <a:t>linear</a:t>
            </a:r>
            <a:r>
              <a:rPr lang="tr-TR" sz="1600" dirty="0" smtClean="0"/>
              <a:t>' ve </a:t>
            </a:r>
            <a:r>
              <a:rPr lang="tr-TR" sz="1600" dirty="0" err="1" smtClean="0"/>
              <a:t>the</a:t>
            </a:r>
            <a:r>
              <a:rPr lang="tr-TR" sz="1600" dirty="0" smtClean="0"/>
              <a:t> '</a:t>
            </a:r>
            <a:r>
              <a:rPr lang="tr-TR" sz="1600" dirty="0" err="1" smtClean="0"/>
              <a:t>cubic</a:t>
            </a:r>
            <a:r>
              <a:rPr lang="tr-TR" sz="1600" dirty="0" smtClean="0"/>
              <a:t>‘ </a:t>
            </a:r>
            <a:r>
              <a:rPr lang="tr-TR" sz="1600" dirty="0" smtClean="0"/>
              <a:t>metotlarla </a:t>
            </a:r>
            <a:r>
              <a:rPr lang="tr-TR" sz="1600" dirty="0" smtClean="0"/>
              <a:t>interpolasyon yapalım,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es-ES" sz="1600" dirty="0" smtClean="0">
                <a:solidFill>
                  <a:srgbClr val="FF0000"/>
                </a:solidFill>
              </a:rPr>
              <a:t>[x, y] = meshgrid(-1:.25:1);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pl-PL" sz="1600" dirty="0" smtClean="0">
                <a:solidFill>
                  <a:srgbClr val="FF0000"/>
                </a:solidFill>
              </a:rPr>
              <a:t>z = sin(x.^2 + y.^2);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&gt;&gt;[</a:t>
            </a:r>
            <a:r>
              <a:rPr lang="tr-TR" sz="1600" dirty="0" err="1" smtClean="0">
                <a:solidFill>
                  <a:srgbClr val="FF0000"/>
                </a:solidFill>
              </a:rPr>
              <a:t>x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, </a:t>
            </a:r>
            <a:r>
              <a:rPr lang="tr-TR" sz="1600" dirty="0" err="1" smtClean="0">
                <a:solidFill>
                  <a:srgbClr val="FF0000"/>
                </a:solidFill>
              </a:rPr>
              <a:t>y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] = </a:t>
            </a:r>
            <a:r>
              <a:rPr lang="tr-TR" sz="1600" dirty="0" err="1" smtClean="0">
                <a:solidFill>
                  <a:srgbClr val="FF0000"/>
                </a:solidFill>
              </a:rPr>
              <a:t>meshgrid</a:t>
            </a:r>
            <a:r>
              <a:rPr lang="tr-TR" sz="1600" dirty="0" smtClean="0">
                <a:solidFill>
                  <a:srgbClr val="FF0000"/>
                </a:solidFill>
              </a:rPr>
              <a:t>(-1:.05:1);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it-IT" sz="1600" dirty="0" smtClean="0">
                <a:solidFill>
                  <a:srgbClr val="FF0000"/>
                </a:solidFill>
              </a:rPr>
              <a:t>z</a:t>
            </a:r>
            <a:r>
              <a:rPr lang="it-IT" sz="1600" baseline="-25000" dirty="0" smtClean="0">
                <a:solidFill>
                  <a:srgbClr val="FF0000"/>
                </a:solidFill>
              </a:rPr>
              <a:t>i</a:t>
            </a:r>
            <a:r>
              <a:rPr lang="it-IT" sz="1600" dirty="0" smtClean="0">
                <a:solidFill>
                  <a:srgbClr val="FF0000"/>
                </a:solidFill>
              </a:rPr>
              <a:t> = interp2(x, y, z, x</a:t>
            </a:r>
            <a:r>
              <a:rPr lang="it-IT" sz="1600" baseline="-25000" dirty="0">
                <a:solidFill>
                  <a:srgbClr val="FF0000"/>
                </a:solidFill>
              </a:rPr>
              <a:t>i</a:t>
            </a:r>
            <a:r>
              <a:rPr lang="it-IT" sz="1600" dirty="0" smtClean="0">
                <a:solidFill>
                  <a:srgbClr val="FF0000"/>
                </a:solidFill>
              </a:rPr>
              <a:t>, y</a:t>
            </a:r>
            <a:r>
              <a:rPr lang="it-IT" sz="1600" baseline="-25000" dirty="0">
                <a:solidFill>
                  <a:srgbClr val="FF0000"/>
                </a:solidFill>
              </a:rPr>
              <a:t>i</a:t>
            </a:r>
            <a:r>
              <a:rPr lang="it-IT" sz="1600" dirty="0" smtClean="0">
                <a:solidFill>
                  <a:srgbClr val="FF0000"/>
                </a:solidFill>
              </a:rPr>
              <a:t>, 'linear');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tr-TR" sz="1600" dirty="0" err="1" smtClean="0">
                <a:solidFill>
                  <a:srgbClr val="FF0000"/>
                </a:solidFill>
              </a:rPr>
              <a:t>surf</a:t>
            </a:r>
            <a:r>
              <a:rPr lang="tr-TR" sz="1600" dirty="0" smtClean="0">
                <a:solidFill>
                  <a:srgbClr val="FF0000"/>
                </a:solidFill>
              </a:rPr>
              <a:t>(</a:t>
            </a:r>
            <a:r>
              <a:rPr lang="tr-TR" sz="1600" dirty="0" err="1" smtClean="0">
                <a:solidFill>
                  <a:srgbClr val="FF0000"/>
                </a:solidFill>
              </a:rPr>
              <a:t>x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, </a:t>
            </a:r>
            <a:r>
              <a:rPr lang="tr-TR" sz="1600" dirty="0" err="1" smtClean="0">
                <a:solidFill>
                  <a:srgbClr val="FF0000"/>
                </a:solidFill>
              </a:rPr>
              <a:t>y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, </a:t>
            </a:r>
            <a:r>
              <a:rPr lang="tr-TR" sz="1600" dirty="0" err="1" smtClean="0">
                <a:solidFill>
                  <a:srgbClr val="FF0000"/>
                </a:solidFill>
              </a:rPr>
              <a:t>z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), </a:t>
            </a:r>
            <a:r>
              <a:rPr lang="tr-TR" sz="1600" dirty="0" err="1" smtClean="0">
                <a:solidFill>
                  <a:srgbClr val="FF0000"/>
                </a:solidFill>
              </a:rPr>
              <a:t>title</a:t>
            </a:r>
            <a:r>
              <a:rPr lang="tr-TR" sz="1600" dirty="0" smtClean="0">
                <a:solidFill>
                  <a:srgbClr val="FF0000"/>
                </a:solidFill>
              </a:rPr>
              <a:t>(‘iki boyutlu </a:t>
            </a:r>
            <a:r>
              <a:rPr lang="tr-TR" sz="1600" dirty="0" err="1" smtClean="0">
                <a:solidFill>
                  <a:srgbClr val="FF0000"/>
                </a:solidFill>
              </a:rPr>
              <a:t>interpolasyon</a:t>
            </a:r>
            <a:r>
              <a:rPr lang="tr-TR" sz="1600" dirty="0" smtClean="0">
                <a:solidFill>
                  <a:srgbClr val="FF0000"/>
                </a:solidFill>
              </a:rPr>
              <a:t> sin(x^2 + y^2)')</a:t>
            </a:r>
            <a:endParaRPr lang="tr-TR" sz="1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7444" y="4149080"/>
            <a:ext cx="3611894" cy="2708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Kitap istifi tasarım şablonu">
  <a:themeElements>
    <a:clrScheme name="Ofis Temas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 Teması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rint sütunları tasarım şablonu">
  <a:themeElements>
    <a:clrScheme name="Ofis Teması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is Teması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mb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Kitap istifi tasarım şablonu</Template>
  <TotalTime>282</TotalTime>
  <Words>1313</Words>
  <Application>Microsoft Office PowerPoint</Application>
  <PresentationFormat>Ekran Gösterisi (4:3)</PresentationFormat>
  <Paragraphs>278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Slayt Başlıkları</vt:lpstr>
      </vt:variant>
      <vt:variant>
        <vt:i4>27</vt:i4>
      </vt:variant>
    </vt:vector>
  </HeadingPairs>
  <TitlesOfParts>
    <vt:vector size="30" baseType="lpstr">
      <vt:lpstr>Kitap istifi tasarım şablonu</vt:lpstr>
      <vt:lpstr>Korint sütunları tasarım şablonu</vt:lpstr>
      <vt:lpstr>Cumba</vt:lpstr>
      <vt:lpstr>PowerPoint Sunusu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</vt:vector>
  </TitlesOfParts>
  <Company>Office 2007 Corp.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YYURTAY</dc:creator>
  <cp:lastModifiedBy>Sau</cp:lastModifiedBy>
  <cp:revision>40</cp:revision>
  <dcterms:created xsi:type="dcterms:W3CDTF">2010-11-29T10:13:54Z</dcterms:created>
  <dcterms:modified xsi:type="dcterms:W3CDTF">2013-12-09T08:37:08Z</dcterms:modified>
</cp:coreProperties>
</file>