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81" r:id="rId4"/>
    <p:sldId id="270" r:id="rId5"/>
    <p:sldId id="279" r:id="rId6"/>
    <p:sldId id="261" r:id="rId7"/>
    <p:sldId id="262" r:id="rId8"/>
    <p:sldId id="263" r:id="rId9"/>
    <p:sldId id="264" r:id="rId10"/>
    <p:sldId id="271" r:id="rId11"/>
    <p:sldId id="273" r:id="rId12"/>
    <p:sldId id="280" r:id="rId13"/>
    <p:sldId id="275" r:id="rId14"/>
    <p:sldId id="276" r:id="rId15"/>
    <p:sldId id="277" r:id="rId16"/>
    <p:sldId id="265" r:id="rId17"/>
    <p:sldId id="266" r:id="rId18"/>
    <p:sldId id="278" r:id="rId19"/>
    <p:sldId id="283" r:id="rId20"/>
    <p:sldId id="272" r:id="rId21"/>
    <p:sldId id="25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5429" autoAdjust="0"/>
  </p:normalViewPr>
  <p:slideViewPr>
    <p:cSldViewPr>
      <p:cViewPr varScale="1">
        <p:scale>
          <a:sx n="110" d="100"/>
          <a:sy n="110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8371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44830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wmf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2" name="3 Veri Yer Tutucusu"/>
          <p:cNvSpPr txBox="1">
            <a:spLocks/>
          </p:cNvSpPr>
          <p:nvPr/>
        </p:nvSpPr>
        <p:spPr>
          <a:xfrm>
            <a:off x="179512" y="6237312"/>
            <a:ext cx="71438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 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http://t1.gstatic.com/images?q=tbn:pYdVDQuPW5mhnM:http://img195.imageshack.us/img195/9166/matrixharvard.gif&amp;t=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2000"/>
          </a:blip>
          <a:srcRect/>
          <a:stretch>
            <a:fillRect/>
          </a:stretch>
        </p:blipFill>
        <p:spPr bwMode="auto">
          <a:xfrm>
            <a:off x="3491880" y="2636912"/>
            <a:ext cx="3312368" cy="2687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3508739"/>
            <a:ext cx="2232248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tr-TR" sz="36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Matrisler</a:t>
            </a:r>
            <a:endParaRPr lang="tr-TR" sz="36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475656" y="90872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= (</a:t>
            </a:r>
            <a:r>
              <a:rPr lang="tr-TR" sz="1800" dirty="0" err="1" smtClean="0"/>
              <a:t>aij</a:t>
            </a:r>
            <a:r>
              <a:rPr lang="tr-TR" sz="1800" dirty="0" smtClean="0"/>
              <a:t>) </a:t>
            </a:r>
            <a:r>
              <a:rPr lang="tr-TR" sz="1800" dirty="0" err="1" smtClean="0"/>
              <a:t>nxn</a:t>
            </a:r>
            <a:r>
              <a:rPr lang="tr-TR" sz="1800" dirty="0" smtClean="0"/>
              <a:t> kare matrisinde; </a:t>
            </a:r>
          </a:p>
          <a:p>
            <a:r>
              <a:rPr lang="tr-TR" sz="1800" dirty="0" smtClean="0"/>
              <a:t>bir </a:t>
            </a:r>
            <a:r>
              <a:rPr lang="tr-TR" sz="1800" dirty="0" err="1" smtClean="0"/>
              <a:t>aij</a:t>
            </a:r>
            <a:r>
              <a:rPr lang="tr-TR" sz="1800" dirty="0" smtClean="0"/>
              <a:t> (1 ≤ i ≤n , 1 ≤ j ≤ n) elemanının bulunduğu i. satır ile j. sütunun çıkarılmasıyla elde edilen (n-1). mertebeden alt kare matrisin determinantına, </a:t>
            </a:r>
          </a:p>
          <a:p>
            <a:r>
              <a:rPr lang="tr-TR" sz="1800" u="sng" dirty="0" smtClean="0"/>
              <a:t>A matrisinin </a:t>
            </a:r>
            <a:r>
              <a:rPr lang="tr-TR" sz="1800" u="sng" dirty="0" err="1" smtClean="0"/>
              <a:t>aij</a:t>
            </a:r>
            <a:r>
              <a:rPr lang="tr-TR" sz="1800" u="sng" dirty="0" smtClean="0"/>
              <a:t> elemanının  </a:t>
            </a:r>
            <a:r>
              <a:rPr lang="tr-TR" sz="1800" b="1" u="sng" dirty="0" smtClean="0"/>
              <a:t>minörü denir .</a:t>
            </a:r>
          </a:p>
          <a:p>
            <a:endParaRPr lang="tr-TR" sz="1800" b="1" dirty="0" smtClean="0"/>
          </a:p>
          <a:p>
            <a:r>
              <a:rPr lang="tr-TR" sz="1800" b="1" dirty="0" err="1" smtClean="0"/>
              <a:t>aij</a:t>
            </a:r>
            <a:r>
              <a:rPr lang="tr-TR" sz="1800" b="1" dirty="0" smtClean="0"/>
              <a:t> </a:t>
            </a:r>
            <a:r>
              <a:rPr lang="tr-TR" sz="1800" dirty="0" smtClean="0"/>
              <a:t>elemanının  minörü </a:t>
            </a:r>
            <a:r>
              <a:rPr lang="tr-TR" sz="1800" b="1" dirty="0" err="1" smtClean="0"/>
              <a:t>Mij</a:t>
            </a:r>
            <a:r>
              <a:rPr lang="tr-TR" sz="1800" b="1" dirty="0" smtClean="0"/>
              <a:t> </a:t>
            </a:r>
            <a:r>
              <a:rPr lang="tr-TR" sz="1800" dirty="0" smtClean="0"/>
              <a:t>ile gösterilir.</a:t>
            </a:r>
            <a:endParaRPr lang="tr-TR" sz="1800" dirty="0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12976"/>
            <a:ext cx="6551265" cy="26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782433" y="3325093"/>
            <a:ext cx="216024" cy="1008112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2771800" y="3327516"/>
            <a:ext cx="792088" cy="216024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547664" y="134076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= (</a:t>
            </a:r>
            <a:r>
              <a:rPr lang="tr-TR" sz="1800" dirty="0" err="1" smtClean="0"/>
              <a:t>aij</a:t>
            </a:r>
            <a:r>
              <a:rPr lang="tr-TR" sz="1800" dirty="0" smtClean="0"/>
              <a:t>) </a:t>
            </a:r>
            <a:r>
              <a:rPr lang="tr-TR" sz="1800" dirty="0" err="1" smtClean="0"/>
              <a:t>nxn</a:t>
            </a:r>
            <a:r>
              <a:rPr lang="tr-TR" sz="1800" dirty="0" smtClean="0"/>
              <a:t> matrisinde, bir </a:t>
            </a:r>
            <a:r>
              <a:rPr lang="tr-TR" sz="1800" dirty="0" err="1" smtClean="0"/>
              <a:t>aij</a:t>
            </a:r>
            <a:r>
              <a:rPr lang="tr-TR" sz="1800" dirty="0" smtClean="0"/>
              <a:t> elemanının  minörü olan </a:t>
            </a:r>
            <a:r>
              <a:rPr lang="tr-TR" sz="1800" dirty="0" err="1" smtClean="0"/>
              <a:t>Mij</a:t>
            </a:r>
            <a:r>
              <a:rPr lang="tr-TR" sz="1800" dirty="0" smtClean="0"/>
              <a:t> </a:t>
            </a:r>
            <a:r>
              <a:rPr lang="tr-TR" sz="1800" dirty="0" err="1" smtClean="0"/>
              <a:t>nin</a:t>
            </a:r>
            <a:r>
              <a:rPr lang="tr-TR" sz="1800" dirty="0" smtClean="0"/>
              <a:t> (-1) </a:t>
            </a:r>
            <a:r>
              <a:rPr lang="tr-TR" sz="1800" baseline="30000" dirty="0" smtClean="0"/>
              <a:t>i+j</a:t>
            </a:r>
            <a:r>
              <a:rPr lang="tr-TR" sz="1800" dirty="0" smtClean="0"/>
              <a:t> ile çarpılmasıyla elde edilen sayıya, </a:t>
            </a:r>
            <a:r>
              <a:rPr lang="tr-TR" sz="1800" dirty="0" err="1" smtClean="0"/>
              <a:t>aij</a:t>
            </a:r>
            <a:r>
              <a:rPr lang="tr-TR" sz="1800" dirty="0" smtClean="0"/>
              <a:t> öğesinin </a:t>
            </a:r>
            <a:r>
              <a:rPr lang="tr-TR" sz="1800" b="1" dirty="0" err="1" smtClean="0"/>
              <a:t>kofaktörü</a:t>
            </a:r>
            <a:r>
              <a:rPr lang="tr-TR" sz="1800" b="1" dirty="0" smtClean="0"/>
              <a:t> (eş çarpanı) denir.</a:t>
            </a:r>
          </a:p>
          <a:p>
            <a:endParaRPr lang="tr-TR" sz="1800" b="1" dirty="0" smtClean="0"/>
          </a:p>
          <a:p>
            <a:r>
              <a:rPr lang="tr-TR" sz="1800" b="1" dirty="0" err="1" smtClean="0"/>
              <a:t>aij</a:t>
            </a:r>
            <a:r>
              <a:rPr lang="tr-TR" sz="1800" b="1" dirty="0" smtClean="0"/>
              <a:t> </a:t>
            </a:r>
            <a:r>
              <a:rPr lang="tr-TR" sz="1800" dirty="0" err="1" smtClean="0"/>
              <a:t>nin</a:t>
            </a:r>
            <a:r>
              <a:rPr lang="tr-TR" sz="1800" dirty="0" smtClean="0"/>
              <a:t> </a:t>
            </a:r>
            <a:r>
              <a:rPr lang="tr-TR" sz="1800" dirty="0" err="1" smtClean="0"/>
              <a:t>kofaktörü</a:t>
            </a:r>
            <a:r>
              <a:rPr lang="tr-TR" sz="1800" dirty="0" smtClean="0"/>
              <a:t> </a:t>
            </a:r>
            <a:r>
              <a:rPr lang="tr-TR" sz="1800" b="1" dirty="0" err="1" smtClean="0"/>
              <a:t>Aij</a:t>
            </a:r>
            <a:r>
              <a:rPr lang="tr-TR" sz="1800" dirty="0" smtClean="0"/>
              <a:t> ile gösterilir. 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verilen A matrisinde,</a:t>
            </a:r>
          </a:p>
          <a:p>
            <a:endParaRPr lang="tr-TR" sz="1800" dirty="0" smtClean="0"/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9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6" y="3841272"/>
            <a:ext cx="6810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10.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331640" y="764704"/>
            <a:ext cx="76683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matrisinin determinantının </a:t>
            </a:r>
            <a:r>
              <a:rPr lang="tr-TR" sz="1800" b="1" dirty="0" smtClean="0"/>
              <a:t>i.inci satıra göre açılımı</a:t>
            </a:r>
          </a:p>
          <a:p>
            <a:endParaRPr lang="tr-TR" sz="1800" b="1" dirty="0" smtClean="0"/>
          </a:p>
          <a:p>
            <a:endParaRPr lang="tr-TR" sz="1800" b="1" dirty="0" smtClean="0"/>
          </a:p>
          <a:p>
            <a:r>
              <a:rPr lang="tr-TR" sz="1800" b="1" dirty="0" smtClean="0"/>
              <a:t>                                                                                                                </a:t>
            </a:r>
            <a:r>
              <a:rPr lang="tr-TR" sz="1800" dirty="0" smtClean="0"/>
              <a:t>denir.</a:t>
            </a:r>
          </a:p>
          <a:p>
            <a:endParaRPr lang="tr-TR" sz="1800" b="1" dirty="0" smtClean="0"/>
          </a:p>
          <a:p>
            <a:r>
              <a:rPr lang="tr-TR" sz="1800" dirty="0" smtClean="0"/>
              <a:t>Benzer şekilde, A matrisinin  determinantı bir sütunun </a:t>
            </a:r>
            <a:r>
              <a:rPr lang="tr-TR" sz="1800" dirty="0" err="1" smtClean="0"/>
              <a:t>kofaktörlerine</a:t>
            </a:r>
            <a:r>
              <a:rPr lang="tr-TR" sz="1800" dirty="0" smtClean="0"/>
              <a:t> göre de hesaplanabilir.</a:t>
            </a:r>
          </a:p>
          <a:p>
            <a:endParaRPr lang="tr-TR" sz="1800" dirty="0" smtClean="0"/>
          </a:p>
          <a:p>
            <a:r>
              <a:rPr lang="tr-TR" sz="1800" dirty="0" smtClean="0"/>
              <a:t>1 ≤ j ≤ n olmak üzere, </a:t>
            </a:r>
            <a:r>
              <a:rPr lang="tr-TR" sz="1800" b="1" dirty="0" smtClean="0"/>
              <a:t>j.inci sütuna göre açılım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formülüyle verilir.</a:t>
            </a:r>
          </a:p>
          <a:p>
            <a:endParaRPr lang="tr-TR" sz="1800" dirty="0" smtClean="0"/>
          </a:p>
          <a:p>
            <a:r>
              <a:rPr lang="tr-TR" sz="1800" b="1" dirty="0" smtClean="0"/>
              <a:t>A matrisinin determinantı, bu matrisin herhangi bir satırındaki (veya sütunundaki) elemanların  </a:t>
            </a:r>
            <a:r>
              <a:rPr lang="tr-TR" sz="1800" b="1" dirty="0" err="1" smtClean="0"/>
              <a:t>kofaktörleriyle</a:t>
            </a:r>
            <a:r>
              <a:rPr lang="tr-TR" sz="1800" b="1" dirty="0" smtClean="0"/>
              <a:t> çarpılıp, toplanmasıyla bulunur. </a:t>
            </a:r>
          </a:p>
          <a:p>
            <a:endParaRPr lang="tr-TR" sz="1800" dirty="0" smtClean="0"/>
          </a:p>
          <a:p>
            <a:r>
              <a:rPr lang="tr-TR" sz="1800" dirty="0" smtClean="0"/>
              <a:t>Bu yöntemi </a:t>
            </a:r>
            <a:r>
              <a:rPr lang="tr-TR" sz="1800" dirty="0" err="1" smtClean="0"/>
              <a:t>ard</a:t>
            </a:r>
            <a:r>
              <a:rPr lang="tr-TR" sz="1800" dirty="0" smtClean="0"/>
              <a:t> arda uygulayarak n. mertebeden bir kare matrisin determinantını 2. mertebeden kare matrislerin determinantlarına indirgeyebilmekteyiz.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5400600" cy="6591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5436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224136" y="69269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dirty="0" smtClean="0"/>
              <a:t>Uygulama :</a:t>
            </a:r>
          </a:p>
          <a:p>
            <a:endParaRPr lang="tr-TR" sz="1800" dirty="0" smtClean="0"/>
          </a:p>
          <a:p>
            <a:endParaRPr lang="tr-TR" sz="1800" dirty="0" smtClean="0"/>
          </a:p>
        </p:txBody>
      </p:sp>
      <p:sp>
        <p:nvSpPr>
          <p:cNvPr id="12" name="11 Dikdörtgen"/>
          <p:cNvSpPr/>
          <p:nvPr/>
        </p:nvSpPr>
        <p:spPr>
          <a:xfrm>
            <a:off x="1475656" y="1052736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Bir matrisinin determinantını </a:t>
            </a:r>
            <a:r>
              <a:rPr lang="tr-TR" sz="1800" dirty="0" err="1" smtClean="0"/>
              <a:t>kofaktörler</a:t>
            </a:r>
            <a:r>
              <a:rPr lang="tr-TR" sz="1800" dirty="0" smtClean="0"/>
              <a:t> yardımıyla hesaplayalım. </a:t>
            </a:r>
          </a:p>
          <a:p>
            <a:r>
              <a:rPr lang="tr-TR" sz="1800" dirty="0" smtClean="0"/>
              <a:t>A gibi bir matrisin determinantını hesaplamak için herhangi bir satır veya sütunu belirleyebiliriz. </a:t>
            </a:r>
          </a:p>
          <a:p>
            <a:endParaRPr lang="tr-TR" sz="1800" dirty="0" smtClean="0"/>
          </a:p>
          <a:p>
            <a:r>
              <a:rPr lang="tr-TR" sz="1800" dirty="0" smtClean="0"/>
              <a:t>örnekte 2. sütun belirlenmiş olsun;</a:t>
            </a:r>
            <a:endParaRPr lang="tr-TR" sz="1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7482896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11.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836712"/>
            <a:ext cx="7956376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12.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15" name="14 Grup"/>
          <p:cNvGrpSpPr/>
          <p:nvPr/>
        </p:nvGrpSpPr>
        <p:grpSpPr>
          <a:xfrm>
            <a:off x="1115616" y="116632"/>
            <a:ext cx="7884368" cy="6639884"/>
            <a:chOff x="1496922" y="1239284"/>
            <a:chExt cx="7647078" cy="5400600"/>
          </a:xfrm>
        </p:grpSpPr>
        <p:sp>
          <p:nvSpPr>
            <p:cNvPr id="12" name="11 Dikdörtgen"/>
            <p:cNvSpPr/>
            <p:nvPr/>
          </p:nvSpPr>
          <p:spPr bwMode="auto">
            <a:xfrm>
              <a:off x="1496922" y="1239284"/>
              <a:ext cx="7647078" cy="5400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80937"/>
            <a:stretch>
              <a:fillRect/>
            </a:stretch>
          </p:blipFill>
          <p:spPr bwMode="auto">
            <a:xfrm>
              <a:off x="1763688" y="4941168"/>
              <a:ext cx="6103706" cy="75507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1340768"/>
              <a:ext cx="6667554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cxnSp>
        <p:nvCxnSpPr>
          <p:cNvPr id="18" name="17 Düz Bağlayıcı"/>
          <p:cNvCxnSpPr/>
          <p:nvPr/>
        </p:nvCxnSpPr>
        <p:spPr>
          <a:xfrm>
            <a:off x="1547664" y="692696"/>
            <a:ext cx="53285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195736" y="2798344"/>
            <a:ext cx="10081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Bağlayıcı"/>
          <p:cNvCxnSpPr/>
          <p:nvPr/>
        </p:nvCxnSpPr>
        <p:spPr>
          <a:xfrm>
            <a:off x="5292080" y="5013176"/>
            <a:ext cx="13681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Arial" pitchFamily="34" charset="0"/>
              </a:rPr>
              <a:t>  A</a:t>
            </a:r>
            <a:r>
              <a:rPr lang="tr-TR" sz="2000" baseline="30000" dirty="0" smtClean="0">
                <a:latin typeface="Calibri" pitchFamily="34" charset="0"/>
                <a:cs typeface="Arial" pitchFamily="34" charset="0"/>
              </a:rPr>
              <a:t>T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=A</a:t>
            </a:r>
            <a:r>
              <a:rPr lang="tr-TR" sz="2000" baseline="30000" dirty="0" smtClean="0">
                <a:latin typeface="Calibri" pitchFamily="34" charset="0"/>
                <a:cs typeface="Arial" pitchFamily="34" charset="0"/>
              </a:rPr>
              <a:t>-1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    =&gt;     </a:t>
            </a:r>
            <a:r>
              <a:rPr lang="tr-TR" sz="2000" b="1" dirty="0" err="1" smtClean="0">
                <a:latin typeface="Calibri" pitchFamily="34" charset="0"/>
                <a:cs typeface="Arial" pitchFamily="34" charset="0"/>
              </a:rPr>
              <a:t>Ortogonal</a:t>
            </a:r>
            <a:r>
              <a:rPr lang="tr-TR" sz="2000" b="1" dirty="0" smtClean="0">
                <a:latin typeface="Calibri" pitchFamily="34" charset="0"/>
                <a:cs typeface="Arial" pitchFamily="34" charset="0"/>
              </a:rPr>
              <a:t> matris  </a:t>
            </a:r>
          </a:p>
          <a:p>
            <a:endParaRPr lang="tr-TR" sz="2000" dirty="0" smtClean="0"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Arial" pitchFamily="34" charset="0"/>
              </a:rPr>
              <a:t>A kare matris ve </a:t>
            </a:r>
            <a:r>
              <a:rPr lang="tr-TR" sz="2000" dirty="0" err="1" smtClean="0">
                <a:latin typeface="Calibri" pitchFamily="34" charset="0"/>
                <a:cs typeface="Arial" pitchFamily="34" charset="0"/>
              </a:rPr>
              <a:t>det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A = 0 =&gt; </a:t>
            </a:r>
            <a:r>
              <a:rPr lang="tr-TR" sz="2000" b="1" dirty="0" err="1" smtClean="0">
                <a:latin typeface="Calibri" pitchFamily="34" charset="0"/>
                <a:cs typeface="Arial" pitchFamily="34" charset="0"/>
              </a:rPr>
              <a:t>Singüler</a:t>
            </a:r>
            <a:r>
              <a:rPr lang="tr-TR" sz="2000" b="1" dirty="0" smtClean="0">
                <a:latin typeface="Calibri" pitchFamily="34" charset="0"/>
                <a:cs typeface="Arial" pitchFamily="34" charset="0"/>
              </a:rPr>
              <a:t> matris</a:t>
            </a: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err="1" smtClean="0">
                <a:latin typeface="Calibri" pitchFamily="34" charset="0"/>
                <a:cs typeface="Arial" pitchFamily="34" charset="0"/>
              </a:rPr>
              <a:t>Band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matris =&gt;</a:t>
            </a:r>
            <a:endParaRPr lang="tr-TR" sz="1400" dirty="0" smtClean="0"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</a:t>
            </a: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08920"/>
            <a:ext cx="2651756" cy="172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14.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 smtClean="0">
                <a:latin typeface="Harrington" pitchFamily="82" charset="0"/>
              </a:rPr>
              <a:t>Uygulama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6" name="Picture 2" descr="http://www.superpoligon.com/img/news/soru_isare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2916325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692696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" name="16 Dikdörtgen"/>
          <p:cNvSpPr/>
          <p:nvPr/>
        </p:nvSpPr>
        <p:spPr>
          <a:xfrm>
            <a:off x="1403648" y="4797152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Klavyeden girilen 0,1,-1 değerlerine karşılık üst , alt veya Köşegen matris oluşturan programın akış diyagramını çiziniz.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15.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786579" y="5214951"/>
            <a:ext cx="1143008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A(i,J)=0</a:t>
            </a:r>
            <a:endParaRPr kumimoji="0" lang="tr-T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357290" y="142852"/>
            <a:ext cx="7288956" cy="6500858"/>
            <a:chOff x="1357290" y="142852"/>
            <a:chExt cx="7288956" cy="6500858"/>
          </a:xfrm>
        </p:grpSpPr>
        <p:grpSp>
          <p:nvGrpSpPr>
            <p:cNvPr id="3" name="11 Grup"/>
            <p:cNvGrpSpPr/>
            <p:nvPr/>
          </p:nvGrpSpPr>
          <p:grpSpPr>
            <a:xfrm>
              <a:off x="4860032" y="142852"/>
              <a:ext cx="3786214" cy="6500858"/>
              <a:chOff x="2596859" y="1"/>
              <a:chExt cx="4046844" cy="6858000"/>
            </a:xfrm>
            <a:effectLst/>
          </p:grpSpPr>
          <p:sp>
            <p:nvSpPr>
              <p:cNvPr id="1027" name="AutoShape 3"/>
              <p:cNvSpPr>
                <a:spLocks noChangeArrowheads="1"/>
              </p:cNvSpPr>
              <p:nvPr/>
            </p:nvSpPr>
            <p:spPr bwMode="auto">
              <a:xfrm>
                <a:off x="2596859" y="1"/>
                <a:ext cx="4046844" cy="6858000"/>
              </a:xfrm>
              <a:prstGeom prst="foldedCorner">
                <a:avLst>
                  <a:gd name="adj" fmla="val 6667"/>
                </a:avLst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1" name="10 Resim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45855" y="296584"/>
                <a:ext cx="3252289" cy="6264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2263" t="2700" r="2263" b="13500"/>
            <a:stretch>
              <a:fillRect/>
            </a:stretch>
          </p:blipFill>
          <p:spPr bwMode="auto">
            <a:xfrm>
              <a:off x="1857356" y="4786322"/>
              <a:ext cx="2570628" cy="1690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8728" y="1214422"/>
              <a:ext cx="3357586" cy="1288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57290" y="2571744"/>
              <a:ext cx="3500462" cy="22145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7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Uygulama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18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16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32-Nokta Yıldız"/>
          <p:cNvSpPr/>
          <p:nvPr/>
        </p:nvSpPr>
        <p:spPr>
          <a:xfrm>
            <a:off x="2123728" y="2073481"/>
            <a:ext cx="1584176" cy="360040"/>
          </a:xfrm>
          <a:prstGeom prst="star32">
            <a:avLst>
              <a:gd name="adj" fmla="val 46702"/>
            </a:avLst>
          </a:prstGeom>
          <a:solidFill>
            <a:schemeClr val="accent1">
              <a:alpha val="17000"/>
            </a:schemeClr>
          </a:solidFill>
          <a:ln>
            <a:solidFill>
              <a:srgbClr val="92D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 smtClean="0">
                <a:latin typeface="Calibri" pitchFamily="34" charset="0"/>
              </a:rPr>
              <a:t>Haftalık  Ödev </a:t>
            </a:r>
            <a:r>
              <a:rPr lang="tr-TR" sz="1600" i="1" dirty="0" smtClean="0">
                <a:latin typeface="Calibri" pitchFamily="34" charset="0"/>
              </a:rPr>
              <a:t>: </a:t>
            </a:r>
            <a:r>
              <a:rPr lang="tr-TR" sz="1600" dirty="0" smtClean="0">
                <a:latin typeface="Calibri" pitchFamily="34" charset="0"/>
              </a:rPr>
              <a:t>  </a:t>
            </a:r>
            <a:r>
              <a:rPr lang="tr-TR" sz="1600" b="1" i="1" dirty="0" smtClean="0">
                <a:latin typeface="Calibri" pitchFamily="34" charset="0"/>
              </a:rPr>
              <a:t>n  </a:t>
            </a:r>
            <a:r>
              <a:rPr lang="tr-TR" sz="1600" b="1" dirty="0" smtClean="0">
                <a:latin typeface="Calibri" pitchFamily="34" charset="0"/>
                <a:sym typeface="Symbol"/>
              </a:rPr>
              <a:t></a:t>
            </a:r>
            <a:r>
              <a:rPr lang="tr-TR" sz="1600" b="1" dirty="0" smtClean="0">
                <a:latin typeface="Calibri" pitchFamily="34" charset="0"/>
              </a:rPr>
              <a:t> </a:t>
            </a:r>
            <a:r>
              <a:rPr lang="tr-TR" sz="1600" b="1" i="1" dirty="0" smtClean="0">
                <a:latin typeface="Calibri" pitchFamily="34" charset="0"/>
              </a:rPr>
              <a:t>n  boyutlarındaki  A matrisinin  diyagonal olarak ikiye bölen programın akış diyagramını çiziniz.</a:t>
            </a:r>
          </a:p>
          <a:p>
            <a:endParaRPr lang="tr-TR" sz="1600" b="1" i="1" dirty="0" smtClean="0">
              <a:latin typeface="Calibri" pitchFamily="34" charset="0"/>
            </a:endParaRPr>
          </a:p>
          <a:p>
            <a:endParaRPr lang="tr-TR" sz="1600" b="1" i="1" dirty="0" smtClean="0">
              <a:latin typeface="Calibri" pitchFamily="34" charset="0"/>
            </a:endParaRPr>
          </a:p>
          <a:p>
            <a:endParaRPr lang="tr-TR" sz="1600" b="1" i="1" dirty="0" smtClean="0">
              <a:latin typeface="Calibri" pitchFamily="34" charset="0"/>
            </a:endParaRPr>
          </a:p>
          <a:p>
            <a:r>
              <a:rPr lang="tr-TR" sz="1600" b="1" i="1" dirty="0" smtClean="0">
                <a:latin typeface="Calibri" pitchFamily="34" charset="0"/>
              </a:rPr>
              <a:t>A=B+C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38288" y="3213100"/>
          <a:ext cx="20891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4" imgW="1498320" imgH="939600" progId="Equation.3">
                  <p:embed/>
                </p:oleObj>
              </mc:Choice>
              <mc:Fallback>
                <p:oleObj name="Equation" r:id="rId4" imgW="149832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213100"/>
                        <a:ext cx="20891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707904" y="3212976"/>
          <a:ext cx="191293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6" imgW="1371600" imgH="939600" progId="Equation.3">
                  <p:embed/>
                </p:oleObj>
              </mc:Choice>
              <mc:Fallback>
                <p:oleObj name="Equation" r:id="rId6" imgW="1371600" imgH="939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12976"/>
                        <a:ext cx="1912937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796136" y="3212976"/>
          <a:ext cx="20383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8" imgW="1460160" imgH="939600" progId="Equation.3">
                  <p:embed/>
                </p:oleObj>
              </mc:Choice>
              <mc:Fallback>
                <p:oleObj name="Equation" r:id="rId8" imgW="1460160" imgH="939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212976"/>
                        <a:ext cx="20383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Oval"/>
          <p:cNvSpPr/>
          <p:nvPr/>
        </p:nvSpPr>
        <p:spPr>
          <a:xfrm>
            <a:off x="4319593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Oval"/>
          <p:cNvSpPr/>
          <p:nvPr/>
        </p:nvSpPr>
        <p:spPr>
          <a:xfrm>
            <a:off x="4331468" y="36205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6084168" y="32849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20 Oval"/>
          <p:cNvSpPr/>
          <p:nvPr/>
        </p:nvSpPr>
        <p:spPr>
          <a:xfrm>
            <a:off x="6084168" y="364502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Oval"/>
          <p:cNvSpPr/>
          <p:nvPr/>
        </p:nvSpPr>
        <p:spPr>
          <a:xfrm>
            <a:off x="6084168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Oval"/>
          <p:cNvSpPr/>
          <p:nvPr/>
        </p:nvSpPr>
        <p:spPr>
          <a:xfrm>
            <a:off x="6564474" y="430421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Oval"/>
          <p:cNvSpPr/>
          <p:nvPr/>
        </p:nvSpPr>
        <p:spPr>
          <a:xfrm>
            <a:off x="7427812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Oval"/>
          <p:cNvSpPr/>
          <p:nvPr/>
        </p:nvSpPr>
        <p:spPr>
          <a:xfrm>
            <a:off x="5183689" y="330873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Oval"/>
          <p:cNvSpPr/>
          <p:nvPr/>
        </p:nvSpPr>
        <p:spPr>
          <a:xfrm>
            <a:off x="5208197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26 Oval"/>
          <p:cNvSpPr/>
          <p:nvPr/>
        </p:nvSpPr>
        <p:spPr>
          <a:xfrm>
            <a:off x="6084168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27 Oval"/>
          <p:cNvSpPr/>
          <p:nvPr/>
        </p:nvSpPr>
        <p:spPr>
          <a:xfrm>
            <a:off x="6540724" y="40169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Oval"/>
          <p:cNvSpPr/>
          <p:nvPr/>
        </p:nvSpPr>
        <p:spPr>
          <a:xfrm>
            <a:off x="6876256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29 Oval"/>
          <p:cNvSpPr/>
          <p:nvPr/>
        </p:nvSpPr>
        <p:spPr>
          <a:xfrm>
            <a:off x="4631375" y="392042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30 Oval"/>
          <p:cNvSpPr/>
          <p:nvPr/>
        </p:nvSpPr>
        <p:spPr>
          <a:xfrm>
            <a:off x="5220072" y="39330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Oval"/>
          <p:cNvSpPr/>
          <p:nvPr/>
        </p:nvSpPr>
        <p:spPr>
          <a:xfrm>
            <a:off x="6876256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32 Oval"/>
          <p:cNvSpPr/>
          <p:nvPr/>
        </p:nvSpPr>
        <p:spPr>
          <a:xfrm>
            <a:off x="4644008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33 Oval"/>
          <p:cNvSpPr/>
          <p:nvPr/>
        </p:nvSpPr>
        <p:spPr>
          <a:xfrm>
            <a:off x="4920165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34 Oval"/>
          <p:cNvSpPr/>
          <p:nvPr/>
        </p:nvSpPr>
        <p:spPr>
          <a:xfrm>
            <a:off x="4644008" y="362127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35 Oval"/>
          <p:cNvSpPr/>
          <p:nvPr/>
        </p:nvSpPr>
        <p:spPr>
          <a:xfrm>
            <a:off x="4932040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10 adet sayıdan ;</a:t>
            </a:r>
          </a:p>
          <a:p>
            <a:pPr>
              <a:buNone/>
            </a:pPr>
            <a:r>
              <a:rPr lang="tr-TR" dirty="0" smtClean="0"/>
              <a:t>		pozitiflerin toplamını, sayısını</a:t>
            </a:r>
          </a:p>
          <a:p>
            <a:pPr>
              <a:buNone/>
            </a:pPr>
            <a:r>
              <a:rPr lang="tr-TR" dirty="0" smtClean="0"/>
              <a:t>        negatiflerin toplamını, sayısını</a:t>
            </a:r>
          </a:p>
          <a:p>
            <a:pPr>
              <a:buNone/>
            </a:pPr>
            <a:r>
              <a:rPr lang="tr-TR" dirty="0" smtClean="0"/>
              <a:t>        girilen sıfır değerlerinin sayısını</a:t>
            </a:r>
          </a:p>
          <a:p>
            <a:pPr>
              <a:buNone/>
            </a:pPr>
            <a:r>
              <a:rPr lang="tr-TR" dirty="0" smtClean="0"/>
              <a:t>bulan akış diyagramını çiziniz.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422407"/>
            <a:ext cx="2895600" cy="476250"/>
          </a:xfrm>
        </p:spPr>
        <p:txBody>
          <a:bodyPr/>
          <a:lstStyle/>
          <a:p>
            <a:r>
              <a:rPr lang="tr-TR" dirty="0" smtClean="0"/>
              <a:t>SAÜ </a:t>
            </a:r>
            <a:r>
              <a:rPr lang="tr-TR" dirty="0" err="1" smtClean="0"/>
              <a:t>YYurtaY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Dikdörtgen"/>
          <p:cNvSpPr/>
          <p:nvPr/>
        </p:nvSpPr>
        <p:spPr bwMode="auto">
          <a:xfrm>
            <a:off x="1496922" y="1239284"/>
            <a:ext cx="7647078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9127"/>
            <a:ext cx="7992888" cy="61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>
          <a:xfrm>
            <a:off x="-32" y="-24"/>
            <a:ext cx="7381875" cy="4905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  Uygulamalar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17.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59632" y="4437112"/>
            <a:ext cx="7776864" cy="50405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96752"/>
            <a:ext cx="4333588" cy="3384376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4860032" y="3789040"/>
            <a:ext cx="2000264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21.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10 adet sayıdan ;</a:t>
            </a:r>
          </a:p>
          <a:p>
            <a:pPr>
              <a:buNone/>
            </a:pPr>
            <a:r>
              <a:rPr lang="tr-TR" dirty="0" smtClean="0"/>
              <a:t>		en büyüğünü, baştan sırasını</a:t>
            </a:r>
          </a:p>
          <a:p>
            <a:pPr>
              <a:buNone/>
            </a:pPr>
            <a:r>
              <a:rPr lang="tr-TR" dirty="0" smtClean="0"/>
              <a:t>		en küçüğünü, sondan sırasını</a:t>
            </a:r>
          </a:p>
          <a:p>
            <a:pPr>
              <a:buNone/>
            </a:pPr>
            <a:r>
              <a:rPr lang="tr-TR" dirty="0" smtClean="0"/>
              <a:t>		ve</a:t>
            </a:r>
          </a:p>
          <a:p>
            <a:pPr>
              <a:buNone/>
            </a:pPr>
            <a:r>
              <a:rPr lang="tr-TR" dirty="0" smtClean="0"/>
              <a:t>        girilen sıfırların sayısını</a:t>
            </a:r>
          </a:p>
          <a:p>
            <a:pPr>
              <a:buNone/>
            </a:pPr>
            <a:r>
              <a:rPr lang="tr-TR" dirty="0" smtClean="0"/>
              <a:t>bulan akış diyagramını çiziniz.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Matrisler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Matris işlemleri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Örnek akış diyagramı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Matlab’ta</a:t>
            </a:r>
            <a:r>
              <a:rPr lang="tr-TR" sz="2000" dirty="0" smtClean="0"/>
              <a:t> şartlı deyimler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Matlab’ta</a:t>
            </a:r>
            <a:r>
              <a:rPr lang="tr-TR" sz="2000" dirty="0" smtClean="0"/>
              <a:t> döngüsel işlemler</a:t>
            </a:r>
            <a:endParaRPr lang="tr-TR" sz="2000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3438" y="2143116"/>
            <a:ext cx="407196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 smtClean="0">
                <a:latin typeface="Calibri" pitchFamily="34" charset="0"/>
              </a:rPr>
              <a:t>TANIM</a:t>
            </a:r>
            <a:r>
              <a:rPr lang="tr-TR" sz="1600" i="1" dirty="0" smtClean="0">
                <a:latin typeface="Calibri" pitchFamily="34" charset="0"/>
              </a:rPr>
              <a:t>: m  </a:t>
            </a:r>
            <a:r>
              <a:rPr lang="tr-TR" sz="1600" dirty="0" smtClean="0">
                <a:latin typeface="Calibri" pitchFamily="34" charset="0"/>
              </a:rPr>
              <a:t>tane satır</a:t>
            </a:r>
            <a:r>
              <a:rPr lang="tr-TR" sz="1600" i="1" dirty="0" smtClean="0">
                <a:latin typeface="Calibri" pitchFamily="34" charset="0"/>
              </a:rPr>
              <a:t>   </a:t>
            </a:r>
            <a:r>
              <a:rPr lang="tr-TR" sz="1600" dirty="0" smtClean="0">
                <a:latin typeface="Calibri" pitchFamily="34" charset="0"/>
              </a:rPr>
              <a:t>ve </a:t>
            </a:r>
            <a:r>
              <a:rPr lang="tr-TR" sz="1600" i="1" dirty="0" smtClean="0">
                <a:latin typeface="Calibri" pitchFamily="34" charset="0"/>
              </a:rPr>
              <a:t> n  </a:t>
            </a:r>
            <a:r>
              <a:rPr lang="tr-TR" sz="1600" dirty="0" smtClean="0">
                <a:latin typeface="Calibri" pitchFamily="34" charset="0"/>
              </a:rPr>
              <a:t>tane sütun oluşturacak biçimde dizilmiş  </a:t>
            </a:r>
            <a:r>
              <a:rPr lang="tr-TR" sz="1600" i="1" dirty="0" smtClean="0">
                <a:latin typeface="Calibri" pitchFamily="34" charset="0"/>
              </a:rPr>
              <a:t> </a:t>
            </a:r>
            <a:r>
              <a:rPr lang="tr-TR" sz="1600" i="1" dirty="0" err="1" smtClean="0">
                <a:latin typeface="Calibri" pitchFamily="34" charset="0"/>
              </a:rPr>
              <a:t>mn</a:t>
            </a:r>
            <a:r>
              <a:rPr lang="tr-TR" sz="1600" i="1" dirty="0" smtClean="0">
                <a:latin typeface="Calibri" pitchFamily="34" charset="0"/>
              </a:rPr>
              <a:t>  </a:t>
            </a:r>
            <a:r>
              <a:rPr lang="tr-TR" sz="1600" dirty="0" smtClean="0">
                <a:latin typeface="Calibri" pitchFamily="34" charset="0"/>
              </a:rPr>
              <a:t>tane sayının oluşturduğu tabloya bir  </a:t>
            </a:r>
            <a:r>
              <a:rPr lang="tr-TR" sz="1600" b="1" i="1" dirty="0" smtClean="0">
                <a:latin typeface="Calibri" pitchFamily="34" charset="0"/>
              </a:rPr>
              <a:t>m </a:t>
            </a:r>
            <a:r>
              <a:rPr lang="tr-TR" sz="1600" b="1" dirty="0" smtClean="0">
                <a:latin typeface="Calibri" pitchFamily="34" charset="0"/>
                <a:sym typeface="Symbol"/>
              </a:rPr>
              <a:t></a:t>
            </a:r>
            <a:r>
              <a:rPr lang="tr-TR" sz="1600" b="1" dirty="0" smtClean="0">
                <a:latin typeface="Calibri" pitchFamily="34" charset="0"/>
              </a:rPr>
              <a:t> </a:t>
            </a:r>
            <a:r>
              <a:rPr lang="tr-TR" sz="1600" b="1" i="1" dirty="0" smtClean="0">
                <a:latin typeface="Calibri" pitchFamily="34" charset="0"/>
              </a:rPr>
              <a:t>n  </a:t>
            </a:r>
            <a:r>
              <a:rPr lang="tr-TR" sz="1600" b="1" dirty="0" smtClean="0">
                <a:latin typeface="Calibri" pitchFamily="34" charset="0"/>
              </a:rPr>
              <a:t>matris </a:t>
            </a:r>
            <a:r>
              <a:rPr lang="tr-TR" sz="1600" dirty="0" smtClean="0">
                <a:latin typeface="Calibri" pitchFamily="34" charset="0"/>
              </a:rPr>
              <a:t>denir.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>
                <a:latin typeface="Calibri" pitchFamily="34" charset="0"/>
              </a:rPr>
              <a:t>1×3  satır matrisi  </a:t>
            </a: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latin typeface="Calibri" pitchFamily="34" charset="0"/>
              </a:rPr>
              <a:t>2×1  sütun matrisi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dirty="0" smtClean="0">
                <a:latin typeface="Calibri" pitchFamily="34" charset="0"/>
              </a:rPr>
              <a:t>İki matris toplamı : 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429000" y="1928813"/>
          <a:ext cx="22145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Denklem" r:id="rId4" imgW="1587500" imgH="939800" progId="Equation.3">
                  <p:embed/>
                </p:oleObj>
              </mc:Choice>
              <mc:Fallback>
                <p:oleObj name="Denklem" r:id="rId4" imgW="1587500" imgH="939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28813"/>
                        <a:ext cx="2214563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392612" y="3446463"/>
          <a:ext cx="13954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Denklem" r:id="rId6" imgW="1053643" imgH="215806" progId="Equation.3">
                  <p:embed/>
                </p:oleObj>
              </mc:Choice>
              <mc:Fallback>
                <p:oleObj name="Denklem" r:id="rId6" imgW="1053643" imgH="215806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612" y="3446463"/>
                        <a:ext cx="139541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547244" y="4000500"/>
          <a:ext cx="5207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Denklem" r:id="rId8" imgW="520700" imgH="457200" progId="Equation.3">
                  <p:embed/>
                </p:oleObj>
              </mc:Choice>
              <mc:Fallback>
                <p:oleObj name="Denklem" r:id="rId8" imgW="520700" imgH="457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244" y="4000500"/>
                        <a:ext cx="5207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7565" y="5072063"/>
          <a:ext cx="10826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Denklem" r:id="rId10" imgW="634725" imgH="457002" progId="Equation.3">
                  <p:embed/>
                </p:oleObj>
              </mc:Choice>
              <mc:Fallback>
                <p:oleObj name="Denklem" r:id="rId10" imgW="634725" imgH="457002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565" y="5072063"/>
                        <a:ext cx="1082675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903415" y="5045075"/>
          <a:ext cx="1343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Denklem" r:id="rId12" imgW="787400" imgH="457200" progId="Equation.3">
                  <p:embed/>
                </p:oleObj>
              </mc:Choice>
              <mc:Fallback>
                <p:oleObj name="Denklem" r:id="rId12" imgW="7874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415" y="5045075"/>
                        <a:ext cx="13430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246440" y="5000625"/>
          <a:ext cx="2286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Denklem" r:id="rId14" imgW="1244600" imgH="457200" progId="Equation.3">
                  <p:embed/>
                </p:oleObj>
              </mc:Choice>
              <mc:Fallback>
                <p:oleObj name="Denklem" r:id="rId14" imgW="1244600" imgH="457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440" y="5000625"/>
                        <a:ext cx="2286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smtClean="0">
                <a:latin typeface="Calibri" pitchFamily="34" charset="0"/>
              </a:rPr>
              <a:t>İŞLEMLER :</a:t>
            </a:r>
          </a:p>
          <a:p>
            <a:endParaRPr lang="tr-TR" sz="1600" b="1" dirty="0" smtClean="0">
              <a:latin typeface="Calibri" pitchFamily="34" charset="0"/>
            </a:endParaRPr>
          </a:p>
          <a:p>
            <a:r>
              <a:rPr lang="tr-TR" sz="1600" i="1" dirty="0" smtClean="0">
                <a:latin typeface="Calibri" pitchFamily="34" charset="0"/>
              </a:rPr>
              <a:t>A, B  </a:t>
            </a:r>
            <a:r>
              <a:rPr lang="tr-TR" sz="1600" dirty="0" smtClean="0">
                <a:latin typeface="Calibri" pitchFamily="34" charset="0"/>
              </a:rPr>
              <a:t> ve  </a:t>
            </a:r>
            <a:r>
              <a:rPr lang="tr-TR" sz="1600" i="1" dirty="0" smtClean="0">
                <a:latin typeface="Calibri" pitchFamily="34" charset="0"/>
              </a:rPr>
              <a:t>C , </a:t>
            </a:r>
            <a:r>
              <a:rPr lang="tr-TR" sz="1600" dirty="0" smtClean="0">
                <a:latin typeface="Calibri" pitchFamily="34" charset="0"/>
              </a:rPr>
              <a:t>büyük lükleri aynı olan matrisler olmak üzere 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b="1" dirty="0" smtClean="0">
                <a:latin typeface="Calibri" pitchFamily="34" charset="0"/>
              </a:rPr>
              <a:t>A+(B+C)=(A+B)+C      (Birleşme)  </a:t>
            </a:r>
          </a:p>
          <a:p>
            <a:pPr lvl="1"/>
            <a:r>
              <a:rPr lang="tr-TR" sz="1600" b="1" dirty="0" smtClean="0">
                <a:latin typeface="Calibri" pitchFamily="34" charset="0"/>
              </a:rPr>
              <a:t>ve   </a:t>
            </a:r>
          </a:p>
          <a:p>
            <a:pPr lvl="1"/>
            <a:r>
              <a:rPr lang="tr-TR" sz="1600" b="1" dirty="0" smtClean="0">
                <a:latin typeface="Calibri" pitchFamily="34" charset="0"/>
              </a:rPr>
              <a:t>A+B=B+A                     (Değişme)        özellikleri vardır.</a:t>
            </a:r>
          </a:p>
          <a:p>
            <a:pPr lvl="1"/>
            <a:endParaRPr lang="tr-TR" sz="1600" b="1" dirty="0" smtClean="0"/>
          </a:p>
          <a:p>
            <a:pPr lvl="1"/>
            <a:endParaRPr lang="tr-TR" sz="1600" b="1" dirty="0" smtClean="0"/>
          </a:p>
          <a:p>
            <a:pPr lvl="1"/>
            <a:endParaRPr lang="tr-TR" sz="1600" b="1" dirty="0" smtClean="0"/>
          </a:p>
          <a:p>
            <a:pPr lvl="1"/>
            <a:r>
              <a:rPr kumimoji="1" lang="tr-TR" sz="1600" dirty="0" err="1" smtClean="0">
                <a:latin typeface="Calibri" pitchFamily="34" charset="0"/>
              </a:rPr>
              <a:t>Skalerle</a:t>
            </a:r>
            <a:r>
              <a:rPr kumimoji="1" lang="tr-TR" sz="1600" dirty="0" smtClean="0">
                <a:latin typeface="Calibri" pitchFamily="34" charset="0"/>
              </a:rPr>
              <a:t>  çarpılması</a:t>
            </a:r>
            <a:endParaRPr lang="tr-TR" sz="1600" b="1" dirty="0" smtClean="0">
              <a:latin typeface="Calibri" pitchFamily="34" charset="0"/>
            </a:endParaRPr>
          </a:p>
          <a:p>
            <a:pPr lvl="1"/>
            <a:endParaRPr lang="tr-TR" sz="1600" b="1" dirty="0" smtClean="0"/>
          </a:p>
          <a:p>
            <a:pPr marL="0" lvl="1"/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11 Grup"/>
          <p:cNvGrpSpPr/>
          <p:nvPr/>
        </p:nvGrpSpPr>
        <p:grpSpPr>
          <a:xfrm>
            <a:off x="3929058" y="2973076"/>
            <a:ext cx="3476644" cy="714380"/>
            <a:chOff x="1952612" y="2857496"/>
            <a:chExt cx="3476644" cy="714380"/>
          </a:xfrm>
        </p:grpSpPr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1952612" y="2857496"/>
            <a:ext cx="1583224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0" name="Denklem" r:id="rId4" imgW="762000" imgH="457200" progId="Equation.3">
                    <p:embed/>
                  </p:oleObj>
                </mc:Choice>
                <mc:Fallback>
                  <p:oleObj name="Denklem" r:id="rId4" imgW="762000" imgH="4572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612" y="2857496"/>
                          <a:ext cx="1583224" cy="714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3476612" y="2857496"/>
            <a:ext cx="1952644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name="Denklem" r:id="rId6" imgW="939800" imgH="457200" progId="Equation.3">
                    <p:embed/>
                  </p:oleObj>
                </mc:Choice>
                <mc:Fallback>
                  <p:oleObj name="Denklem" r:id="rId6" imgW="939800" imgH="4572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612" y="2857496"/>
                          <a:ext cx="1952644" cy="714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82120" y="3929066"/>
            <a:ext cx="5596104" cy="1643074"/>
            <a:chOff x="1602" y="5077"/>
            <a:chExt cx="5268" cy="1700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1602" y="5734"/>
            <a:ext cx="19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2" name="Denklem" r:id="rId8" imgW="1206500" imgH="228600" progId="Equation.3">
                    <p:embed/>
                  </p:oleObj>
                </mc:Choice>
                <mc:Fallback>
                  <p:oleObj name="Denklem" r:id="rId8" imgW="1206500" imgH="2286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5734"/>
                          <a:ext cx="190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3498" y="5077"/>
            <a:ext cx="600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name="Denklem" r:id="rId10" imgW="380835" imgH="1079032" progId="Equation.3">
                    <p:embed/>
                  </p:oleObj>
                </mc:Choice>
                <mc:Fallback>
                  <p:oleObj name="Denklem" r:id="rId10" imgW="380835" imgH="1079032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5077"/>
                          <a:ext cx="600" cy="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4135" y="5668"/>
            <a:ext cx="2735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Denklem" r:id="rId12" imgW="1612900" imgH="228600" progId="Equation.3">
                    <p:embed/>
                  </p:oleObj>
                </mc:Choice>
                <mc:Fallback>
                  <p:oleObj name="Denklem" r:id="rId12" imgW="161290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5668"/>
                          <a:ext cx="2735" cy="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20 Grup"/>
          <p:cNvGrpSpPr/>
          <p:nvPr/>
        </p:nvGrpSpPr>
        <p:grpSpPr>
          <a:xfrm>
            <a:off x="2051720" y="5301208"/>
            <a:ext cx="4359427" cy="1162055"/>
            <a:chOff x="4615047" y="5291153"/>
            <a:chExt cx="3449464" cy="800100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615047" y="5539048"/>
            <a:ext cx="711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Denklem" r:id="rId14" imgW="710891" imgH="215806" progId="Equation.3">
                    <p:embed/>
                  </p:oleObj>
                </mc:Choice>
                <mc:Fallback>
                  <p:oleObj name="Denklem" r:id="rId14" imgW="710891" imgH="215806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047" y="5539048"/>
                          <a:ext cx="7112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5545149" y="5291153"/>
            <a:ext cx="4953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Denklem" r:id="rId16" imgW="495085" imgH="799753" progId="Equation.3">
                    <p:embed/>
                  </p:oleObj>
                </mc:Choice>
                <mc:Fallback>
                  <p:oleObj name="Denklem" r:id="rId16" imgW="495085" imgH="799753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149" y="5291153"/>
                          <a:ext cx="495300" cy="800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143636" y="5572140"/>
            <a:ext cx="1435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7" name="Denklem" r:id="rId18" imgW="1435100" imgH="203200" progId="Equation.3">
                    <p:embed/>
                  </p:oleObj>
                </mc:Choice>
                <mc:Fallback>
                  <p:oleObj name="Denklem" r:id="rId18" imgW="1435100" imgH="2032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6" y="5572140"/>
                          <a:ext cx="1435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772411" y="5584840"/>
            <a:ext cx="292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8" name="Denklem" r:id="rId20" imgW="291973" imgH="203112" progId="Equation.3">
                    <p:embed/>
                  </p:oleObj>
                </mc:Choice>
                <mc:Fallback>
                  <p:oleObj name="Denklem" r:id="rId20" imgW="291973" imgH="203112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11" y="5584840"/>
                          <a:ext cx="292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4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980728"/>
            <a:ext cx="8028384" cy="55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/>
              <a:t>Matrislerinin çarpımını elde etmek için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err="1" smtClean="0"/>
              <a:t>c</a:t>
            </a:r>
            <a:r>
              <a:rPr lang="tr-TR" sz="1400" baseline="-25000" dirty="0" err="1" smtClean="0"/>
              <a:t>ij</a:t>
            </a:r>
            <a:r>
              <a:rPr lang="tr-TR" sz="1400" dirty="0" smtClean="0"/>
              <a:t>= a</a:t>
            </a:r>
            <a:r>
              <a:rPr lang="tr-TR" sz="1400" baseline="-25000" dirty="0" smtClean="0"/>
              <a:t>i1</a:t>
            </a:r>
            <a:r>
              <a:rPr lang="tr-TR" sz="1400" dirty="0" smtClean="0"/>
              <a:t>b</a:t>
            </a:r>
            <a:r>
              <a:rPr lang="tr-TR" sz="1400" baseline="-25000" dirty="0" smtClean="0"/>
              <a:t>1j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i2</a:t>
            </a:r>
            <a:r>
              <a:rPr lang="tr-TR" sz="1400" dirty="0" smtClean="0"/>
              <a:t>b</a:t>
            </a:r>
            <a:r>
              <a:rPr lang="tr-TR" sz="1400" baseline="-25000" dirty="0" smtClean="0"/>
              <a:t>2j</a:t>
            </a:r>
            <a:r>
              <a:rPr lang="tr-TR" sz="1400" dirty="0" smtClean="0"/>
              <a:t> +  </a:t>
            </a:r>
            <a:r>
              <a:rPr lang="tr-TR" sz="1400" baseline="30000" dirty="0" smtClean="0"/>
              <a:t>.   .   .</a:t>
            </a:r>
            <a:r>
              <a:rPr lang="tr-TR" sz="1400" dirty="0" smtClean="0"/>
              <a:t>  +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ip</a:t>
            </a:r>
            <a:r>
              <a:rPr lang="tr-TR" sz="1400" dirty="0" err="1" smtClean="0"/>
              <a:t>b</a:t>
            </a:r>
            <a:r>
              <a:rPr lang="tr-TR" sz="1400" baseline="-25000" dirty="0" err="1" smtClean="0"/>
              <a:t>pj</a:t>
            </a:r>
            <a:r>
              <a:rPr lang="tr-TR" sz="1400" baseline="-25000" dirty="0" smtClean="0"/>
              <a:t>    ,</a:t>
            </a:r>
            <a:r>
              <a:rPr lang="tr-TR" sz="1400" dirty="0" smtClean="0"/>
              <a:t> 1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i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m  ;  1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j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n  işlemini yapmak yeterlidir.</a:t>
            </a:r>
          </a:p>
          <a:p>
            <a:endParaRPr lang="tr-TR" sz="1400" dirty="0" smtClean="0"/>
          </a:p>
          <a:p>
            <a:r>
              <a:rPr lang="tr-TR" sz="1400" b="1" dirty="0" smtClean="0"/>
              <a:t>Matris çarpımının  birleşme  özelliği  vardır</a:t>
            </a:r>
            <a:r>
              <a:rPr lang="tr-TR" sz="1400" dirty="0" smtClean="0"/>
              <a:t>:  </a:t>
            </a:r>
          </a:p>
          <a:p>
            <a:r>
              <a:rPr lang="tr-TR" sz="1400" i="1" dirty="0" smtClean="0"/>
              <a:t>A, B </a:t>
            </a:r>
            <a:r>
              <a:rPr lang="tr-TR" sz="1400" dirty="0" smtClean="0"/>
              <a:t> ve </a:t>
            </a:r>
            <a:r>
              <a:rPr lang="tr-TR" sz="1400" i="1" dirty="0" smtClean="0"/>
              <a:t>C </a:t>
            </a:r>
            <a:r>
              <a:rPr lang="tr-TR" sz="1400" dirty="0" smtClean="0"/>
              <a:t>çarpımı gerçekleşecek büyüklükte matrisler ise  </a:t>
            </a:r>
            <a:r>
              <a:rPr lang="tr-TR" sz="1800" b="1" dirty="0" smtClean="0"/>
              <a:t>A (B C) = (A B) C  </a:t>
            </a:r>
            <a:r>
              <a:rPr lang="tr-TR" sz="1400" dirty="0" err="1" smtClean="0"/>
              <a:t>dir</a:t>
            </a:r>
            <a:r>
              <a:rPr lang="tr-TR" sz="1400" dirty="0" smtClean="0"/>
              <a:t>.</a:t>
            </a:r>
          </a:p>
          <a:p>
            <a:r>
              <a:rPr lang="tr-TR" sz="1400" b="1" dirty="0" smtClean="0"/>
              <a:t>Matris çarpımının  değişme  özelliği  yoktur</a:t>
            </a:r>
            <a:r>
              <a:rPr lang="tr-TR" sz="1400" dirty="0" smtClean="0"/>
              <a:t>:  </a:t>
            </a:r>
            <a:r>
              <a:rPr lang="tr-TR" sz="1800" b="1" dirty="0" smtClean="0"/>
              <a:t>AB </a:t>
            </a:r>
            <a:r>
              <a:rPr lang="tr-TR" sz="1800" b="1" dirty="0" smtClean="0">
                <a:sym typeface="Symbol"/>
              </a:rPr>
              <a:t></a:t>
            </a:r>
            <a:r>
              <a:rPr lang="tr-TR" sz="1800" b="1" dirty="0" smtClean="0"/>
              <a:t>  BA  </a:t>
            </a:r>
            <a:r>
              <a:rPr lang="tr-TR" sz="1400" dirty="0" smtClean="0"/>
              <a:t>olan matrisler vardır.</a:t>
            </a:r>
          </a:p>
          <a:p>
            <a:endParaRPr lang="tr-TR" sz="1400" dirty="0" smtClean="0"/>
          </a:p>
          <a:p>
            <a:r>
              <a:rPr lang="tr-TR" sz="1400" b="1" dirty="0" smtClean="0"/>
              <a:t>Matris çarpımının toplama işlemi üzerinde dağılma özelliği  vardır</a:t>
            </a:r>
            <a:r>
              <a:rPr lang="tr-TR" sz="1400" dirty="0" smtClean="0"/>
              <a:t>:  </a:t>
            </a:r>
          </a:p>
          <a:p>
            <a:r>
              <a:rPr lang="tr-TR" sz="1400" dirty="0" smtClean="0"/>
              <a:t>A, B   ve  C  matrisleri için,  </a:t>
            </a:r>
            <a:r>
              <a:rPr lang="tr-TR" sz="1800" b="1" dirty="0" smtClean="0"/>
              <a:t>A (B + C) = (A B) + (A C )    ,    (A + B) C = (A C) + (B C)  </a:t>
            </a:r>
            <a:endParaRPr lang="tr-TR" sz="1400" b="1" dirty="0" smtClean="0"/>
          </a:p>
          <a:p>
            <a:r>
              <a:rPr lang="tr-TR" sz="1400" dirty="0" smtClean="0"/>
              <a:t>eşitlikleri geçerlidir.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259632" y="54868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Matris Çarpımı</a:t>
            </a:r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28794" y="1052736"/>
          <a:ext cx="1428760" cy="107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Denklem" r:id="rId4" imgW="1651000" imgH="1244600" progId="Equation.3">
                  <p:embed/>
                </p:oleObj>
              </mc:Choice>
              <mc:Fallback>
                <p:oleObj name="Denklem" r:id="rId4" imgW="1651000" imgH="1244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052736"/>
                        <a:ext cx="1428760" cy="1077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71934" y="1052736"/>
          <a:ext cx="1643074" cy="98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Denklem" r:id="rId6" imgW="2082800" imgH="1244600" progId="Equation.3">
                  <p:embed/>
                </p:oleObj>
              </mc:Choice>
              <mc:Fallback>
                <p:oleObj name="Denklem" r:id="rId6" imgW="2082800" imgH="1244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1052736"/>
                        <a:ext cx="1643074" cy="98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32-Nokta Yıldız"/>
          <p:cNvSpPr/>
          <p:nvPr/>
        </p:nvSpPr>
        <p:spPr bwMode="auto">
          <a:xfrm>
            <a:off x="6215074" y="1500174"/>
            <a:ext cx="1857388" cy="1143008"/>
          </a:xfrm>
          <a:prstGeom prst="star32">
            <a:avLst>
              <a:gd name="adj" fmla="val 42929"/>
            </a:avLst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AU" sz="1200" i="1" smtClean="0"/>
              <a:t>A  </a:t>
            </a:r>
            <a:r>
              <a:rPr kumimoji="1" lang="en-AU" sz="1200" smtClean="0"/>
              <a:t>nın sütun sayısı ile  </a:t>
            </a:r>
            <a:r>
              <a:rPr kumimoji="1" lang="en-AU" sz="1200" i="1" smtClean="0"/>
              <a:t>B  </a:t>
            </a:r>
            <a:r>
              <a:rPr kumimoji="1" lang="en-AU" sz="1200" smtClean="0"/>
              <a:t>nin satır sayısı aynı</a:t>
            </a:r>
            <a:endParaRPr kumimoji="0" lang="tr-T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5.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pSp>
        <p:nvGrpSpPr>
          <p:cNvPr id="25" name="24 Grup"/>
          <p:cNvGrpSpPr/>
          <p:nvPr/>
        </p:nvGrpSpPr>
        <p:grpSpPr>
          <a:xfrm>
            <a:off x="1785918" y="2636912"/>
            <a:ext cx="5429288" cy="1006689"/>
            <a:chOff x="1785918" y="2780928"/>
            <a:chExt cx="5429288" cy="1006689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5676880" y="2789233"/>
            <a:ext cx="1538326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name="Denklem" r:id="rId8" imgW="1917700" imgH="1244600" progId="Equation.3">
                    <p:embed/>
                  </p:oleObj>
                </mc:Choice>
                <mc:Fallback>
                  <p:oleObj name="Denklem" r:id="rId8" imgW="1917700" imgH="1244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6880" y="2789233"/>
                          <a:ext cx="1538326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1785918" y="2786058"/>
            <a:ext cx="1487388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Denklem" r:id="rId10" imgW="1854200" imgH="1244600" progId="Equation.3">
                    <p:embed/>
                  </p:oleObj>
                </mc:Choice>
                <mc:Fallback>
                  <p:oleObj name="Denklem" r:id="rId10" imgW="1854200" imgH="1244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2786058"/>
                          <a:ext cx="1487388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3816330" y="2789233"/>
            <a:ext cx="1365137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name="Denklem" r:id="rId12" imgW="1701800" imgH="1244600" progId="Equation.3">
                    <p:embed/>
                  </p:oleObj>
                </mc:Choice>
                <mc:Fallback>
                  <p:oleObj name="Denklem" r:id="rId12" imgW="1701800" imgH="12446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330" y="2789233"/>
                          <a:ext cx="1365137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19 Düz Ok Bağlayıcısı"/>
            <p:cNvCxnSpPr/>
            <p:nvPr/>
          </p:nvCxnSpPr>
          <p:spPr>
            <a:xfrm>
              <a:off x="2195736" y="3020702"/>
              <a:ext cx="1008112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Ok Bağlayıcısı"/>
            <p:cNvCxnSpPr/>
            <p:nvPr/>
          </p:nvCxnSpPr>
          <p:spPr>
            <a:xfrm rot="5400000">
              <a:off x="3683396" y="3321367"/>
              <a:ext cx="864096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Oval"/>
            <p:cNvSpPr/>
            <p:nvPr/>
          </p:nvSpPr>
          <p:spPr>
            <a:xfrm>
              <a:off x="5831761" y="2780928"/>
              <a:ext cx="288032" cy="288032"/>
            </a:xfrm>
            <a:prstGeom prst="ellipse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6" name="25 Oval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 smtClean="0">
                <a:latin typeface="Harrington" pitchFamily="82" charset="0"/>
              </a:rPr>
              <a:t>Matrisler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0"/>
            <a:ext cx="802838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/>
          </a:p>
          <a:p>
            <a:r>
              <a:rPr lang="tr-TR" sz="1600" b="1" dirty="0" smtClean="0"/>
              <a:t>(A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=A   ,   (</a:t>
            </a:r>
            <a:r>
              <a:rPr lang="tr-TR" sz="1600" b="1" dirty="0" err="1" smtClean="0"/>
              <a:t>sA</a:t>
            </a:r>
            <a:r>
              <a:rPr lang="tr-TR" sz="1600" b="1" dirty="0" smtClean="0"/>
              <a:t>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s A</a:t>
            </a:r>
            <a:r>
              <a:rPr lang="tr-TR" sz="1600" b="1" baseline="30000" dirty="0" smtClean="0"/>
              <a:t>T  </a:t>
            </a:r>
            <a:r>
              <a:rPr lang="tr-TR" sz="1600" b="1" dirty="0" smtClean="0"/>
              <a:t> ,  (A+B)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+B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  ,   (AB)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B</a:t>
            </a:r>
            <a:r>
              <a:rPr lang="tr-TR" sz="1600" b="1" baseline="30000" dirty="0" smtClean="0"/>
              <a:t>T </a:t>
            </a:r>
            <a:r>
              <a:rPr lang="tr-TR" sz="1600" b="1" dirty="0" smtClean="0"/>
              <a:t>A</a:t>
            </a:r>
            <a:r>
              <a:rPr lang="tr-TR" sz="1600" b="1" baseline="30000" dirty="0" smtClean="0"/>
              <a:t>T </a:t>
            </a:r>
            <a:r>
              <a:rPr lang="tr-TR" sz="1600" b="1" dirty="0" smtClean="0"/>
              <a:t> </a:t>
            </a:r>
          </a:p>
          <a:p>
            <a:r>
              <a:rPr lang="tr-TR" sz="1600" dirty="0" smtClean="0"/>
              <a:t>özelliklerinin sağlandığı kolayca görülebilir.</a:t>
            </a:r>
          </a:p>
          <a:p>
            <a:endParaRPr lang="tr-TR" sz="1600" dirty="0" smtClean="0"/>
          </a:p>
          <a:p>
            <a:r>
              <a:rPr lang="tr-TR" sz="1600" dirty="0" err="1" smtClean="0"/>
              <a:t>Transpozesi</a:t>
            </a:r>
            <a:r>
              <a:rPr lang="tr-TR" sz="1600" dirty="0" smtClean="0"/>
              <a:t> kendine eşit olan kare matrise </a:t>
            </a:r>
            <a:r>
              <a:rPr lang="tr-TR" sz="1600" b="1" dirty="0" smtClean="0"/>
              <a:t>simetrik matris</a:t>
            </a:r>
            <a:r>
              <a:rPr lang="tr-TR" sz="1600" dirty="0" smtClean="0"/>
              <a:t> denir. </a:t>
            </a:r>
            <a:r>
              <a:rPr lang="tr-TR" sz="1600" b="1" dirty="0" smtClean="0"/>
              <a:t>(A=A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 ) </a:t>
            </a:r>
          </a:p>
          <a:p>
            <a:endParaRPr lang="tr-TR" sz="1600" dirty="0" smtClean="0"/>
          </a:p>
          <a:p>
            <a:r>
              <a:rPr lang="en-AU" sz="1600" b="1" dirty="0" err="1" smtClean="0"/>
              <a:t>Satır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sayısı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sütun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sayısına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eşit</a:t>
            </a:r>
            <a:r>
              <a:rPr lang="en-AU" sz="1600" b="1" dirty="0" smtClean="0"/>
              <a:t> </a:t>
            </a:r>
            <a:r>
              <a:rPr lang="en-AU" sz="1600" dirty="0" err="1" smtClean="0"/>
              <a:t>olan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 </a:t>
            </a:r>
            <a:r>
              <a:rPr lang="en-AU" sz="1600" b="1" dirty="0" err="1" smtClean="0"/>
              <a:t>kare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dirty="0" smtClean="0"/>
              <a:t> </a:t>
            </a:r>
            <a:r>
              <a:rPr lang="en-AU" sz="1600" dirty="0" err="1" smtClean="0"/>
              <a:t>adı</a:t>
            </a:r>
            <a:r>
              <a:rPr lang="en-AU" sz="1600" dirty="0" smtClean="0"/>
              <a:t> </a:t>
            </a:r>
            <a:r>
              <a:rPr lang="en-AU" sz="1600" dirty="0" err="1" smtClean="0"/>
              <a:t>verilir</a:t>
            </a:r>
            <a:endParaRPr lang="tr-TR" sz="1600" dirty="0" smtClean="0"/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M</a:t>
            </a:r>
            <a:r>
              <a:rPr lang="en-AU" sz="1600" dirty="0" err="1" smtClean="0"/>
              <a:t>atrisin</a:t>
            </a:r>
            <a:r>
              <a:rPr lang="en-AU" sz="1600" dirty="0" smtClean="0"/>
              <a:t>  </a:t>
            </a:r>
            <a:r>
              <a:rPr lang="en-AU" sz="1800" b="1" i="1" dirty="0" smtClean="0"/>
              <a:t>a</a:t>
            </a:r>
            <a:r>
              <a:rPr lang="en-AU" sz="1800" b="1" baseline="-25000" dirty="0" smtClean="0"/>
              <a:t>11</a:t>
            </a:r>
            <a:r>
              <a:rPr lang="en-AU" sz="1800" b="1" i="1" dirty="0" smtClean="0"/>
              <a:t> , a</a:t>
            </a:r>
            <a:r>
              <a:rPr lang="en-AU" sz="1800" b="1" baseline="-25000" dirty="0" smtClean="0"/>
              <a:t>22</a:t>
            </a:r>
            <a:r>
              <a:rPr lang="en-AU" sz="1800" b="1" i="1" dirty="0" smtClean="0"/>
              <a:t> , .  .  .  , </a:t>
            </a:r>
            <a:r>
              <a:rPr lang="en-AU" sz="1800" b="1" i="1" dirty="0" err="1" smtClean="0"/>
              <a:t>a</a:t>
            </a:r>
            <a:r>
              <a:rPr lang="en-AU" sz="1800" b="1" i="1" baseline="-25000" dirty="0" err="1" smtClean="0"/>
              <a:t>nn</a:t>
            </a:r>
            <a:r>
              <a:rPr lang="en-AU" sz="1800" b="1" i="1" dirty="0" smtClean="0"/>
              <a:t>  </a:t>
            </a:r>
            <a:r>
              <a:rPr lang="en-AU" sz="1600" dirty="0" err="1" smtClean="0"/>
              <a:t>girdilerine</a:t>
            </a:r>
            <a:r>
              <a:rPr lang="en-AU" sz="1600" dirty="0" smtClean="0"/>
              <a:t> </a:t>
            </a:r>
            <a:r>
              <a:rPr lang="en-AU" sz="1600" dirty="0" err="1" smtClean="0"/>
              <a:t>matrisin</a:t>
            </a:r>
            <a:r>
              <a:rPr lang="en-AU" sz="1600" dirty="0" smtClean="0"/>
              <a:t> </a:t>
            </a:r>
            <a:r>
              <a:rPr lang="en-AU" sz="1600" b="1" dirty="0" err="1" smtClean="0"/>
              <a:t>köşegeni</a:t>
            </a:r>
            <a:r>
              <a:rPr lang="en-AU" sz="1600" b="1" dirty="0" smtClean="0"/>
              <a:t> </a:t>
            </a:r>
            <a:r>
              <a:rPr lang="en-AU" sz="1600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 </a:t>
            </a:r>
            <a:endParaRPr lang="tr-TR" sz="1600" dirty="0" smtClean="0"/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sz="1600" dirty="0" smtClean="0"/>
              <a:t>Köşegen elemanlarından </a:t>
            </a:r>
            <a:r>
              <a:rPr lang="en-AU" sz="1600" dirty="0" err="1" smtClean="0"/>
              <a:t>başka</a:t>
            </a:r>
            <a:r>
              <a:rPr lang="en-AU" sz="1600" dirty="0" smtClean="0"/>
              <a:t> </a:t>
            </a:r>
            <a:r>
              <a:rPr lang="en-AU" sz="1600" dirty="0" err="1" smtClean="0"/>
              <a:t>diğer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elemanları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</a:t>
            </a:r>
            <a:r>
              <a:rPr lang="en-AU" sz="1600" dirty="0" smtClean="0"/>
              <a:t> </a:t>
            </a:r>
            <a:r>
              <a:rPr lang="en-AU" sz="1600" dirty="0" err="1" smtClean="0"/>
              <a:t>olan</a:t>
            </a:r>
            <a:r>
              <a:rPr lang="en-AU" sz="1600" dirty="0" smtClean="0"/>
              <a:t> </a:t>
            </a:r>
            <a:r>
              <a:rPr lang="en-AU" sz="1600" dirty="0" err="1" smtClean="0"/>
              <a:t>kare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err="1" smtClean="0"/>
              <a:t>köşegen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b="1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 </a:t>
            </a:r>
            <a:endParaRPr lang="tr-TR" sz="1600" dirty="0" smtClean="0"/>
          </a:p>
          <a:p>
            <a:r>
              <a:rPr lang="tr-TR" sz="1600" i="1" dirty="0" smtClean="0"/>
              <a:t>	</a:t>
            </a:r>
          </a:p>
          <a:p>
            <a:endParaRPr lang="tr-TR" sz="1600" i="1" dirty="0" smtClean="0"/>
          </a:p>
          <a:p>
            <a:r>
              <a:rPr lang="en-AU" sz="1600" i="1" dirty="0" err="1" smtClean="0"/>
              <a:t>Birim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matris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bir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köşegen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matrisdir</a:t>
            </a:r>
            <a:r>
              <a:rPr lang="en-AU" sz="1600" i="1" dirty="0" smtClean="0"/>
              <a:t>.</a:t>
            </a:r>
            <a:endParaRPr lang="tr-TR" sz="1600" i="1" dirty="0" smtClean="0"/>
          </a:p>
          <a:p>
            <a:endParaRPr lang="tr-TR" sz="1600" i="1" dirty="0" smtClean="0"/>
          </a:p>
          <a:p>
            <a:endParaRPr lang="tr-TR" sz="1600" dirty="0" smtClean="0"/>
          </a:p>
          <a:p>
            <a:r>
              <a:rPr lang="en-AU" sz="1600" dirty="0" smtClean="0"/>
              <a:t>Kare </a:t>
            </a:r>
            <a:r>
              <a:rPr lang="en-AU" sz="1600" dirty="0" err="1" smtClean="0"/>
              <a:t>bir</a:t>
            </a:r>
            <a:r>
              <a:rPr lang="en-AU" sz="1600" dirty="0" smtClean="0"/>
              <a:t> </a:t>
            </a:r>
            <a:r>
              <a:rPr lang="en-AU" sz="1600" dirty="0" err="1" smtClean="0"/>
              <a:t>matrisin</a:t>
            </a:r>
            <a:r>
              <a:rPr lang="en-AU" sz="1600" dirty="0" smtClean="0"/>
              <a:t> </a:t>
            </a:r>
            <a:r>
              <a:rPr lang="en-AU" sz="1600" dirty="0" err="1" smtClean="0"/>
              <a:t>köşegeninin</a:t>
            </a:r>
            <a:r>
              <a:rPr lang="en-AU" sz="1600" dirty="0" smtClean="0"/>
              <a:t> </a:t>
            </a:r>
            <a:r>
              <a:rPr lang="en-AU" sz="1600" dirty="0" err="1" smtClean="0"/>
              <a:t>üstündeki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sıfırsa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smtClean="0"/>
              <a:t>alt </a:t>
            </a:r>
            <a:r>
              <a:rPr lang="en-AU" sz="1600" b="1" dirty="0" err="1" smtClean="0"/>
              <a:t>üçgensel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</a:t>
            </a:r>
            <a:r>
              <a:rPr lang="en-AU" sz="1600" dirty="0" err="1" smtClean="0"/>
              <a:t>tris</a:t>
            </a:r>
            <a:r>
              <a:rPr lang="en-AU" sz="1600" dirty="0" smtClean="0"/>
              <a:t>,  </a:t>
            </a:r>
            <a:endParaRPr lang="tr-TR" sz="1600" dirty="0" smtClean="0"/>
          </a:p>
          <a:p>
            <a:r>
              <a:rPr lang="en-AU" sz="1600" dirty="0" err="1" smtClean="0"/>
              <a:t>köşegeninin</a:t>
            </a:r>
            <a:r>
              <a:rPr lang="en-AU" sz="1600" dirty="0" smtClean="0"/>
              <a:t> </a:t>
            </a:r>
            <a:r>
              <a:rPr lang="en-AU" sz="1600" dirty="0" err="1" smtClean="0"/>
              <a:t>altındaki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sıfırsa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err="1" smtClean="0"/>
              <a:t>üst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üçgensel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b="1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</a:t>
            </a:r>
            <a:endParaRPr lang="tr-TR" sz="1600" dirty="0" smtClean="0"/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979712" y="188640"/>
          <a:ext cx="1278155" cy="75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Denklem" r:id="rId4" imgW="1587500" imgH="939800" progId="Equation.3">
                  <p:embed/>
                </p:oleObj>
              </mc:Choice>
              <mc:Fallback>
                <p:oleObj name="Denklem" r:id="rId4" imgW="1587500" imgH="939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88640"/>
                        <a:ext cx="1278155" cy="75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51920" y="188640"/>
          <a:ext cx="1296144" cy="72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Denklem" r:id="rId6" imgW="1676400" imgH="939800" progId="Equation.3">
                  <p:embed/>
                </p:oleObj>
              </mc:Choice>
              <mc:Fallback>
                <p:oleObj name="Denklem" r:id="rId6" imgW="1676400" imgH="939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88640"/>
                        <a:ext cx="1296144" cy="726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63888" y="476672"/>
          <a:ext cx="159288" cy="1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Denklem" r:id="rId8" imgW="190417" imgH="152334" progId="Equation.3">
                  <p:embed/>
                </p:oleObj>
              </mc:Choice>
              <mc:Fallback>
                <p:oleObj name="Denklem" r:id="rId8" imgW="190417" imgH="15233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6672"/>
                        <a:ext cx="159288" cy="127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36296" y="2132856"/>
          <a:ext cx="1388043" cy="94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Denklem" r:id="rId10" imgW="1384300" imgH="939800" progId="Equation.3">
                  <p:embed/>
                </p:oleObj>
              </mc:Choice>
              <mc:Fallback>
                <p:oleObj name="Denklem" r:id="rId10" imgW="1384300" imgH="939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132856"/>
                        <a:ext cx="1388043" cy="942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4149080"/>
            <a:ext cx="1214446" cy="517926"/>
          </a:xfrm>
          <a:prstGeom prst="rect">
            <a:avLst/>
          </a:prstGeom>
          <a:noFill/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5650937"/>
            <a:ext cx="5328592" cy="1090431"/>
            <a:chOff x="1785917" y="4941168"/>
            <a:chExt cx="4554769" cy="658383"/>
          </a:xfrm>
        </p:grpSpPr>
        <p:pic>
          <p:nvPicPr>
            <p:cNvPr id="12302" name="Picture 14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4941168"/>
              <a:ext cx="2197331" cy="637657"/>
            </a:xfrm>
            <a:prstGeom prst="rect">
              <a:avLst/>
            </a:prstGeom>
            <a:noFill/>
          </p:spPr>
        </p:pic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71934" y="4941168"/>
              <a:ext cx="2268752" cy="658383"/>
            </a:xfrm>
            <a:prstGeom prst="rect">
              <a:avLst/>
            </a:prstGeom>
            <a:noFill/>
          </p:spPr>
        </p:pic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6.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548680"/>
            <a:ext cx="7742094" cy="595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en-AU" sz="1600" dirty="0" smtClean="0"/>
              <a:t>Köşegen </a:t>
            </a:r>
            <a:r>
              <a:rPr lang="en-AU" sz="1600" dirty="0" err="1" smtClean="0"/>
              <a:t>girdilerinin</a:t>
            </a:r>
            <a:r>
              <a:rPr lang="en-AU" sz="1600" dirty="0" smtClean="0"/>
              <a:t> her </a:t>
            </a:r>
            <a:r>
              <a:rPr lang="en-AU" sz="1600" dirty="0" err="1" smtClean="0"/>
              <a:t>biri</a:t>
            </a:r>
            <a:r>
              <a:rPr lang="en-AU" sz="1600" dirty="0" smtClean="0"/>
              <a:t> 1, </a:t>
            </a:r>
            <a:r>
              <a:rPr lang="en-AU" sz="1600" dirty="0" err="1" smtClean="0"/>
              <a:t>geri</a:t>
            </a:r>
            <a:r>
              <a:rPr lang="en-AU" sz="1600" dirty="0" smtClean="0"/>
              <a:t> </a:t>
            </a:r>
            <a:r>
              <a:rPr lang="en-AU" sz="1600" dirty="0" err="1" smtClean="0"/>
              <a:t>kalan</a:t>
            </a:r>
            <a:r>
              <a:rPr lang="en-AU" sz="1600" dirty="0" smtClean="0"/>
              <a:t> </a:t>
            </a:r>
            <a:r>
              <a:rPr lang="en-AU" sz="1600" dirty="0" err="1" smtClean="0"/>
              <a:t>tüm</a:t>
            </a:r>
            <a:r>
              <a:rPr lang="en-AU" sz="1600" dirty="0" smtClean="0"/>
              <a:t> </a:t>
            </a:r>
            <a:r>
              <a:rPr lang="en-AU" sz="1600" dirty="0" err="1" smtClean="0"/>
              <a:t>girdileri</a:t>
            </a:r>
            <a:r>
              <a:rPr lang="en-AU" sz="1600" dirty="0" smtClean="0"/>
              <a:t>  0  </a:t>
            </a:r>
            <a:r>
              <a:rPr lang="en-AU" sz="1600" dirty="0" err="1" smtClean="0"/>
              <a:t>olan</a:t>
            </a:r>
            <a:r>
              <a:rPr lang="en-AU" sz="1600" dirty="0" smtClean="0"/>
              <a:t> 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 </a:t>
            </a:r>
            <a:endParaRPr lang="tr-TR" sz="1600" dirty="0" smtClean="0"/>
          </a:p>
          <a:p>
            <a:r>
              <a:rPr lang="en-AU" sz="1600" b="1" dirty="0" err="1" smtClean="0"/>
              <a:t>birim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dirty="0" smtClean="0"/>
              <a:t> </a:t>
            </a:r>
            <a:r>
              <a:rPr lang="en-AU" sz="1600" dirty="0" err="1" smtClean="0"/>
              <a:t>adı</a:t>
            </a:r>
            <a:r>
              <a:rPr lang="en-AU" sz="1600" dirty="0" smtClean="0"/>
              <a:t> </a:t>
            </a:r>
            <a:r>
              <a:rPr lang="en-AU" sz="1600" dirty="0" err="1" smtClean="0"/>
              <a:t>verilir</a:t>
            </a:r>
            <a:r>
              <a:rPr lang="en-AU" sz="1600" dirty="0" smtClean="0"/>
              <a:t>.</a:t>
            </a:r>
            <a:r>
              <a:rPr lang="tr-TR" sz="1600" dirty="0" smtClean="0"/>
              <a:t> Her  </a:t>
            </a:r>
            <a:r>
              <a:rPr lang="en-AU" sz="1600" dirty="0" smtClean="0"/>
              <a:t>m</a:t>
            </a:r>
            <a:r>
              <a:rPr lang="en-AU" sz="1600" dirty="0" smtClean="0">
                <a:sym typeface="Symbol"/>
              </a:rPr>
              <a:t></a:t>
            </a:r>
            <a:r>
              <a:rPr lang="en-AU" sz="1600" dirty="0" smtClean="0"/>
              <a:t> n   A </a:t>
            </a:r>
            <a:r>
              <a:rPr lang="en-AU" sz="1600" dirty="0" err="1" smtClean="0"/>
              <a:t>matrisi</a:t>
            </a:r>
            <a:r>
              <a:rPr lang="en-AU" sz="1600" dirty="0" smtClean="0"/>
              <a:t>    </a:t>
            </a:r>
            <a:r>
              <a:rPr lang="en-AU" sz="1600" dirty="0" err="1" smtClean="0"/>
              <a:t>için</a:t>
            </a:r>
            <a:r>
              <a:rPr lang="en-AU" sz="1600" dirty="0" smtClean="0"/>
              <a:t> </a:t>
            </a:r>
            <a:r>
              <a:rPr lang="tr-TR" sz="1600" dirty="0" smtClean="0"/>
              <a:t>   </a:t>
            </a:r>
            <a:r>
              <a:rPr lang="tr-TR" sz="1600" b="1" dirty="0" smtClean="0"/>
              <a:t>A </a:t>
            </a:r>
            <a:r>
              <a:rPr lang="tr-TR" sz="1600" b="1" dirty="0" err="1" smtClean="0"/>
              <a:t>I</a:t>
            </a:r>
            <a:r>
              <a:rPr lang="tr-TR" sz="1600" b="1" baseline="-25000" dirty="0" err="1" smtClean="0"/>
              <a:t>n</a:t>
            </a:r>
            <a:r>
              <a:rPr lang="tr-TR" sz="1600" b="1" dirty="0" smtClean="0"/>
              <a:t> =  A = </a:t>
            </a:r>
            <a:r>
              <a:rPr lang="tr-TR" sz="1600" b="1" dirty="0" err="1" smtClean="0"/>
              <a:t>I</a:t>
            </a:r>
            <a:r>
              <a:rPr lang="tr-TR" sz="1600" b="1" baseline="-25000" dirty="0" err="1" smtClean="0"/>
              <a:t>m</a:t>
            </a:r>
            <a:r>
              <a:rPr lang="tr-TR" sz="1600" b="1" baseline="-25000" dirty="0" smtClean="0"/>
              <a:t> </a:t>
            </a:r>
            <a:r>
              <a:rPr lang="tr-TR" sz="1600" b="1" dirty="0" smtClean="0"/>
              <a:t>A</a:t>
            </a:r>
            <a:r>
              <a:rPr lang="tr-TR" sz="1600" dirty="0" smtClean="0"/>
              <a:t> </a:t>
            </a:r>
            <a:r>
              <a:rPr lang="tr-TR" sz="1600" dirty="0" err="1" smtClean="0"/>
              <a:t>dir</a:t>
            </a:r>
            <a:r>
              <a:rPr lang="tr-TR" sz="1600" dirty="0" smtClean="0"/>
              <a:t>.</a:t>
            </a:r>
          </a:p>
          <a:p>
            <a:endParaRPr kumimoji="1" lang="tr-TR" sz="1600" dirty="0" smtClean="0"/>
          </a:p>
          <a:p>
            <a:endParaRPr kumimoji="1" lang="tr-TR" sz="1600" dirty="0" smtClean="0"/>
          </a:p>
          <a:p>
            <a:endParaRPr kumimoji="1" lang="tr-TR" sz="1800" b="1" dirty="0" smtClean="0"/>
          </a:p>
          <a:p>
            <a:r>
              <a:rPr kumimoji="1" lang="en-AU" sz="1800" b="1" dirty="0" smtClean="0"/>
              <a:t>I</a:t>
            </a:r>
            <a:r>
              <a:rPr kumimoji="1" lang="en-AU" sz="1800" b="1" baseline="-25000" dirty="0" smtClean="0"/>
              <a:t>n</a:t>
            </a:r>
            <a:r>
              <a:rPr kumimoji="1" lang="en-AU" sz="1800" b="1" dirty="0" smtClean="0"/>
              <a:t>  ,   n</a:t>
            </a:r>
            <a:r>
              <a:rPr kumimoji="1" lang="en-AU" sz="1800" b="1" dirty="0" smtClean="0">
                <a:sym typeface="Symbol"/>
              </a:rPr>
              <a:t></a:t>
            </a:r>
            <a:r>
              <a:rPr kumimoji="1" lang="en-AU" sz="1800" b="1" dirty="0" smtClean="0"/>
              <a:t> n   </a:t>
            </a:r>
            <a:r>
              <a:rPr kumimoji="1" lang="en-AU" sz="1800" b="1" dirty="0" err="1" smtClean="0"/>
              <a:t>birim</a:t>
            </a:r>
            <a:r>
              <a:rPr kumimoji="1" lang="en-AU" sz="1800" b="1" dirty="0" smtClean="0"/>
              <a:t> </a:t>
            </a:r>
            <a:r>
              <a:rPr kumimoji="1" lang="en-AU" sz="1800" b="1" dirty="0" err="1" smtClean="0"/>
              <a:t>matris</a:t>
            </a:r>
            <a:r>
              <a:rPr kumimoji="1" lang="tr-TR" sz="1800" b="1" dirty="0" smtClean="0"/>
              <a:t> </a:t>
            </a:r>
          </a:p>
          <a:p>
            <a:endParaRPr kumimoji="1" lang="tr-TR" sz="1800" b="1" dirty="0" smtClean="0"/>
          </a:p>
          <a:p>
            <a:endParaRPr kumimoji="1" lang="tr-TR" sz="1600" dirty="0" smtClean="0"/>
          </a:p>
          <a:p>
            <a:endParaRPr kumimoji="1" lang="tr-TR" sz="1600" dirty="0" smtClean="0"/>
          </a:p>
          <a:p>
            <a:r>
              <a:rPr kumimoji="1" lang="tr-TR" sz="1600" b="1" dirty="0" smtClean="0"/>
              <a:t>A (A </a:t>
            </a:r>
            <a:r>
              <a:rPr kumimoji="1" lang="tr-TR" sz="1600" b="1" baseline="30000" dirty="0" smtClean="0"/>
              <a:t>-1</a:t>
            </a:r>
            <a:r>
              <a:rPr kumimoji="1" lang="tr-TR" sz="1600" b="1" dirty="0" smtClean="0"/>
              <a:t> ) = (A </a:t>
            </a:r>
            <a:r>
              <a:rPr kumimoji="1" lang="tr-TR" sz="1600" b="1" baseline="30000" dirty="0" smtClean="0"/>
              <a:t>-1</a:t>
            </a:r>
            <a:r>
              <a:rPr kumimoji="1" lang="tr-TR" sz="1600" b="1" dirty="0" smtClean="0"/>
              <a:t> ) A = </a:t>
            </a:r>
            <a:r>
              <a:rPr kumimoji="1" lang="tr-TR" sz="1600" b="1" dirty="0" err="1" smtClean="0"/>
              <a:t>I</a:t>
            </a:r>
            <a:r>
              <a:rPr kumimoji="1" lang="tr-TR" sz="1600" b="1" baseline="-25000" dirty="0" err="1" smtClean="0"/>
              <a:t>n</a:t>
            </a:r>
            <a:r>
              <a:rPr kumimoji="1" lang="tr-TR" sz="1600" b="1" dirty="0" smtClean="0"/>
              <a:t> </a:t>
            </a:r>
            <a:r>
              <a:rPr kumimoji="1" lang="tr-TR" sz="1600" dirty="0" smtClean="0"/>
              <a:t>,      </a:t>
            </a:r>
            <a:r>
              <a:rPr kumimoji="1" lang="en-AU" sz="1800" b="1" dirty="0" smtClean="0"/>
              <a:t>A </a:t>
            </a:r>
            <a:r>
              <a:rPr kumimoji="1" lang="en-AU" sz="1800" b="1" baseline="30000" dirty="0" smtClean="0"/>
              <a:t>-1</a:t>
            </a:r>
            <a:r>
              <a:rPr kumimoji="1" lang="en-AU" sz="1800" b="1" i="1" dirty="0" smtClean="0"/>
              <a:t> </a:t>
            </a:r>
            <a:r>
              <a:rPr kumimoji="1" lang="tr-TR" sz="1800" b="1" i="1" dirty="0" smtClean="0"/>
              <a:t>  </a:t>
            </a:r>
            <a:r>
              <a:rPr kumimoji="1" lang="tr-TR" sz="1600" b="1" dirty="0" smtClean="0"/>
              <a:t>A matrisinin tersi denir</a:t>
            </a:r>
            <a:r>
              <a:rPr kumimoji="1" lang="tr-TR" sz="1600" i="1" dirty="0" smtClean="0"/>
              <a:t>.</a:t>
            </a:r>
          </a:p>
          <a:p>
            <a:endParaRPr kumimoji="1" lang="tr-TR" sz="1600" i="1" dirty="0" smtClean="0"/>
          </a:p>
          <a:p>
            <a:r>
              <a:rPr kumimoji="1" lang="tr-TR" sz="1600" i="1" dirty="0" smtClean="0"/>
              <a:t>                 </a:t>
            </a:r>
          </a:p>
          <a:p>
            <a:endParaRPr kumimoji="1" lang="tr-TR" sz="1600" i="1" dirty="0" smtClean="0"/>
          </a:p>
          <a:p>
            <a:r>
              <a:rPr kumimoji="1" lang="tr-TR" sz="1600" i="1" dirty="0" smtClean="0"/>
              <a:t>                    </a:t>
            </a:r>
            <a:r>
              <a:rPr lang="tr-TR" sz="1600" dirty="0" smtClean="0"/>
              <a:t>matrisinin tersinin olup olmadığını araştıralım.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/>
              <a:t>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kumimoji="1" lang="en-AU" sz="1600" dirty="0" smtClean="0"/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331640" y="3717032"/>
          <a:ext cx="92075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enklem" r:id="rId4" imgW="736600" imgH="457200" progId="Equation.3">
                  <p:embed/>
                </p:oleObj>
              </mc:Choice>
              <mc:Fallback>
                <p:oleObj name="Denklem" r:id="rId4" imgW="7366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17032"/>
                        <a:ext cx="92075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816057" y="473308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Denklem" r:id="rId6" imgW="1778000" imgH="457200" progId="Equation.3">
                  <p:embed/>
                </p:oleObj>
              </mc:Choice>
              <mc:Fallback>
                <p:oleObj name="Denklem" r:id="rId6" imgW="1778000" imgH="457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057" y="4733080"/>
                        <a:ext cx="177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86118" y="4510830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Denklem" r:id="rId8" imgW="1130300" imgH="914400" progId="Equation.3">
                  <p:embed/>
                </p:oleObj>
              </mc:Choice>
              <mc:Fallback>
                <p:oleObj name="Denklem" r:id="rId8" imgW="1130300" imgH="914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18" y="4510830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800564" y="4510830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Denklem" r:id="rId10" imgW="1193800" imgH="914400" progId="Equation.3">
                  <p:embed/>
                </p:oleObj>
              </mc:Choice>
              <mc:Fallback>
                <p:oleObj name="Denklem" r:id="rId10" imgW="1193800" imgH="9144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564" y="4510830"/>
                        <a:ext cx="1193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372200" y="4725144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Denklem" r:id="rId12" imgW="1016000" imgH="457200" progId="Equation.3">
                  <p:embed/>
                </p:oleObj>
              </mc:Choice>
              <mc:Fallback>
                <p:oleObj name="Denklem" r:id="rId12" imgW="10160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725144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Sağ Ayraç"/>
          <p:cNvSpPr/>
          <p:nvPr/>
        </p:nvSpPr>
        <p:spPr bwMode="auto">
          <a:xfrm>
            <a:off x="6229324" y="4510830"/>
            <a:ext cx="45719" cy="8572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7.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16016" y="1268760"/>
          <a:ext cx="2079774" cy="136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Denklem" r:id="rId14" imgW="1397000" imgH="914400" progId="Equation.3">
                  <p:embed/>
                </p:oleObj>
              </mc:Choice>
              <mc:Fallback>
                <p:oleObj name="Denklem" r:id="rId14" imgW="1397000" imgH="914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2079774" cy="1361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1501</TotalTime>
  <Words>907</Words>
  <Application>Microsoft Office PowerPoint</Application>
  <PresentationFormat>Ekran Gösterisi (4:3)</PresentationFormat>
  <Paragraphs>330</Paragraphs>
  <Slides>21</Slides>
  <Notes>19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21</vt:i4>
      </vt:variant>
    </vt:vector>
  </HeadingPairs>
  <TitlesOfParts>
    <vt:vector size="33" baseType="lpstr">
      <vt:lpstr>Arial</vt:lpstr>
      <vt:lpstr>Calibri</vt:lpstr>
      <vt:lpstr>Gill Sans MT</vt:lpstr>
      <vt:lpstr>Harrington</vt:lpstr>
      <vt:lpstr>Symbol</vt:lpstr>
      <vt:lpstr>Times New Roman</vt:lpstr>
      <vt:lpstr>Verdana</vt:lpstr>
      <vt:lpstr>Wingdings</vt:lpstr>
      <vt:lpstr>Wingdings 2</vt:lpstr>
      <vt:lpstr>Gündönümü</vt:lpstr>
      <vt:lpstr>Denklem</vt:lpstr>
      <vt:lpstr>Equation</vt:lpstr>
      <vt:lpstr>Sayısal Analiz</vt:lpstr>
      <vt:lpstr>PowerPoint Sunusu</vt:lpstr>
      <vt:lpstr>PowerPoint Sunusu</vt:lpstr>
      <vt:lpstr>PowerPoint Sunusu</vt:lpstr>
      <vt:lpstr>  Matrisler</vt:lpstr>
      <vt:lpstr>  Matrisler</vt:lpstr>
      <vt:lpstr>  Matrisler</vt:lpstr>
      <vt:lpstr>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Uygulama</vt:lpstr>
      <vt:lpstr>  Uygulama</vt:lpstr>
      <vt:lpstr>  Matrisler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119</cp:revision>
  <dcterms:created xsi:type="dcterms:W3CDTF">2009-08-30T08:05:20Z</dcterms:created>
  <dcterms:modified xsi:type="dcterms:W3CDTF">2019-10-07T08:46:16Z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