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72" r:id="rId5"/>
    <p:sldId id="273" r:id="rId6"/>
    <p:sldId id="287" r:id="rId7"/>
    <p:sldId id="275" r:id="rId8"/>
    <p:sldId id="276" r:id="rId9"/>
    <p:sldId id="277" r:id="rId10"/>
    <p:sldId id="278" r:id="rId11"/>
    <p:sldId id="280" r:id="rId12"/>
    <p:sldId id="286" r:id="rId13"/>
    <p:sldId id="283" r:id="rId14"/>
    <p:sldId id="282" r:id="rId15"/>
    <p:sldId id="281" r:id="rId16"/>
    <p:sldId id="284" r:id="rId17"/>
    <p:sldId id="25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705" autoAdjust="0"/>
  </p:normalViewPr>
  <p:slideViewPr>
    <p:cSldViewPr>
      <p:cViewPr>
        <p:scale>
          <a:sx n="60" d="100"/>
          <a:sy n="60" d="100"/>
        </p:scale>
        <p:origin x="-27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474866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18188949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dirty="0" smtClean="0"/>
              <a:t>Bu kurala göre ilk iki satır alt tarafa veya ilk iki sütun sağ tarafa yazılıp esas köşegen</a:t>
            </a:r>
          </a:p>
          <a:p>
            <a:r>
              <a:rPr lang="tr-TR" sz="1200" dirty="0" smtClean="0"/>
              <a:t>çarpımlarından yedek köşegen çarpımları çıkarılır</a:t>
            </a:r>
          </a:p>
          <a:p>
            <a:endParaRPr lang="tr-TR" sz="1200" b="1" dirty="0" smtClean="0"/>
          </a:p>
          <a:p>
            <a:r>
              <a:rPr lang="tr-TR" sz="1200" b="1" dirty="0" smtClean="0"/>
              <a:t>1.</a:t>
            </a:r>
            <a:r>
              <a:rPr lang="tr-TR" sz="1200" dirty="0" smtClean="0"/>
              <a:t> İlk iki satır sırasıyla alta birer defa daha yazılır. </a:t>
            </a:r>
          </a:p>
          <a:p>
            <a:r>
              <a:rPr lang="tr-TR" sz="1200" b="1" dirty="0" smtClean="0"/>
              <a:t>2.</a:t>
            </a:r>
            <a:r>
              <a:rPr lang="tr-TR" sz="1200" dirty="0" smtClean="0"/>
              <a:t> Köşegeni oluşturan a</a:t>
            </a:r>
            <a:r>
              <a:rPr lang="tr-TR" sz="1200" baseline="-25000" dirty="0" smtClean="0"/>
              <a:t>11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3.</a:t>
            </a:r>
            <a:r>
              <a:rPr lang="tr-TR" sz="1200" dirty="0" smtClean="0"/>
              <a:t> Köşegenin hemen altındaki a</a:t>
            </a:r>
            <a:r>
              <a:rPr lang="tr-TR" sz="1200" baseline="-25000" dirty="0" smtClean="0"/>
              <a:t>21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4.</a:t>
            </a:r>
            <a:r>
              <a:rPr lang="tr-TR" sz="1200" dirty="0" smtClean="0"/>
              <a:t> Aynı yaklaşımla a</a:t>
            </a:r>
            <a:r>
              <a:rPr lang="tr-TR" sz="1200" baseline="-25000" dirty="0" smtClean="0"/>
              <a:t>31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5.</a:t>
            </a:r>
            <a:r>
              <a:rPr lang="tr-TR" sz="1200" dirty="0" smtClean="0"/>
              <a:t> Sağa yazılan üç çarpımın toplamı T</a:t>
            </a:r>
            <a:r>
              <a:rPr lang="tr-TR" sz="1200" baseline="-25000" dirty="0" smtClean="0"/>
              <a:t>1</a:t>
            </a:r>
            <a:r>
              <a:rPr lang="tr-TR" sz="1200" dirty="0" smtClean="0"/>
              <a:t> olsun </a:t>
            </a:r>
          </a:p>
          <a:p>
            <a:r>
              <a:rPr lang="tr-TR" sz="1200" b="1" dirty="0" smtClean="0"/>
              <a:t>6.</a:t>
            </a:r>
            <a:r>
              <a:rPr lang="tr-TR" sz="1200" dirty="0" smtClean="0"/>
              <a:t> Diğer köşegeni oluşturan a</a:t>
            </a:r>
            <a:r>
              <a:rPr lang="tr-TR" sz="1200" baseline="-25000" dirty="0" smtClean="0"/>
              <a:t>13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7.</a:t>
            </a:r>
            <a:r>
              <a:rPr lang="tr-TR" sz="1200" dirty="0" smtClean="0"/>
              <a:t> Diğer köşegenin hemen altındaki a</a:t>
            </a:r>
            <a:r>
              <a:rPr lang="tr-TR" sz="1200" baseline="-25000" dirty="0" smtClean="0"/>
              <a:t>23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8.</a:t>
            </a:r>
            <a:r>
              <a:rPr lang="tr-TR" sz="1200" dirty="0" smtClean="0"/>
              <a:t> Aynı yaklaşımla a</a:t>
            </a:r>
            <a:r>
              <a:rPr lang="tr-TR" sz="1200" baseline="-25000" dirty="0" smtClean="0"/>
              <a:t>33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9.</a:t>
            </a:r>
            <a:r>
              <a:rPr lang="tr-TR" sz="1200" dirty="0" smtClean="0"/>
              <a:t> Sola yazılan üç çarpımın toplamı T</a:t>
            </a:r>
            <a:r>
              <a:rPr lang="tr-TR" sz="1200" baseline="-25000" dirty="0" smtClean="0"/>
              <a:t>2</a:t>
            </a:r>
            <a:r>
              <a:rPr lang="tr-TR" sz="1200" dirty="0" smtClean="0"/>
              <a:t> olsun, </a:t>
            </a:r>
          </a:p>
          <a:p>
            <a:r>
              <a:rPr lang="tr-TR" sz="1200" b="1" dirty="0" smtClean="0"/>
              <a:t>10.</a:t>
            </a:r>
            <a:r>
              <a:rPr lang="tr-TR" sz="1200" dirty="0" smtClean="0"/>
              <a:t> A matrisinin determinantı: detA = T</a:t>
            </a:r>
            <a:r>
              <a:rPr lang="tr-TR" sz="1200" baseline="-25000" dirty="0" smtClean="0"/>
              <a:t>1</a:t>
            </a:r>
            <a:r>
              <a:rPr lang="tr-TR" sz="1200" dirty="0" smtClean="0"/>
              <a:t> – T</a:t>
            </a:r>
            <a:r>
              <a:rPr lang="tr-TR" sz="1200" baseline="-25000" dirty="0" smtClean="0"/>
              <a:t>2</a:t>
            </a:r>
            <a:r>
              <a:rPr lang="tr-TR" sz="1200" dirty="0" smtClean="0"/>
              <a:t> </a:t>
            </a:r>
            <a:r>
              <a:rPr lang="tr-TR" sz="1200" dirty="0" err="1" smtClean="0"/>
              <a:t>dir</a:t>
            </a:r>
            <a:r>
              <a:rPr lang="tr-TR" sz="1200" dirty="0" smtClean="0"/>
              <a:t>. </a:t>
            </a:r>
          </a:p>
          <a:p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4509120"/>
            <a:ext cx="518457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  ( Determinant )</a:t>
            </a:r>
            <a:endParaRPr lang="tr-TR" sz="24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476672"/>
            <a:ext cx="7247384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err="1" smtClean="0"/>
              <a:t>Sarrus</a:t>
            </a:r>
            <a:r>
              <a:rPr lang="tr-TR" sz="1400" b="1" dirty="0" smtClean="0"/>
              <a:t> Kuralı</a:t>
            </a:r>
          </a:p>
          <a:p>
            <a:pPr marL="0" lvl="1"/>
            <a:endParaRPr lang="tr-TR" sz="1400" b="1" dirty="0" smtClean="0"/>
          </a:p>
          <a:p>
            <a:r>
              <a:rPr lang="tr-TR" sz="1400" b="1" dirty="0" smtClean="0"/>
              <a:t>A = [</a:t>
            </a:r>
            <a:r>
              <a:rPr lang="tr-TR" sz="1400" b="1" dirty="0" err="1" smtClean="0"/>
              <a:t>aij</a:t>
            </a:r>
            <a:r>
              <a:rPr lang="tr-TR" sz="1400" b="1" dirty="0" smtClean="0"/>
              <a:t>]3×3 biçimindeki matrislerin </a:t>
            </a:r>
          </a:p>
          <a:p>
            <a:r>
              <a:rPr lang="tr-TR" sz="1400" b="1" dirty="0" smtClean="0"/>
              <a:t>determinantını bulmak için</a:t>
            </a:r>
          </a:p>
          <a:p>
            <a:r>
              <a:rPr lang="tr-TR" sz="1400" b="1" dirty="0" smtClean="0"/>
              <a:t> </a:t>
            </a:r>
            <a:r>
              <a:rPr lang="tr-TR" sz="1400" b="1" dirty="0" err="1" smtClean="0"/>
              <a:t>Sarrus</a:t>
            </a:r>
            <a:r>
              <a:rPr lang="tr-TR" sz="1400" b="1" dirty="0" smtClean="0"/>
              <a:t> kuralı kullanılır. </a:t>
            </a:r>
          </a:p>
          <a:p>
            <a:r>
              <a:rPr lang="tr-TR" sz="1400" b="1" dirty="0" smtClean="0"/>
              <a:t>     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Aşağıdaki işlemleri sırayla yaptığımızda       </a:t>
            </a:r>
            <a:r>
              <a:rPr lang="tr-TR" sz="1400" b="1" dirty="0" err="1" smtClean="0"/>
              <a:t>detA</a:t>
            </a:r>
            <a:r>
              <a:rPr lang="tr-TR" sz="1400" b="1" dirty="0" smtClean="0"/>
              <a:t> = T1 – T2      ifadesi aradığımız determinantdır.</a:t>
            </a:r>
          </a:p>
          <a:p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pic>
        <p:nvPicPr>
          <p:cNvPr id="11" name="10 Resim" descr="http://www.sanaldersane.com/KonuAnlat/oss_ka_mat2_resim/ka_mat2_30_Matris_ve_determinant/30_Mat1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1512168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20688"/>
            <a:ext cx="4171334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643446"/>
            <a:ext cx="6715172" cy="16430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Örnek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r>
              <a:rPr lang="tr-TR" sz="1400" b="1" dirty="0" smtClean="0"/>
              <a:t>   </a:t>
            </a:r>
            <a:r>
              <a:rPr lang="tr-TR" sz="1400" b="1" dirty="0" err="1" smtClean="0"/>
              <a:t>det</a:t>
            </a:r>
            <a:r>
              <a:rPr lang="tr-TR" sz="1400" b="1" dirty="0" smtClean="0"/>
              <a:t> A =1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 + 0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4 + 3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− </a:t>
            </a:r>
            <a:r>
              <a:rPr lang="tr-TR" sz="1400" b="1" dirty="0" smtClean="0"/>
              <a:t>4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−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−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0 = </a:t>
            </a:r>
            <a:r>
              <a:rPr lang="en-US" sz="1400" b="1" dirty="0" smtClean="0"/>
              <a:t>−</a:t>
            </a:r>
            <a:r>
              <a:rPr lang="tr-TR" sz="1400" b="1" dirty="0" smtClean="0"/>
              <a:t>12 bulunur.</a:t>
            </a:r>
          </a:p>
          <a:p>
            <a:r>
              <a:rPr lang="tr-TR" sz="1400" b="1" dirty="0" smtClean="0"/>
              <a:t> </a:t>
            </a:r>
          </a:p>
          <a:p>
            <a:endParaRPr lang="tr-TR" sz="1400" b="1" dirty="0" smtClean="0"/>
          </a:p>
        </p:txBody>
      </p:sp>
      <p:pic>
        <p:nvPicPr>
          <p:cNvPr id="13" name="12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857652" cy="15001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763" lvl="1"/>
            <a:r>
              <a:rPr lang="tr-TR" sz="1400" b="1" dirty="0" smtClean="0"/>
              <a:t>Örnek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marL="0" lvl="1"/>
            <a:r>
              <a:rPr lang="tr-TR" sz="1400" b="1" dirty="0" smtClean="0"/>
              <a:t>matrisinin determinant değerini elde ediniz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[(3)(4)(-9)+(4)(-3)(1)+(-6)(4)(8)]-[(1)(4)(-6)+8(-3)(3)+(-9)(4)(4)]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[-108 -12 -192 ]-[ -24 -72 -144 ]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(-312) - (240) = -312 + 240 = -72</a:t>
            </a:r>
          </a:p>
          <a:p>
            <a:pPr lvl="1"/>
            <a:endParaRPr lang="tr-TR" sz="1400" b="1" dirty="0" smtClean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1671638" cy="1160463"/>
          </a:xfrm>
          <a:prstGeom prst="rect">
            <a:avLst/>
          </a:prstGeom>
          <a:noFill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571876"/>
            <a:ext cx="3786188" cy="1077913"/>
          </a:xfrm>
          <a:prstGeom prst="rect">
            <a:avLst/>
          </a:prstGeom>
          <a:noFill/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476672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Minörler ile Determinantların Hesaplanması</a:t>
            </a:r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	</a:t>
            </a:r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11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1+1</a:t>
            </a:r>
            <a:r>
              <a:rPr lang="tr-TR" sz="1400" b="1" dirty="0" smtClean="0"/>
              <a:t>.1=1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12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1+2</a:t>
            </a:r>
            <a:r>
              <a:rPr lang="tr-TR" sz="1400" b="1" dirty="0" smtClean="0"/>
              <a:t>.1=-1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21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2+1</a:t>
            </a:r>
            <a:r>
              <a:rPr lang="tr-TR" sz="1400" b="1" dirty="0" smtClean="0"/>
              <a:t>.3=-3</a:t>
            </a:r>
          </a:p>
          <a:p>
            <a:r>
              <a:rPr lang="tr-TR" sz="1400" b="1" dirty="0" smtClean="0"/>
              <a:t>a</a:t>
            </a:r>
            <a:r>
              <a:rPr lang="tr-TR" sz="1400" b="1" baseline="-25000" dirty="0" smtClean="0"/>
              <a:t>22</a:t>
            </a:r>
            <a:r>
              <a:rPr lang="tr-TR" sz="1400" b="1" dirty="0" smtClean="0"/>
              <a:t>=(-1)</a:t>
            </a:r>
            <a:r>
              <a:rPr lang="tr-TR" sz="1400" b="1" baseline="30000" dirty="0" smtClean="0"/>
              <a:t>2+2</a:t>
            </a:r>
            <a:r>
              <a:rPr lang="tr-TR" sz="1400" b="1" dirty="0" smtClean="0"/>
              <a:t>.2=2   olduğundan</a:t>
            </a:r>
          </a:p>
          <a:p>
            <a:endParaRPr lang="tr-TR" sz="1400" b="1" dirty="0" smtClean="0"/>
          </a:p>
          <a:p>
            <a:r>
              <a:rPr lang="tr-TR" sz="1400" b="1" dirty="0" err="1" smtClean="0"/>
              <a:t>Kofaktör</a:t>
            </a:r>
            <a:r>
              <a:rPr lang="tr-TR" sz="1400" b="1" dirty="0" smtClean="0"/>
              <a:t> matrisin </a:t>
            </a:r>
            <a:r>
              <a:rPr lang="tr-TR" sz="1400" b="1" dirty="0" err="1" smtClean="0"/>
              <a:t>transpozesine</a:t>
            </a:r>
            <a:r>
              <a:rPr lang="tr-TR" sz="1400" b="1" dirty="0" smtClean="0"/>
              <a:t> de ek (</a:t>
            </a:r>
            <a:r>
              <a:rPr lang="tr-TR" sz="1400" b="1" dirty="0" err="1" smtClean="0"/>
              <a:t>adjoint</a:t>
            </a:r>
            <a:r>
              <a:rPr lang="tr-TR" sz="1400" b="1" dirty="0" smtClean="0"/>
              <a:t>)matris denir. </a:t>
            </a:r>
            <a:r>
              <a:rPr lang="tr-TR" sz="1400" b="1" dirty="0" err="1" smtClean="0"/>
              <a:t>AdjA</a:t>
            </a:r>
            <a:r>
              <a:rPr lang="tr-TR" sz="1400" b="1" dirty="0" smtClean="0"/>
              <a:t>=(</a:t>
            </a:r>
            <a:r>
              <a:rPr lang="tr-TR" sz="1400" b="1" dirty="0" err="1" smtClean="0"/>
              <a:t>kofaktör</a:t>
            </a:r>
            <a:r>
              <a:rPr lang="tr-TR" sz="1400" b="1" dirty="0" smtClean="0"/>
              <a:t> A)T </a:t>
            </a:r>
            <a:r>
              <a:rPr lang="tr-TR" sz="1400" b="1" dirty="0" err="1" smtClean="0"/>
              <a:t>dir</a:t>
            </a:r>
            <a:r>
              <a:rPr lang="tr-TR" sz="1400" b="1" dirty="0" smtClean="0"/>
              <a:t>.</a:t>
            </a:r>
          </a:p>
          <a:p>
            <a:endParaRPr lang="tr-TR" sz="1400" b="1" dirty="0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071802" y="1714488"/>
          <a:ext cx="965200" cy="457200"/>
        </p:xfrm>
        <a:graphic>
          <a:graphicData uri="http://schemas.openxmlformats.org/presentationml/2006/ole">
            <p:oleObj spid="_x0000_s41992" name="Denklem" r:id="rId4" imgW="965200" imgH="457200" progId="Equation.3">
              <p:embed/>
            </p:oleObj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365104"/>
            <a:ext cx="1949237" cy="357190"/>
          </a:xfrm>
          <a:prstGeom prst="rect">
            <a:avLst/>
          </a:prstGeom>
          <a:noFill/>
        </p:spPr>
      </p:pic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785918" y="5357826"/>
          <a:ext cx="1041400" cy="457200"/>
        </p:xfrm>
        <a:graphic>
          <a:graphicData uri="http://schemas.openxmlformats.org/presentationml/2006/ole">
            <p:oleObj spid="_x0000_s41993" name="Denklem" r:id="rId6" imgW="1041400" imgH="457200" progId="Equation.3">
              <p:embed/>
            </p:oleObj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5429264"/>
            <a:ext cx="4439361" cy="357190"/>
          </a:xfrm>
          <a:prstGeom prst="rect">
            <a:avLst/>
          </a:prstGeom>
          <a:noFill/>
        </p:spPr>
      </p:pic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Aşağıdaki gibi 3x3 tipinde genel bir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matrisini göz önüne alalım. Buna göre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r>
              <a:rPr lang="tr-TR" sz="1400" b="1" dirty="0" smtClean="0"/>
              <a:t>olup,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şeklindedir. </a:t>
            </a:r>
          </a:p>
          <a:p>
            <a:r>
              <a:rPr lang="tr-TR" sz="1400" b="1" dirty="0" smtClean="0"/>
              <a:t>                                  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071670" y="1643050"/>
          <a:ext cx="1295400" cy="704850"/>
        </p:xfrm>
        <a:graphic>
          <a:graphicData uri="http://schemas.openxmlformats.org/presentationml/2006/ole">
            <p:oleObj spid="_x0000_s45077" name="Denklem" r:id="rId4" imgW="1295400" imgH="711200" progId="Equation.3">
              <p:embed/>
            </p:oleObj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43108" y="2928934"/>
          <a:ext cx="1524000" cy="485775"/>
        </p:xfrm>
        <a:graphic>
          <a:graphicData uri="http://schemas.openxmlformats.org/presentationml/2006/ole">
            <p:oleObj spid="_x0000_s45078" name="Denklem" r:id="rId5" imgW="1524000" imgH="482600" progId="Equation.3">
              <p:embed/>
            </p:oleObj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43108" y="3571876"/>
          <a:ext cx="1524000" cy="485775"/>
        </p:xfrm>
        <a:graphic>
          <a:graphicData uri="http://schemas.openxmlformats.org/presentationml/2006/ole">
            <p:oleObj spid="_x0000_s45079" name="Denklem" r:id="rId6" imgW="1524000" imgH="482600" progId="Equation.3">
              <p:embed/>
            </p:oleObj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071670" y="4214818"/>
          <a:ext cx="1552575" cy="485775"/>
        </p:xfrm>
        <a:graphic>
          <a:graphicData uri="http://schemas.openxmlformats.org/presentationml/2006/ole">
            <p:oleObj spid="_x0000_s45080" name="Denklem" r:id="rId7" imgW="1548728" imgH="482391" progId="Equation.3">
              <p:embed/>
            </p:oleObj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285984" y="4857760"/>
          <a:ext cx="1809750" cy="238125"/>
        </p:xfrm>
        <a:graphic>
          <a:graphicData uri="http://schemas.openxmlformats.org/presentationml/2006/ole">
            <p:oleObj spid="_x0000_s45081" name="Denklem" r:id="rId8" imgW="1803400" imgH="241300" progId="Equation.3">
              <p:embed/>
            </p:oleObj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262185" y="5286388"/>
          <a:ext cx="1952625" cy="238125"/>
        </p:xfrm>
        <a:graphic>
          <a:graphicData uri="http://schemas.openxmlformats.org/presentationml/2006/ole">
            <p:oleObj spid="_x0000_s45082" name="Denklem" r:id="rId9" imgW="1943100" imgH="241300" progId="Equation.3">
              <p:embed/>
            </p:oleObj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2285996" y="5715016"/>
          <a:ext cx="1714500" cy="257175"/>
        </p:xfrm>
        <a:graphic>
          <a:graphicData uri="http://schemas.openxmlformats.org/presentationml/2006/ole">
            <p:oleObj spid="_x0000_s45083" name="Denklem" r:id="rId10" imgW="1701800" imgH="254000" progId="Equation.3">
              <p:embed/>
            </p:oleObj>
          </a:graphicData>
        </a:graphic>
      </p:graphicFrame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Buna göre 3x3 tipindeki bir A matrisinin determinantı </a:t>
            </a:r>
          </a:p>
          <a:p>
            <a:r>
              <a:rPr lang="tr-TR" sz="1400" b="1" dirty="0" smtClean="0"/>
              <a:t>                                  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olarak hesaplanabilir.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yada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071802" y="1643050"/>
          <a:ext cx="4211865" cy="357190"/>
        </p:xfrm>
        <a:graphic>
          <a:graphicData uri="http://schemas.openxmlformats.org/presentationml/2006/ole">
            <p:oleObj spid="_x0000_s47116" name="Denklem" r:id="rId4" imgW="2705100" imgH="228600" progId="Equation.3">
              <p:embed/>
            </p:oleObj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639664" y="2204864"/>
          <a:ext cx="2876552" cy="504056"/>
        </p:xfrm>
        <a:graphic>
          <a:graphicData uri="http://schemas.openxmlformats.org/presentationml/2006/ole">
            <p:oleObj spid="_x0000_s47117" name="Denklem" r:id="rId5" imgW="1714500" imgH="228600" progId="Equation.3">
              <p:embed/>
            </p:oleObj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857488" y="3929066"/>
          <a:ext cx="4643448" cy="642939"/>
        </p:xfrm>
        <a:graphic>
          <a:graphicData uri="http://schemas.openxmlformats.org/presentationml/2006/ole">
            <p:oleObj spid="_x0000_s47118" name="Denklem" r:id="rId6" imgW="3098800" imgH="431800" progId="Equation.3">
              <p:embed/>
            </p:oleObj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86050" y="5000636"/>
          <a:ext cx="4714908" cy="660968"/>
        </p:xfrm>
        <a:graphic>
          <a:graphicData uri="http://schemas.openxmlformats.org/presentationml/2006/ole">
            <p:oleObj spid="_x0000_s47119" name="Denklem" r:id="rId7" imgW="3060700" imgH="431800" progId="Equation.3">
              <p:embed/>
            </p:oleObj>
          </a:graphicData>
        </a:graphic>
      </p:graphicFrame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6" name="2 İçerik Yer Tutucusu"/>
          <p:cNvSpPr txBox="1">
            <a:spLocks/>
          </p:cNvSpPr>
          <p:nvPr/>
        </p:nvSpPr>
        <p:spPr>
          <a:xfrm>
            <a:off x="1331640" y="54868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2267744" y="836712"/>
            <a:ext cx="6483506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matrisinin bütün elemanlarına karşılık gelen </a:t>
            </a:r>
            <a:r>
              <a:rPr lang="tr-TR" sz="1400" b="1" dirty="0" err="1" smtClean="0"/>
              <a:t>kofaktörlerini</a:t>
            </a:r>
            <a:r>
              <a:rPr lang="tr-TR" sz="1400" b="1" dirty="0" smtClean="0"/>
              <a:t> bulup bu </a:t>
            </a:r>
            <a:r>
              <a:rPr lang="tr-TR" sz="1400" b="1" dirty="0" err="1" smtClean="0"/>
              <a:t>kofaktörlerden</a:t>
            </a:r>
            <a:r>
              <a:rPr lang="tr-TR" sz="1400" b="1" dirty="0" smtClean="0"/>
              <a:t> faydalanarak determinant değerini hesaplayalım.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 …</a:t>
            </a:r>
          </a:p>
          <a:p>
            <a:endParaRPr lang="tr-TR" sz="1400" b="1" dirty="0" smtClean="0"/>
          </a:p>
          <a:p>
            <a:r>
              <a:rPr lang="tr-TR" sz="1400" b="1" dirty="0" smtClean="0"/>
              <a:t>Benzer şekilde hesaplanarak …</a:t>
            </a:r>
          </a:p>
          <a:p>
            <a:endParaRPr lang="tr-TR" sz="1400" b="1" dirty="0" smtClean="0"/>
          </a:p>
          <a:p>
            <a:r>
              <a:rPr lang="tr-TR" sz="1400" b="1" dirty="0" smtClean="0"/>
              <a:t>yada                                                                                                          bulunur.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 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187624" y="908720"/>
          <a:ext cx="1019175" cy="848866"/>
        </p:xfrm>
        <a:graphic>
          <a:graphicData uri="http://schemas.openxmlformats.org/presentationml/2006/ole">
            <p:oleObj spid="_x0000_s52248" name="Denklem" r:id="rId4" imgW="1016000" imgH="711200" progId="Equation.3">
              <p:embed/>
            </p:oleObj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738405" y="1556792"/>
          <a:ext cx="1905000" cy="457200"/>
        </p:xfrm>
        <a:graphic>
          <a:graphicData uri="http://schemas.openxmlformats.org/presentationml/2006/ole">
            <p:oleObj spid="_x0000_s52249" name="Denklem" r:id="rId5" imgW="1892300" imgH="457200" progId="Equation.3">
              <p:embed/>
            </p:oleObj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932040" y="2533840"/>
          <a:ext cx="3924300" cy="300608"/>
        </p:xfrm>
        <a:graphic>
          <a:graphicData uri="http://schemas.openxmlformats.org/presentationml/2006/ole">
            <p:oleObj spid="_x0000_s52250" name="Denklem" r:id="rId6" imgW="3924300" imgH="228600" progId="Equation.3">
              <p:embed/>
            </p:oleObj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3059832" y="2996952"/>
          <a:ext cx="4105275" cy="288032"/>
        </p:xfrm>
        <a:graphic>
          <a:graphicData uri="http://schemas.openxmlformats.org/presentationml/2006/ole">
            <p:oleObj spid="_x0000_s52251" name="Denklem" r:id="rId7" imgW="4102100" imgH="228600" progId="Equation.3">
              <p:embed/>
            </p:oleObj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876256" y="1556792"/>
          <a:ext cx="1762125" cy="466725"/>
        </p:xfrm>
        <a:graphic>
          <a:graphicData uri="http://schemas.openxmlformats.org/presentationml/2006/ole">
            <p:oleObj spid="_x0000_s52252" name="Denklem" r:id="rId8" imgW="1778000" imgH="457200" progId="Equation.3">
              <p:embed/>
            </p:oleObj>
          </a:graphicData>
        </a:graphic>
      </p:graphicFrame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4932040" y="1556792"/>
          <a:ext cx="1676400" cy="466725"/>
        </p:xfrm>
        <a:graphic>
          <a:graphicData uri="http://schemas.openxmlformats.org/presentationml/2006/ole">
            <p:oleObj spid="_x0000_s52253" name="Denklem" r:id="rId9" imgW="1676400" imgH="457200" progId="Equation.3">
              <p:embed/>
            </p:oleObj>
          </a:graphicData>
        </a:graphic>
      </p:graphicFrame>
      <p:sp>
        <p:nvSpPr>
          <p:cNvPr id="2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2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6" name="2 İçerik Yer Tutucusu"/>
          <p:cNvSpPr>
            <a:spLocks noGrp="1"/>
          </p:cNvSpPr>
          <p:nvPr>
            <p:ph idx="1"/>
          </p:nvPr>
        </p:nvSpPr>
        <p:spPr>
          <a:xfrm>
            <a:off x="1187624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pSp>
        <p:nvGrpSpPr>
          <p:cNvPr id="33" name="32 Grup"/>
          <p:cNvGrpSpPr/>
          <p:nvPr/>
        </p:nvGrpSpPr>
        <p:grpSpPr>
          <a:xfrm>
            <a:off x="3203848" y="3789040"/>
            <a:ext cx="3600400" cy="2160240"/>
            <a:chOff x="7380312" y="2348880"/>
            <a:chExt cx="3600400" cy="2160240"/>
          </a:xfrm>
        </p:grpSpPr>
        <p:grpSp>
          <p:nvGrpSpPr>
            <p:cNvPr id="25" name="22 Grup"/>
            <p:cNvGrpSpPr/>
            <p:nvPr/>
          </p:nvGrpSpPr>
          <p:grpSpPr>
            <a:xfrm>
              <a:off x="7380312" y="2348880"/>
              <a:ext cx="3600400" cy="2160240"/>
              <a:chOff x="4572000" y="535032"/>
              <a:chExt cx="4194656" cy="2389912"/>
            </a:xfrm>
          </p:grpSpPr>
          <p:sp>
            <p:nvSpPr>
              <p:cNvPr id="31" name="3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" name="Picture 1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596335" y="2708920"/>
              <a:ext cx="2903007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Lineer Denklem Sistemlerinin Çözüm Yöntemleri...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143768" y="4786322"/>
            <a:ext cx="1571636" cy="10715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Determinantlar</a:t>
            </a: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Sarrus Kuralı </a:t>
            </a: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Örnek Uygulama </a:t>
            </a:r>
            <a:endParaRPr lang="tr-TR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75656" y="620688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124744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>
                <a:latin typeface="+mn-lt"/>
              </a:rPr>
              <a:t>Tanım : </a:t>
            </a:r>
            <a:r>
              <a:rPr lang="tr-TR" sz="1400" dirty="0" smtClean="0">
                <a:latin typeface="+mn-lt"/>
              </a:rPr>
              <a:t>Elemanları reel sayılar olan nxn tipindeki </a:t>
            </a:r>
            <a:r>
              <a:rPr lang="tr-TR" sz="1400" b="1" dirty="0" smtClean="0">
                <a:latin typeface="+mn-lt"/>
              </a:rPr>
              <a:t>kare</a:t>
            </a:r>
            <a:r>
              <a:rPr lang="tr-TR" sz="1400" dirty="0" smtClean="0">
                <a:latin typeface="+mn-lt"/>
              </a:rPr>
              <a:t> matrislerin kümesinden, reel sayılar kümesine tanımlanan fonksiyona, determinant fonksiyonu denir. 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A karesel matrisinin determinantı, </a:t>
            </a:r>
          </a:p>
          <a:p>
            <a:r>
              <a:rPr lang="tr-TR" sz="1400" dirty="0" smtClean="0">
                <a:latin typeface="+mn-lt"/>
              </a:rPr>
              <a:t> </a:t>
            </a:r>
          </a:p>
          <a:p>
            <a:r>
              <a:rPr lang="tr-TR" sz="1400" dirty="0" smtClean="0">
                <a:latin typeface="+mn-lt"/>
              </a:rPr>
              <a:t>               </a:t>
            </a:r>
            <a:r>
              <a:rPr lang="tr-TR" sz="1800" b="1" dirty="0" err="1" smtClean="0">
                <a:latin typeface="+mn-lt"/>
              </a:rPr>
              <a:t>det</a:t>
            </a:r>
            <a:r>
              <a:rPr lang="tr-TR" sz="1800" b="1" dirty="0" smtClean="0">
                <a:latin typeface="+mn-lt"/>
              </a:rPr>
              <a:t> A</a:t>
            </a:r>
            <a:r>
              <a:rPr lang="tr-TR" sz="1800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 veya   </a:t>
            </a:r>
            <a:r>
              <a:rPr lang="tr-TR" sz="1800" b="1" dirty="0" smtClean="0">
                <a:latin typeface="+mn-lt"/>
              </a:rPr>
              <a:t>|A|  </a:t>
            </a:r>
            <a:r>
              <a:rPr lang="tr-TR" sz="1400" b="1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ile gösterilir. 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Eğer  nxn kare matrisin determinantını hesaplamak için ;</a:t>
            </a:r>
          </a:p>
          <a:p>
            <a:r>
              <a:rPr lang="tr-TR" sz="1400" dirty="0" smtClean="0">
                <a:latin typeface="+mn-lt"/>
              </a:rPr>
              <a:t> </a:t>
            </a:r>
          </a:p>
          <a:p>
            <a:r>
              <a:rPr lang="tr-TR" sz="1400" dirty="0" smtClean="0">
                <a:latin typeface="+mn-lt"/>
              </a:rPr>
              <a:t>n=2 olması durumu için a</a:t>
            </a:r>
            <a:r>
              <a:rPr lang="tr-TR" sz="1400" baseline="-25000" dirty="0" smtClean="0">
                <a:latin typeface="+mn-lt"/>
              </a:rPr>
              <a:t>11</a:t>
            </a:r>
            <a:r>
              <a:rPr lang="tr-TR" sz="1400" dirty="0" smtClean="0">
                <a:latin typeface="+mn-lt"/>
              </a:rPr>
              <a:t>, a</a:t>
            </a:r>
            <a:r>
              <a:rPr lang="tr-TR" sz="1400" baseline="-25000" dirty="0" smtClean="0">
                <a:latin typeface="+mn-lt"/>
              </a:rPr>
              <a:t>12, </a:t>
            </a:r>
            <a:r>
              <a:rPr lang="tr-TR" sz="1400" dirty="0" smtClean="0">
                <a:latin typeface="+mn-lt"/>
              </a:rPr>
              <a:t>a</a:t>
            </a:r>
            <a:r>
              <a:rPr lang="tr-TR" sz="1400" baseline="-25000" dirty="0" smtClean="0">
                <a:latin typeface="+mn-lt"/>
              </a:rPr>
              <a:t>21</a:t>
            </a:r>
            <a:r>
              <a:rPr lang="tr-TR" sz="1400" dirty="0" smtClean="0">
                <a:latin typeface="+mn-lt"/>
              </a:rPr>
              <a:t>, a</a:t>
            </a:r>
            <a:r>
              <a:rPr lang="tr-TR" sz="1400" baseline="-25000" dirty="0" smtClean="0">
                <a:latin typeface="+mn-lt"/>
              </a:rPr>
              <a:t>22</a:t>
            </a:r>
            <a:r>
              <a:rPr lang="tr-TR" sz="1400" dirty="0" smtClean="0">
                <a:latin typeface="+mn-lt"/>
              </a:rPr>
              <a:t> reel sayılar olmak üzere 2x2 tipinden bir </a:t>
            </a: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   </a:t>
            </a:r>
          </a:p>
          <a:p>
            <a:r>
              <a:rPr lang="tr-TR" sz="1400" dirty="0" smtClean="0">
                <a:latin typeface="+mn-lt"/>
              </a:rPr>
              <a:t> </a:t>
            </a: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matrisinin determinantı                                                               formülü ile tanımlanan bir reel sayıdır.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600" dirty="0" smtClean="0">
                <a:latin typeface="+mn-lt"/>
              </a:rPr>
              <a:t>A </a:t>
            </a:r>
            <a:r>
              <a:rPr lang="tr-TR" sz="1600" baseline="-25000" dirty="0" smtClean="0">
                <a:latin typeface="+mn-lt"/>
              </a:rPr>
              <a:t>1</a:t>
            </a:r>
            <a:r>
              <a:rPr lang="tr-TR" sz="1600" baseline="-25000" dirty="0" smtClean="0">
                <a:latin typeface="+mn-lt"/>
                <a:sym typeface="Symbol" pitchFamily="18" charset="2"/>
              </a:rPr>
              <a:t></a:t>
            </a:r>
            <a:r>
              <a:rPr lang="tr-TR" sz="1600" baseline="-25000" dirty="0" smtClean="0">
                <a:latin typeface="+mn-lt"/>
              </a:rPr>
              <a:t>1</a:t>
            </a:r>
            <a:r>
              <a:rPr lang="tr-TR" sz="1600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boyu</a:t>
            </a:r>
            <a:r>
              <a:rPr lang="tr-TR" sz="1200" dirty="0" smtClean="0">
                <a:latin typeface="+mn-lt"/>
              </a:rPr>
              <a:t>tlu bir matris ise</a:t>
            </a:r>
            <a:r>
              <a:rPr lang="tr-TR" sz="1400" dirty="0" smtClean="0"/>
              <a:t>,    </a:t>
            </a:r>
            <a:r>
              <a:rPr lang="tr-TR" sz="1600" b="1" dirty="0" err="1" smtClean="0"/>
              <a:t>det</a:t>
            </a:r>
            <a:r>
              <a:rPr lang="tr-TR" sz="1600" b="1" dirty="0" smtClean="0"/>
              <a:t> (A) = a</a:t>
            </a:r>
            <a:r>
              <a:rPr lang="tr-TR" sz="1600" b="1" baseline="-25000" dirty="0" smtClean="0"/>
              <a:t>11</a:t>
            </a:r>
            <a:r>
              <a:rPr lang="tr-TR" sz="1400" dirty="0" smtClean="0"/>
              <a:t>’   </a:t>
            </a:r>
            <a:r>
              <a:rPr lang="tr-TR" sz="1200" dirty="0" err="1" smtClean="0">
                <a:latin typeface="+mn-lt"/>
              </a:rPr>
              <a:t>dir</a:t>
            </a:r>
            <a:endParaRPr lang="tr-TR" sz="1200" dirty="0" smtClean="0">
              <a:latin typeface="+mn-lt"/>
            </a:endParaRPr>
          </a:p>
          <a:p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47864" y="4728912"/>
          <a:ext cx="2758431" cy="430214"/>
        </p:xfrm>
        <a:graphic>
          <a:graphicData uri="http://schemas.openxmlformats.org/presentationml/2006/ole">
            <p:oleObj spid="_x0000_s1030" name="Denklem" r:id="rId4" imgW="1320227" imgH="215806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3643314"/>
          <a:ext cx="1471822" cy="820727"/>
        </p:xfrm>
        <a:graphic>
          <a:graphicData uri="http://schemas.openxmlformats.org/presentationml/2006/ole">
            <p:oleObj spid="_x0000_s1031" name="Denklem" r:id="rId5" imgW="837836" imgH="482391" progId="Equation.3">
              <p:embed/>
            </p:oleObj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214422"/>
            <a:ext cx="7857072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 smtClean="0">
                <a:latin typeface="+mn-lt"/>
              </a:rPr>
              <a:t>Bir k reel sayısı ile A matrisinin bir satırının çarpılması , A matrisinden elde edilen bir B matrisi için </a:t>
            </a:r>
          </a:p>
          <a:p>
            <a:r>
              <a:rPr lang="tr-TR" sz="1400" b="1" dirty="0" smtClean="0">
                <a:latin typeface="+mn-lt"/>
              </a:rPr>
              <a:t>	</a:t>
            </a:r>
          </a:p>
          <a:p>
            <a:r>
              <a:rPr lang="tr-TR" sz="1400" b="1" dirty="0" smtClean="0">
                <a:latin typeface="+mn-lt"/>
              </a:rPr>
              <a:t>                                            dır</a:t>
            </a:r>
          </a:p>
          <a:p>
            <a:r>
              <a:rPr lang="tr-TR" sz="1400" b="1" dirty="0" smtClean="0">
                <a:latin typeface="+mn-lt"/>
              </a:rPr>
              <a:t>   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 </a:t>
            </a:r>
            <a:br>
              <a:rPr lang="tr-TR" sz="1400" b="1" dirty="0" smtClean="0">
                <a:latin typeface="+mn-lt"/>
              </a:rPr>
            </a:br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Eğer B matrisi, A matrisinin satırlarının yer değiştirilmesi ile A’dan elde edilen bir matris ise,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                                                  ’dır. 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pPr lvl="0"/>
            <a:r>
              <a:rPr lang="tr-TR" sz="1400" b="1" dirty="0" smtClean="0">
                <a:latin typeface="+mn-lt"/>
              </a:rPr>
              <a:t>Eğer B matrisi; A’nın bir satırının  skaler katının A’nın diğer satırına ilave edilmesi ile A matrisinden elde edilen bir matrisi ise, </a:t>
            </a:r>
          </a:p>
          <a:p>
            <a:r>
              <a:rPr lang="tr-TR" sz="1400" b="1" dirty="0" smtClean="0">
                <a:latin typeface="+mn-lt"/>
              </a:rPr>
              <a:t>             </a:t>
            </a:r>
          </a:p>
          <a:p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                                                   ’dır.</a:t>
            </a: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271" y="2920954"/>
            <a:ext cx="5863121" cy="508046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1" y="2276872"/>
            <a:ext cx="4455887" cy="572644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67744" y="4221088"/>
          <a:ext cx="1349378" cy="242888"/>
        </p:xfrm>
        <a:graphic>
          <a:graphicData uri="http://schemas.openxmlformats.org/presentationml/2006/ole">
            <p:oleObj spid="_x0000_s31760" name="Denklem" r:id="rId6" imgW="952087" imgH="177723" progId="Equation.3">
              <p:embed/>
            </p:oleObj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370922" y="5738766"/>
          <a:ext cx="1200946" cy="242888"/>
        </p:xfrm>
        <a:graphic>
          <a:graphicData uri="http://schemas.openxmlformats.org/presentationml/2006/ole">
            <p:oleObj spid="_x0000_s31761" name="Denklem" r:id="rId7" imgW="837836" imgH="177723" progId="Equation.3">
              <p:embed/>
            </p:oleObj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429256" y="5572140"/>
          <a:ext cx="1550987" cy="557213"/>
        </p:xfrm>
        <a:graphic>
          <a:graphicData uri="http://schemas.openxmlformats.org/presentationml/2006/ole">
            <p:oleObj spid="_x0000_s31762" name="Denklem" r:id="rId8" imgW="889000" imgH="457200" progId="Equation.3">
              <p:embed/>
            </p:oleObj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763688" y="1801619"/>
          <a:ext cx="1656184" cy="331237"/>
        </p:xfrm>
        <a:graphic>
          <a:graphicData uri="http://schemas.openxmlformats.org/presentationml/2006/ole">
            <p:oleObj spid="_x0000_s31763" name="Denklem" r:id="rId9" imgW="952087" imgH="177723" progId="Equation.3">
              <p:embed/>
            </p:oleObj>
          </a:graphicData>
        </a:graphic>
      </p:graphicFrame>
      <p:sp>
        <p:nvSpPr>
          <p:cNvPr id="21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620688"/>
            <a:ext cx="3600400" cy="60486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>
                <a:latin typeface="+mn-lt"/>
              </a:rPr>
              <a:t>Her nxn matrise bir reel sayıyı karşılıklı getiren ve aşağıdaki  özelliklere sahip olan bir ve yalnızca bir fonksiyon vardır: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 matrisi; verilen bir nxn A matrisinin bir satırının bir reel sayısı ile çarpılması sonucu A matrisinden elde edildiğinde her zaman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 matrisi; verilen nxn A matrisinin herhangi iki satırının yer değiştirilmesi ile A’dan elde edildiğinde her zaman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B, nxn A matrisinin bir satırının bir skaler katının diğer bir satıra ilave edilmesi ile A’dan elde edilen matris olduğunda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800" b="1" dirty="0" smtClean="0">
                <a:latin typeface="+mn-lt"/>
              </a:rPr>
              <a:t>I</a:t>
            </a:r>
            <a:r>
              <a:rPr lang="tr-TR" sz="1400" b="1" dirty="0" smtClean="0">
                <a:latin typeface="+mn-lt"/>
              </a:rPr>
              <a:t>, nxn birim matris olmak üzere , 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                                            ’</a:t>
            </a:r>
            <a:r>
              <a:rPr lang="tr-TR" sz="1400" b="1" dirty="0" err="1" smtClean="0">
                <a:latin typeface="+mn-lt"/>
              </a:rPr>
              <a:t>dir</a:t>
            </a:r>
            <a:r>
              <a:rPr lang="tr-TR" sz="1400" b="1" dirty="0" smtClean="0">
                <a:latin typeface="+mn-lt"/>
              </a:rPr>
              <a:t>.</a:t>
            </a: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91680" y="2780928"/>
          <a:ext cx="1859047" cy="365170"/>
        </p:xfrm>
        <a:graphic>
          <a:graphicData uri="http://schemas.openxmlformats.org/presentationml/2006/ole">
            <p:oleObj spid="_x0000_s29710" name="Denklem" r:id="rId4" imgW="901309" imgH="177723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91680" y="4005064"/>
          <a:ext cx="1967680" cy="357760"/>
        </p:xfrm>
        <a:graphic>
          <a:graphicData uri="http://schemas.openxmlformats.org/presentationml/2006/ole">
            <p:oleObj spid="_x0000_s29711" name="Denklem" r:id="rId5" imgW="952087" imgH="177723" progId="Equation.3">
              <p:embed/>
            </p:oleObj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39752" y="5445224"/>
          <a:ext cx="1578703" cy="343876"/>
        </p:xfrm>
        <a:graphic>
          <a:graphicData uri="http://schemas.openxmlformats.org/presentationml/2006/ole">
            <p:oleObj spid="_x0000_s29712" name="Denklem" r:id="rId6" imgW="837836" imgH="177723" progId="Equation.3">
              <p:embed/>
            </p:oleObj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051720" y="6381328"/>
          <a:ext cx="951163" cy="321932"/>
        </p:xfrm>
        <a:graphic>
          <a:graphicData uri="http://schemas.openxmlformats.org/presentationml/2006/ole">
            <p:oleObj spid="_x0000_s29713" name="Denklem" r:id="rId7" imgW="520248" imgH="177646" progId="Equation.3">
              <p:embed/>
            </p:oleObj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grpSp>
        <p:nvGrpSpPr>
          <p:cNvPr id="28" name="27 Grup"/>
          <p:cNvGrpSpPr/>
          <p:nvPr/>
        </p:nvGrpSpPr>
        <p:grpSpPr>
          <a:xfrm>
            <a:off x="4860032" y="0"/>
            <a:ext cx="2087168" cy="2876552"/>
            <a:chOff x="5796136" y="912488"/>
            <a:chExt cx="2087168" cy="2876552"/>
          </a:xfrm>
        </p:grpSpPr>
        <p:grpSp>
          <p:nvGrpSpPr>
            <p:cNvPr id="27" name="26 Grup"/>
            <p:cNvGrpSpPr/>
            <p:nvPr/>
          </p:nvGrpSpPr>
          <p:grpSpPr>
            <a:xfrm>
              <a:off x="5796136" y="912488"/>
              <a:ext cx="2087168" cy="2876552"/>
              <a:chOff x="5796136" y="912488"/>
              <a:chExt cx="2087168" cy="287655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9707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47688" y="1128512"/>
              <a:ext cx="1576640" cy="255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33 Grup"/>
          <p:cNvGrpSpPr/>
          <p:nvPr/>
        </p:nvGrpSpPr>
        <p:grpSpPr>
          <a:xfrm>
            <a:off x="6732240" y="1484784"/>
            <a:ext cx="2087168" cy="2876552"/>
            <a:chOff x="5443632" y="3356992"/>
            <a:chExt cx="2087168" cy="2876552"/>
          </a:xfrm>
        </p:grpSpPr>
        <p:grpSp>
          <p:nvGrpSpPr>
            <p:cNvPr id="30" name="26 Grup"/>
            <p:cNvGrpSpPr/>
            <p:nvPr/>
          </p:nvGrpSpPr>
          <p:grpSpPr>
            <a:xfrm>
              <a:off x="5443632" y="3356992"/>
              <a:ext cx="2087168" cy="2876552"/>
              <a:chOff x="5796136" y="912488"/>
              <a:chExt cx="2087168" cy="2876552"/>
            </a:xfrm>
          </p:grpSpPr>
          <p:sp>
            <p:nvSpPr>
              <p:cNvPr id="32" name="31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34704" y="3576783"/>
              <a:ext cx="1440160" cy="2597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39 Grup"/>
          <p:cNvGrpSpPr/>
          <p:nvPr/>
        </p:nvGrpSpPr>
        <p:grpSpPr>
          <a:xfrm>
            <a:off x="4788024" y="3501008"/>
            <a:ext cx="2087168" cy="2876552"/>
            <a:chOff x="4355976" y="3501008"/>
            <a:chExt cx="2087168" cy="2876552"/>
          </a:xfrm>
        </p:grpSpPr>
        <p:grpSp>
          <p:nvGrpSpPr>
            <p:cNvPr id="36" name="26 Grup"/>
            <p:cNvGrpSpPr/>
            <p:nvPr/>
          </p:nvGrpSpPr>
          <p:grpSpPr>
            <a:xfrm>
              <a:off x="4355976" y="3501008"/>
              <a:ext cx="2087168" cy="2876552"/>
              <a:chOff x="5796136" y="912488"/>
              <a:chExt cx="2087168" cy="2876552"/>
            </a:xfrm>
          </p:grpSpPr>
          <p:sp>
            <p:nvSpPr>
              <p:cNvPr id="38" name="37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9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709" name="Picture 1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72000" y="3789040"/>
              <a:ext cx="1368152" cy="253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>
                <a:latin typeface="+mn-lt"/>
              </a:rPr>
              <a:t>Örnek </a:t>
            </a: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matrisinin determinantı sıfırdır.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matrisinin determinantı sıfırdır. </a:t>
            </a:r>
          </a:p>
          <a:p>
            <a:r>
              <a:rPr lang="tr-TR" sz="1400" b="1" dirty="0" smtClean="0">
                <a:latin typeface="+mn-lt"/>
              </a:rPr>
              <a:t> 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grpSp>
        <p:nvGrpSpPr>
          <p:cNvPr id="26" name="22 Grup"/>
          <p:cNvGrpSpPr/>
          <p:nvPr/>
        </p:nvGrpSpPr>
        <p:grpSpPr>
          <a:xfrm>
            <a:off x="4788024" y="3789040"/>
            <a:ext cx="4194656" cy="2389912"/>
            <a:chOff x="4572000" y="535032"/>
            <a:chExt cx="4194656" cy="2389912"/>
          </a:xfrm>
        </p:grpSpPr>
        <p:sp>
          <p:nvSpPr>
            <p:cNvPr id="28" name="27 Yuvarlatılmış Dikdörtgen"/>
            <p:cNvSpPr/>
            <p:nvPr/>
          </p:nvSpPr>
          <p:spPr>
            <a:xfrm>
              <a:off x="4572000" y="688928"/>
              <a:ext cx="4176464" cy="2236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407680" y="535032"/>
              <a:ext cx="358976" cy="370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571736" y="1700808"/>
          <a:ext cx="1504950" cy="914400"/>
        </p:xfrm>
        <a:graphic>
          <a:graphicData uri="http://schemas.openxmlformats.org/presentationml/2006/ole">
            <p:oleObj spid="_x0000_s63494" name="Denklem" r:id="rId5" imgW="1498600" imgH="914400" progId="Equation.3">
              <p:embed/>
            </p:oleObj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571736" y="3356992"/>
          <a:ext cx="1895475" cy="1171575"/>
        </p:xfrm>
        <a:graphic>
          <a:graphicData uri="http://schemas.openxmlformats.org/presentationml/2006/ole">
            <p:oleObj spid="_x0000_s63495" name="Denklem" r:id="rId6" imgW="1892300" imgH="1168400" progId="Equation.3">
              <p:embed/>
            </p:oleObj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1676400" y="93819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2699792" y="1677058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2699792" y="2348880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2855683" y="4029572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4" name="23 Grup"/>
          <p:cNvGrpSpPr/>
          <p:nvPr/>
        </p:nvGrpSpPr>
        <p:grpSpPr>
          <a:xfrm>
            <a:off x="4788024" y="764704"/>
            <a:ext cx="4194656" cy="2389912"/>
            <a:chOff x="4572000" y="535032"/>
            <a:chExt cx="4194656" cy="2389912"/>
          </a:xfrm>
        </p:grpSpPr>
        <p:grpSp>
          <p:nvGrpSpPr>
            <p:cNvPr id="23" name="22 Grup"/>
            <p:cNvGrpSpPr/>
            <p:nvPr/>
          </p:nvGrpSpPr>
          <p:grpSpPr>
            <a:xfrm>
              <a:off x="4572000" y="535032"/>
              <a:ext cx="4194656" cy="2389912"/>
              <a:chOff x="4572000" y="535032"/>
              <a:chExt cx="4194656" cy="238991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2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88024" y="836712"/>
              <a:ext cx="373876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39" y="4186256"/>
            <a:ext cx="3816425" cy="19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 smtClean="0"/>
              <a:t>Teorem  </a:t>
            </a:r>
          </a:p>
          <a:p>
            <a:pPr marL="0" lvl="1"/>
            <a:r>
              <a:rPr lang="tr-TR" sz="1600" dirty="0" smtClean="0"/>
              <a:t>Bir köşegen matrisin determinantı matrisin köşegen elemanlarının çarpımına eşittir.</a:t>
            </a:r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28794" y="2000240"/>
            <a:ext cx="1330100" cy="644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285992"/>
            <a:ext cx="361953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214554"/>
            <a:ext cx="156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>
          <a:xfrm>
            <a:off x="1259632" y="40466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3429000"/>
            <a:ext cx="4194656" cy="2389912"/>
            <a:chOff x="4788024" y="764704"/>
            <a:chExt cx="4194656" cy="2389912"/>
          </a:xfrm>
        </p:grpSpPr>
        <p:grpSp>
          <p:nvGrpSpPr>
            <p:cNvPr id="14" name="22 Grup"/>
            <p:cNvGrpSpPr/>
            <p:nvPr/>
          </p:nvGrpSpPr>
          <p:grpSpPr>
            <a:xfrm>
              <a:off x="4788024" y="764704"/>
              <a:ext cx="4194656" cy="2389912"/>
              <a:chOff x="4572000" y="535032"/>
              <a:chExt cx="4194656" cy="2389912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6801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4048" y="1052735"/>
              <a:ext cx="2016224" cy="2003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600" b="1" dirty="0" smtClean="0"/>
          </a:p>
          <a:p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Bir satır veya bir sütunun tüm elemanları sıfır olan matrislerin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elemanları eşit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elemanları orantılı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yerleri değişirse determinantının işareti değişir. </a:t>
            </a:r>
          </a:p>
          <a:p>
            <a:pPr lvl="0"/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Bir kare matrisin determinantı ile </a:t>
            </a:r>
            <a:r>
              <a:rPr lang="tr-TR" sz="1600" dirty="0" err="1" smtClean="0"/>
              <a:t>transpozunun</a:t>
            </a:r>
            <a:r>
              <a:rPr lang="tr-TR" sz="1600" dirty="0" smtClean="0"/>
              <a:t> determinantı eşittir.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Kare matrislerin çarpımlarının determinantı, bu matrislerin determinantları çarpımına eşittir.</a:t>
            </a:r>
          </a:p>
          <a:p>
            <a:pPr lvl="0"/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</a:t>
            </a:r>
          </a:p>
          <a:p>
            <a:pPr lvl="0"/>
            <a:r>
              <a:rPr lang="tr-TR" sz="1600" dirty="0" smtClean="0"/>
              <a:t>                           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tr-TR" sz="1800" b="1" dirty="0" err="1" smtClean="0"/>
              <a:t>det</a:t>
            </a:r>
            <a:r>
              <a:rPr lang="tr-TR" sz="1800" b="1" dirty="0" smtClean="0"/>
              <a:t>(A × B) = </a:t>
            </a:r>
            <a:r>
              <a:rPr lang="tr-TR" sz="1800" b="1" dirty="0" err="1" smtClean="0"/>
              <a:t>detA</a:t>
            </a:r>
            <a:r>
              <a:rPr lang="tr-TR" sz="1800" b="1" dirty="0" smtClean="0"/>
              <a:t> × </a:t>
            </a:r>
            <a:r>
              <a:rPr lang="tr-TR" sz="1800" b="1" dirty="0" err="1" smtClean="0"/>
              <a:t>detB</a:t>
            </a:r>
            <a:r>
              <a:rPr lang="tr-TR" sz="1800" b="1" dirty="0" smtClean="0"/>
              <a:t> </a:t>
            </a:r>
            <a:endParaRPr lang="tr-TR" sz="1600" b="1" dirty="0" smtClean="0"/>
          </a:p>
          <a:p>
            <a:pPr>
              <a:buFont typeface="Wingdings" pitchFamily="2" charset="2"/>
              <a:buChar char="ü"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043608" y="357608"/>
            <a:ext cx="5472608" cy="5447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kuvvetinin determinantı, determinantının kuvvetine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/>
            <a:r>
              <a:rPr lang="tr-TR" sz="1400" b="1" dirty="0" smtClean="0"/>
              <a:t>                        </a:t>
            </a:r>
            <a:r>
              <a:rPr lang="tr-TR" sz="1400" b="1" dirty="0" err="1" smtClean="0"/>
              <a:t>det</a:t>
            </a:r>
            <a:r>
              <a:rPr lang="tr-TR" sz="1400" b="1" dirty="0" smtClean="0"/>
              <a:t>(An )= (</a:t>
            </a:r>
            <a:r>
              <a:rPr lang="tr-TR" sz="1400" b="1" dirty="0" err="1" smtClean="0"/>
              <a:t>detA</a:t>
            </a:r>
            <a:r>
              <a:rPr lang="tr-TR" sz="1400" b="1" dirty="0" smtClean="0"/>
              <a:t>)n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çarpmaya göre tersinin determinantı, determinantının tersine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A = [</a:t>
            </a:r>
            <a:r>
              <a:rPr lang="tr-TR" sz="1400" b="1" dirty="0" err="1" smtClean="0"/>
              <a:t>aij</a:t>
            </a:r>
            <a:r>
              <a:rPr lang="tr-TR" sz="1400" b="1" dirty="0" smtClean="0"/>
              <a:t>|m×n matrisinin k ile çarpımının determinantı, A </a:t>
            </a:r>
            <a:r>
              <a:rPr lang="tr-TR" sz="1400" b="1" dirty="0" err="1" smtClean="0"/>
              <a:t>nın</a:t>
            </a:r>
            <a:r>
              <a:rPr lang="tr-TR" sz="1400" b="1" dirty="0" smtClean="0"/>
              <a:t> determinantının </a:t>
            </a:r>
            <a:r>
              <a:rPr lang="tr-TR" sz="1400" b="1" dirty="0" err="1" smtClean="0"/>
              <a:t>kn</a:t>
            </a:r>
            <a:r>
              <a:rPr lang="tr-TR" sz="1400" b="1" dirty="0" smtClean="0"/>
              <a:t> ile çarpımına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bir satır ve bir sütunun tüm elemanları</a:t>
            </a:r>
            <a:br>
              <a:rPr lang="tr-TR" sz="1400" b="1" dirty="0" smtClean="0"/>
            </a:br>
            <a:r>
              <a:rPr lang="tr-TR" sz="1400" b="1" dirty="0" smtClean="0"/>
              <a:t>k ile çarpılırsa, elde edilen matrisin determinantı ilk matrisin determinantının k ile çarpımına eşittir. </a:t>
            </a:r>
          </a:p>
          <a:p>
            <a:pPr lvl="0"/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matrisin herhangi bir satırını k ile çarpıp diğer bir satıra ekleyince veya herhangi bir sütununu k ile çarpıp diğer bir sütuna ekleyince determinantının değeri değişmez.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Sadece bir satır veya bir sütun elemanları farklı olan matrislerin determinantları toplamı, diğer satır veya sütunları aynı olan ve farklı sütunu farklı sütunların toplamı kadar olan yeni matrisin determinantına eşittir.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pic>
        <p:nvPicPr>
          <p:cNvPr id="12" name="11 Resim" descr="http://www.sanaldersane.com/KonuAnlat/oss_ka_mat2_resim/ka_mat2_30_Matris_ve_determinant/30_Mat26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356992"/>
            <a:ext cx="2928957" cy="36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pic>
        <p:nvPicPr>
          <p:cNvPr id="11" name="10 Resim" descr="http://www.sanaldersane.com/KonuAnlat/oss_ka_mat2_resim/ka_mat2_30_Matris_ve_determinant/30_Mat25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204864"/>
            <a:ext cx="17145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"/>
          <p:cNvGrpSpPr/>
          <p:nvPr/>
        </p:nvGrpSpPr>
        <p:grpSpPr>
          <a:xfrm>
            <a:off x="5868144" y="836712"/>
            <a:ext cx="3275856" cy="3739230"/>
            <a:chOff x="4716016" y="2924944"/>
            <a:chExt cx="3459925" cy="3739230"/>
          </a:xfrm>
        </p:grpSpPr>
        <p:grpSp>
          <p:nvGrpSpPr>
            <p:cNvPr id="21" name="20 Grup"/>
            <p:cNvGrpSpPr/>
            <p:nvPr/>
          </p:nvGrpSpPr>
          <p:grpSpPr>
            <a:xfrm>
              <a:off x="4716016" y="2924944"/>
              <a:ext cx="3459925" cy="3739230"/>
              <a:chOff x="4716016" y="2924944"/>
              <a:chExt cx="3459925" cy="3739230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716016" y="2996952"/>
                <a:ext cx="3384376" cy="3667222"/>
              </a:xfrm>
              <a:prstGeom prst="roundRect">
                <a:avLst>
                  <a:gd name="adj" fmla="val 940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7812359" y="2924944"/>
                <a:ext cx="363582" cy="336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705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512" y="3082608"/>
              <a:ext cx="2952328" cy="352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1682</TotalTime>
  <Words>865</Words>
  <Application>Microsoft Office PowerPoint</Application>
  <PresentationFormat>Ekran Gösterisi (4:3)</PresentationFormat>
  <Paragraphs>361</Paragraphs>
  <Slides>17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9" baseType="lpstr">
      <vt:lpstr>Gündönümü</vt:lpstr>
      <vt:lpstr>Denklem</vt:lpstr>
      <vt:lpstr>Sayısal Analiz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User</cp:lastModifiedBy>
  <cp:revision>146</cp:revision>
  <dcterms:created xsi:type="dcterms:W3CDTF">2009-08-30T08:05:20Z</dcterms:created>
  <dcterms:modified xsi:type="dcterms:W3CDTF">2015-10-12T05:52:13Z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