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9" r:id="rId3"/>
    <p:sldId id="264" r:id="rId4"/>
    <p:sldId id="266" r:id="rId5"/>
    <p:sldId id="268" r:id="rId6"/>
    <p:sldId id="263" r:id="rId7"/>
    <p:sldId id="258" r:id="rId8"/>
    <p:sldId id="259" r:id="rId9"/>
    <p:sldId id="280" r:id="rId10"/>
    <p:sldId id="260" r:id="rId11"/>
    <p:sldId id="275" r:id="rId12"/>
    <p:sldId id="276" r:id="rId13"/>
    <p:sldId id="270" r:id="rId14"/>
    <p:sldId id="271" r:id="rId15"/>
    <p:sldId id="272" r:id="rId16"/>
    <p:sldId id="273" r:id="rId17"/>
    <p:sldId id="274" r:id="rId18"/>
    <p:sldId id="279" r:id="rId19"/>
    <p:sldId id="261" r:id="rId20"/>
    <p:sldId id="278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2" autoAdjust="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0CFF-F287-4914-A4D7-E59761D6E7A0}" type="datetimeFigureOut">
              <a:rPr lang="tr-TR" smtClean="0"/>
              <a:pPr/>
              <a:t>18.10.2017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B23F8-97CE-4B25-95D8-9BDFA1FC132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845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536C3-07CB-4F5D-B8AF-F50B3B62F934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76D97E-1754-4B6E-B382-1D6C6DBC7E84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F29A0C-080C-4AE3-935D-B106AFF06B31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B9E70-61DC-44FD-9BFE-3AFF892423F0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C4A9AD-F8D1-4CD4-BC9C-D59B7BC709B1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291C-DA9A-4CD8-A5B3-5DF212541713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029BC-34EA-4E9C-8E1F-DF4323487B81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22E29A-49A4-4564-A6E6-A5FB6C608811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A91F9-F538-48BE-AB88-5246A40A9B22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BAF20B-B2DD-4A55-B386-758330146A9A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48AFC-A82E-4591-89B4-94471B12CBC7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4A9803-EC00-4EF4-B623-914F1AF27963}" type="datetime1">
              <a:rPr lang="tr-TR" smtClean="0"/>
              <a:pPr/>
              <a:t>18.10.2017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34CD98-EF64-4F62-8605-B6C9DB2BA3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63688" y="4581128"/>
            <a:ext cx="6336704" cy="7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Çözüm Yöntemleri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pic>
        <p:nvPicPr>
          <p:cNvPr id="35842" name="Picture 2" descr="http://upload.wikimedia.org/math/8/b/7/8b7a3d17b60d60441f3bfc814b55594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1916831"/>
            <a:ext cx="4464496" cy="15573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7" name="1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259632" y="764704"/>
            <a:ext cx="7643834" cy="56635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652" y="2060848"/>
            <a:ext cx="51028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5572140"/>
            <a:ext cx="214314" cy="68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39" y="491330"/>
            <a:ext cx="285750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115616" y="908720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 uygulama :   </a:t>
            </a:r>
          </a:p>
          <a:p>
            <a:endParaRPr lang="tr-TR" dirty="0"/>
          </a:p>
          <a:p>
            <a:r>
              <a:rPr lang="tr-TR" dirty="0" smtClean="0"/>
              <a:t>Aşağıda    AX=B   formunda verilen lineer denklem sisteminin çözümünü bulunuz ?  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1" y="2348880"/>
            <a:ext cx="37583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115616" y="62068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Çözüm :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9928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331640" y="908720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Uygulama :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 x</a:t>
            </a:r>
            <a:r>
              <a:rPr lang="tr-TR" baseline="-25000" dirty="0" smtClean="0"/>
              <a:t>1</a:t>
            </a:r>
            <a:r>
              <a:rPr lang="tr-TR" dirty="0" smtClean="0"/>
              <a:t> </a:t>
            </a:r>
            <a:r>
              <a:rPr lang="tr-TR" dirty="0"/>
              <a:t>+ x</a:t>
            </a:r>
            <a:r>
              <a:rPr lang="tr-TR" baseline="-25000" dirty="0"/>
              <a:t>2</a:t>
            </a:r>
            <a:r>
              <a:rPr lang="tr-TR" dirty="0"/>
              <a:t>    - x</a:t>
            </a:r>
            <a:r>
              <a:rPr lang="tr-TR" baseline="-25000" dirty="0"/>
              <a:t>3</a:t>
            </a:r>
            <a:r>
              <a:rPr lang="tr-TR" dirty="0"/>
              <a:t>  + x</a:t>
            </a:r>
            <a:r>
              <a:rPr lang="tr-TR" baseline="-25000" dirty="0"/>
              <a:t>4</a:t>
            </a:r>
            <a:r>
              <a:rPr lang="tr-TR" dirty="0"/>
              <a:t>   </a:t>
            </a:r>
            <a:r>
              <a:rPr lang="tr-TR" dirty="0" smtClean="0"/>
              <a:t>  </a:t>
            </a:r>
            <a:r>
              <a:rPr lang="tr-TR" dirty="0"/>
              <a:t>=  2</a:t>
            </a:r>
          </a:p>
          <a:p>
            <a:r>
              <a:rPr lang="tr-TR" dirty="0" smtClean="0"/>
              <a:t>      2x</a:t>
            </a:r>
            <a:r>
              <a:rPr lang="tr-TR" baseline="-25000" dirty="0"/>
              <a:t>2</a:t>
            </a:r>
            <a:r>
              <a:rPr lang="tr-TR" dirty="0" smtClean="0"/>
              <a:t> +   </a:t>
            </a:r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 </a:t>
            </a:r>
            <a:r>
              <a:rPr lang="tr-TR" dirty="0" smtClean="0"/>
              <a:t>-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 </a:t>
            </a:r>
            <a:r>
              <a:rPr lang="tr-TR" dirty="0" smtClean="0"/>
              <a:t>  </a:t>
            </a:r>
            <a:r>
              <a:rPr lang="tr-TR" dirty="0"/>
              <a:t>=  5</a:t>
            </a:r>
          </a:p>
          <a:p>
            <a:r>
              <a:rPr lang="tr-TR" dirty="0" smtClean="0"/>
              <a:t> x</a:t>
            </a:r>
            <a:r>
              <a:rPr lang="tr-TR" baseline="-25000" dirty="0"/>
              <a:t>1</a:t>
            </a:r>
            <a:r>
              <a:rPr lang="tr-TR" dirty="0"/>
              <a:t>	</a:t>
            </a:r>
            <a:r>
              <a:rPr lang="tr-TR" dirty="0" smtClean="0"/>
              <a:t> - </a:t>
            </a:r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+ </a:t>
            </a:r>
            <a:r>
              <a:rPr lang="tr-TR" dirty="0" smtClean="0"/>
              <a:t> x</a:t>
            </a:r>
            <a:r>
              <a:rPr lang="tr-TR" baseline="-25000" dirty="0"/>
              <a:t>4</a:t>
            </a:r>
            <a:r>
              <a:rPr lang="tr-TR" dirty="0" smtClean="0"/>
              <a:t>     =  </a:t>
            </a:r>
            <a:r>
              <a:rPr lang="tr-TR" dirty="0"/>
              <a:t>0</a:t>
            </a:r>
          </a:p>
          <a:p>
            <a:pPr>
              <a:buFontTx/>
              <a:buChar char="-"/>
            </a:pPr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 </a:t>
            </a:r>
            <a:r>
              <a:rPr lang="tr-TR" dirty="0"/>
              <a:t>- x</a:t>
            </a:r>
            <a:r>
              <a:rPr lang="tr-TR" baseline="-25000" dirty="0"/>
              <a:t>2</a:t>
            </a:r>
            <a:r>
              <a:rPr lang="tr-TR" dirty="0"/>
              <a:t>  + </a:t>
            </a:r>
            <a:r>
              <a:rPr lang="tr-TR" dirty="0" smtClean="0"/>
              <a:t> x</a:t>
            </a:r>
            <a:r>
              <a:rPr lang="tr-TR" baseline="-25000" dirty="0"/>
              <a:t>3</a:t>
            </a:r>
            <a:r>
              <a:rPr lang="tr-TR" dirty="0"/>
              <a:t>	</a:t>
            </a:r>
            <a:r>
              <a:rPr lang="tr-TR" dirty="0" smtClean="0"/>
              <a:t>     =- 4</a:t>
            </a:r>
          </a:p>
          <a:p>
            <a:pPr>
              <a:buFontTx/>
              <a:buChar char="-"/>
            </a:pPr>
            <a:endParaRPr lang="tr-TR" dirty="0"/>
          </a:p>
          <a:p>
            <a:r>
              <a:rPr lang="tr-TR" dirty="0"/>
              <a:t>lineer denklem sisteminin </a:t>
            </a:r>
            <a:r>
              <a:rPr lang="tr-TR" dirty="0" smtClean="0"/>
              <a:t>çözümünü bulunuz ? </a:t>
            </a:r>
            <a:endParaRPr lang="tr-TR" dirty="0"/>
          </a:p>
          <a:p>
            <a:endParaRPr lang="tr-TR" dirty="0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043608" y="836712"/>
            <a:ext cx="7920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Sistemde 1. denklemin -1 katını 3. denkleme ve yine 1. denklemi 4. denkleme ekleyelim.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 =  2</a:t>
            </a:r>
          </a:p>
          <a:p>
            <a:pPr lvl="1"/>
            <a:r>
              <a:rPr lang="tr-TR" dirty="0" smtClean="0"/>
              <a:t>     2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</a:t>
            </a:r>
            <a:r>
              <a:rPr lang="tr-TR" dirty="0" smtClean="0"/>
              <a:t>+x</a:t>
            </a:r>
            <a:r>
              <a:rPr lang="tr-TR" baseline="-25000" dirty="0" smtClean="0"/>
              <a:t>3</a:t>
            </a:r>
            <a:r>
              <a:rPr lang="tr-TR" dirty="0" smtClean="0"/>
              <a:t>  - 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= 5  </a:t>
            </a:r>
          </a:p>
          <a:p>
            <a:pPr lvl="1"/>
            <a:r>
              <a:rPr lang="tr-TR" dirty="0" smtClean="0"/>
              <a:t> 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</a:t>
            </a:r>
            <a:r>
              <a:rPr lang="tr-TR" dirty="0"/>
              <a:t>= 2  </a:t>
            </a:r>
            <a:r>
              <a:rPr lang="tr-TR" dirty="0" smtClean="0"/>
              <a:t>            bulunur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Burada </a:t>
            </a:r>
            <a:r>
              <a:rPr lang="tr-TR" dirty="0"/>
              <a:t>2. denklem ile 3. denklemin yerlerini değiştirelim. </a:t>
            </a:r>
            <a:endParaRPr lang="tr-TR" dirty="0" smtClean="0"/>
          </a:p>
          <a:p>
            <a:pPr lvl="1"/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 </a:t>
            </a:r>
            <a:r>
              <a:rPr lang="tr-TR" dirty="0"/>
              <a:t>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= 3  </a:t>
            </a:r>
          </a:p>
          <a:p>
            <a:pPr lvl="1"/>
            <a:r>
              <a:rPr lang="tr-TR" dirty="0" smtClean="0"/>
              <a:t>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2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+ x</a:t>
            </a:r>
            <a:r>
              <a:rPr lang="tr-TR" baseline="-25000" dirty="0"/>
              <a:t>3</a:t>
            </a:r>
            <a:r>
              <a:rPr lang="tr-TR" dirty="0"/>
              <a:t>  </a:t>
            </a:r>
            <a:r>
              <a:rPr lang="tr-TR" dirty="0" smtClean="0"/>
              <a:t>-  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 = 5  </a:t>
            </a:r>
          </a:p>
          <a:p>
            <a:pPr lvl="1"/>
            <a:r>
              <a:rPr lang="tr-TR" dirty="0" smtClean="0"/>
              <a:t>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 </a:t>
            </a:r>
            <a:r>
              <a:rPr lang="tr-TR" dirty="0"/>
              <a:t>=- </a:t>
            </a:r>
            <a:r>
              <a:rPr lang="tr-TR" dirty="0" smtClean="0"/>
              <a:t>2             olur</a:t>
            </a:r>
            <a:r>
              <a:rPr lang="tr-TR" dirty="0"/>
              <a:t>. </a:t>
            </a:r>
          </a:p>
          <a:p>
            <a:pPr lvl="1"/>
            <a:endParaRPr lang="tr-TR" dirty="0" smtClean="0"/>
          </a:p>
          <a:p>
            <a:pPr marL="4763" lvl="1"/>
            <a:r>
              <a:rPr lang="tr-TR" dirty="0" smtClean="0"/>
              <a:t>Son </a:t>
            </a:r>
            <a:r>
              <a:rPr lang="tr-TR" dirty="0"/>
              <a:t>elde edilen denklem sisteminde 2. denklemin 2 katını 3. denkleme </a:t>
            </a:r>
            <a:r>
              <a:rPr lang="tr-TR" dirty="0" smtClean="0"/>
              <a:t>ekleyelim</a:t>
            </a:r>
            <a:r>
              <a:rPr lang="tr-TR" dirty="0"/>
              <a:t>.</a:t>
            </a:r>
          </a:p>
          <a:p>
            <a:r>
              <a:rPr lang="tr-TR" dirty="0"/>
              <a:t> 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+ x</a:t>
            </a:r>
            <a:r>
              <a:rPr lang="tr-TR" baseline="-25000" dirty="0"/>
              <a:t>2</a:t>
            </a:r>
            <a:r>
              <a:rPr lang="tr-TR" dirty="0"/>
              <a:t> - x</a:t>
            </a:r>
            <a:r>
              <a:rPr lang="tr-TR" baseline="-25000" dirty="0"/>
              <a:t>3</a:t>
            </a:r>
            <a:r>
              <a:rPr lang="tr-TR" dirty="0"/>
              <a:t>  +  x</a:t>
            </a:r>
            <a:r>
              <a:rPr lang="tr-TR" baseline="-25000" dirty="0"/>
              <a:t>4</a:t>
            </a:r>
            <a:r>
              <a:rPr lang="tr-TR" dirty="0"/>
              <a:t>  = 2  </a:t>
            </a:r>
          </a:p>
          <a:p>
            <a:pPr lvl="1"/>
            <a:r>
              <a:rPr lang="tr-TR" dirty="0" smtClean="0"/>
              <a:t>     - 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	</a:t>
            </a:r>
            <a:r>
              <a:rPr lang="tr-TR" dirty="0" smtClean="0"/>
              <a:t>      =- </a:t>
            </a:r>
            <a:r>
              <a:rPr lang="tr-TR" dirty="0"/>
              <a:t>2</a:t>
            </a:r>
          </a:p>
          <a:p>
            <a:pPr lvl="1"/>
            <a:r>
              <a:rPr lang="tr-TR" dirty="0" smtClean="0"/>
              <a:t>             x</a:t>
            </a:r>
            <a:r>
              <a:rPr lang="tr-TR" baseline="-25000" dirty="0" smtClean="0"/>
              <a:t>3</a:t>
            </a:r>
            <a:r>
              <a:rPr lang="tr-TR" dirty="0" smtClean="0"/>
              <a:t>  </a:t>
            </a:r>
            <a:r>
              <a:rPr lang="tr-TR" dirty="0"/>
              <a:t>- </a:t>
            </a:r>
            <a:r>
              <a:rPr lang="tr-TR" dirty="0" smtClean="0"/>
              <a:t>   x</a:t>
            </a:r>
            <a:r>
              <a:rPr lang="tr-TR" baseline="-25000" dirty="0" smtClean="0"/>
              <a:t>4</a:t>
            </a:r>
            <a:r>
              <a:rPr lang="tr-TR" dirty="0" smtClean="0"/>
              <a:t>  = </a:t>
            </a:r>
            <a:r>
              <a:rPr lang="tr-TR" dirty="0"/>
              <a:t>1 </a:t>
            </a:r>
          </a:p>
          <a:p>
            <a:pPr lvl="1"/>
            <a:r>
              <a:rPr lang="tr-TR" dirty="0" smtClean="0"/>
              <a:t>                       x</a:t>
            </a:r>
            <a:r>
              <a:rPr lang="tr-TR" baseline="-25000" dirty="0" smtClean="0"/>
              <a:t>4</a:t>
            </a:r>
            <a:r>
              <a:rPr lang="tr-TR" dirty="0" smtClean="0"/>
              <a:t>   </a:t>
            </a:r>
            <a:r>
              <a:rPr lang="tr-TR" dirty="0"/>
              <a:t>=- </a:t>
            </a:r>
            <a:r>
              <a:rPr lang="tr-TR" dirty="0" smtClean="0"/>
              <a:t>2            elde edilir.</a:t>
            </a:r>
            <a:endParaRPr lang="tr-TR" dirty="0"/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187624" y="1124744"/>
            <a:ext cx="7884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 </a:t>
            </a:r>
            <a:r>
              <a:rPr lang="tr-TR" dirty="0"/>
              <a:t>son elde edilen lineer denklem sisteminin çözümü ile başlangıçtaki sistemimizin çözümü aynıdır.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 </a:t>
            </a:r>
            <a:r>
              <a:rPr lang="tr-TR" dirty="0"/>
              <a:t>halde, son elde edilen denklem sisteminde,</a:t>
            </a:r>
          </a:p>
          <a:p>
            <a:r>
              <a:rPr lang="tr-TR" dirty="0"/>
              <a:t> 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 =-2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 = 1 + x</a:t>
            </a:r>
            <a:r>
              <a:rPr lang="tr-TR" baseline="-25000" dirty="0"/>
              <a:t>4</a:t>
            </a:r>
            <a:r>
              <a:rPr lang="tr-TR" dirty="0"/>
              <a:t> = 1 - 2 = - 1,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/>
              <a:t> = 2	ve</a:t>
            </a:r>
          </a:p>
          <a:p>
            <a:pPr lvl="1"/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/>
              <a:t> = 2 - x</a:t>
            </a:r>
            <a:r>
              <a:rPr lang="tr-TR" baseline="-25000" dirty="0"/>
              <a:t>2</a:t>
            </a:r>
            <a:r>
              <a:rPr lang="tr-TR" dirty="0"/>
              <a:t>   + x</a:t>
            </a:r>
            <a:r>
              <a:rPr lang="tr-TR" baseline="-25000" dirty="0"/>
              <a:t>3</a:t>
            </a:r>
            <a:r>
              <a:rPr lang="tr-TR" dirty="0"/>
              <a:t> - x</a:t>
            </a:r>
            <a:r>
              <a:rPr lang="tr-TR" baseline="-25000" dirty="0"/>
              <a:t>4</a:t>
            </a:r>
            <a:r>
              <a:rPr lang="tr-TR" dirty="0"/>
              <a:t> = 2 - 2 - 1 + 2 = </a:t>
            </a:r>
            <a:r>
              <a:rPr lang="tr-TR" dirty="0" smtClean="0"/>
              <a:t>1        </a:t>
            </a:r>
            <a:r>
              <a:rPr lang="tr-TR" dirty="0" err="1" smtClean="0"/>
              <a:t>dir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Dolayısıyla </a:t>
            </a:r>
            <a:r>
              <a:rPr lang="tr-TR" dirty="0"/>
              <a:t>verilen denklem </a:t>
            </a:r>
            <a:r>
              <a:rPr lang="tr-TR" dirty="0" smtClean="0"/>
              <a:t>sisteminin çözümü</a:t>
            </a:r>
          </a:p>
          <a:p>
            <a:endParaRPr lang="tr-TR" dirty="0"/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  1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  2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- 1</a:t>
            </a:r>
          </a:p>
          <a:p>
            <a:pPr lvl="1"/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tr-TR" baseline="-25000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 = - 2 </a:t>
            </a:r>
            <a:r>
              <a:rPr lang="tr-TR" dirty="0" smtClean="0"/>
              <a:t>      </a:t>
            </a:r>
            <a:r>
              <a:rPr lang="tr-TR" dirty="0" err="1" smtClean="0"/>
              <a:t>dir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259632" y="764704"/>
            <a:ext cx="66967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Uygulama : </a:t>
            </a:r>
          </a:p>
          <a:p>
            <a:endParaRPr lang="tr-TR" dirty="0"/>
          </a:p>
          <a:p>
            <a:pPr lvl="1"/>
            <a:r>
              <a:rPr lang="tr-TR" dirty="0" smtClean="0"/>
              <a:t>  x</a:t>
            </a:r>
            <a:r>
              <a:rPr lang="tr-TR" baseline="-25000" dirty="0" smtClean="0"/>
              <a:t>1  </a:t>
            </a:r>
            <a:r>
              <a:rPr lang="tr-TR" dirty="0" smtClean="0"/>
              <a:t> + x</a:t>
            </a:r>
            <a:r>
              <a:rPr lang="tr-TR" baseline="-25000" dirty="0" smtClean="0"/>
              <a:t>2</a:t>
            </a:r>
            <a:r>
              <a:rPr lang="tr-TR" dirty="0" smtClean="0"/>
              <a:t>   + x</a:t>
            </a:r>
            <a:r>
              <a:rPr lang="tr-TR" baseline="-25000" dirty="0" smtClean="0"/>
              <a:t>3</a:t>
            </a:r>
            <a:r>
              <a:rPr lang="tr-TR" dirty="0" smtClean="0"/>
              <a:t>  +x</a:t>
            </a:r>
            <a:r>
              <a:rPr lang="tr-TR" baseline="-25000" dirty="0" smtClean="0"/>
              <a:t>4 </a:t>
            </a:r>
            <a:r>
              <a:rPr lang="tr-TR" dirty="0" smtClean="0"/>
              <a:t>  +  x</a:t>
            </a:r>
            <a:r>
              <a:rPr lang="tr-TR" baseline="-25000" dirty="0" smtClean="0"/>
              <a:t>5</a:t>
            </a:r>
            <a:r>
              <a:rPr lang="tr-TR" dirty="0" smtClean="0"/>
              <a:t>    =   3 </a:t>
            </a:r>
          </a:p>
          <a:p>
            <a:pPr lvl="1"/>
            <a:r>
              <a:rPr lang="tr-TR" dirty="0" smtClean="0"/>
              <a:t>           x</a:t>
            </a:r>
            <a:r>
              <a:rPr lang="tr-TR" baseline="-25000" dirty="0" smtClean="0"/>
              <a:t>2</a:t>
            </a:r>
            <a:r>
              <a:rPr lang="tr-TR" dirty="0" smtClean="0"/>
              <a:t>    - x</a:t>
            </a:r>
            <a:r>
              <a:rPr lang="tr-TR" baseline="-25000" dirty="0" smtClean="0"/>
              <a:t>3</a:t>
            </a:r>
            <a:r>
              <a:rPr lang="tr-TR" dirty="0" smtClean="0"/>
              <a:t> -2x</a:t>
            </a:r>
            <a:r>
              <a:rPr lang="tr-TR" baseline="-25000" dirty="0" smtClean="0"/>
              <a:t>4</a:t>
            </a:r>
            <a:r>
              <a:rPr lang="tr-TR" dirty="0" smtClean="0"/>
              <a:t>   + 2x</a:t>
            </a:r>
            <a:r>
              <a:rPr lang="tr-TR" baseline="-25000" dirty="0" smtClean="0"/>
              <a:t>5</a:t>
            </a:r>
            <a:r>
              <a:rPr lang="tr-TR" dirty="0" smtClean="0"/>
              <a:t>  = -8</a:t>
            </a:r>
          </a:p>
          <a:p>
            <a:pPr lvl="1"/>
            <a:r>
              <a:rPr lang="tr-TR" dirty="0" smtClean="0"/>
              <a:t>2x</a:t>
            </a:r>
            <a:r>
              <a:rPr lang="tr-TR" baseline="-25000" dirty="0" smtClean="0"/>
              <a:t>1  </a:t>
            </a:r>
            <a:r>
              <a:rPr lang="tr-TR" dirty="0" smtClean="0"/>
              <a:t> +3x</a:t>
            </a:r>
            <a:r>
              <a:rPr lang="tr-TR" baseline="-25000" dirty="0" smtClean="0"/>
              <a:t>2</a:t>
            </a:r>
            <a:r>
              <a:rPr lang="tr-TR" dirty="0" smtClean="0"/>
              <a:t> - 3x</a:t>
            </a:r>
            <a:r>
              <a:rPr lang="tr-TR" baseline="-25000" dirty="0" smtClean="0"/>
              <a:t>3</a:t>
            </a:r>
            <a:r>
              <a:rPr lang="tr-TR" dirty="0" smtClean="0"/>
              <a:t>  +x</a:t>
            </a:r>
            <a:r>
              <a:rPr lang="tr-TR" baseline="-25000" dirty="0" smtClean="0"/>
              <a:t>4</a:t>
            </a:r>
            <a:r>
              <a:rPr lang="tr-TR" dirty="0" smtClean="0"/>
              <a:t>   +  x</a:t>
            </a:r>
            <a:r>
              <a:rPr lang="tr-TR" baseline="-25000" dirty="0" smtClean="0"/>
              <a:t>5</a:t>
            </a:r>
            <a:r>
              <a:rPr lang="tr-TR" dirty="0" smtClean="0"/>
              <a:t>   = 11	</a:t>
            </a:r>
          </a:p>
          <a:p>
            <a:pPr lvl="1"/>
            <a:r>
              <a:rPr lang="tr-TR" dirty="0" smtClean="0"/>
              <a:t>  x</a:t>
            </a:r>
            <a:r>
              <a:rPr lang="tr-TR" baseline="-25000" dirty="0" smtClean="0"/>
              <a:t>1</a:t>
            </a:r>
            <a:r>
              <a:rPr lang="tr-TR" dirty="0" smtClean="0"/>
              <a:t>	         +2x</a:t>
            </a:r>
            <a:r>
              <a:rPr lang="tr-TR" baseline="-25000" dirty="0" smtClean="0"/>
              <a:t>3</a:t>
            </a:r>
            <a:r>
              <a:rPr lang="tr-TR" dirty="0" smtClean="0"/>
              <a:t>           -  x</a:t>
            </a:r>
            <a:r>
              <a:rPr lang="tr-TR" baseline="-25000" dirty="0" smtClean="0"/>
              <a:t>5  </a:t>
            </a:r>
            <a:r>
              <a:rPr lang="tr-TR" dirty="0" smtClean="0"/>
              <a:t>  =   2</a:t>
            </a:r>
          </a:p>
          <a:p>
            <a:pPr lvl="1"/>
            <a:r>
              <a:rPr lang="tr-TR" dirty="0" smtClean="0"/>
              <a:t>- x</a:t>
            </a:r>
            <a:r>
              <a:rPr lang="tr-TR" baseline="-25000" dirty="0" smtClean="0"/>
              <a:t>1</a:t>
            </a:r>
            <a:r>
              <a:rPr lang="tr-TR" dirty="0" smtClean="0"/>
              <a:t>   +2x</a:t>
            </a:r>
            <a:r>
              <a:rPr lang="tr-TR" baseline="-25000" dirty="0" smtClean="0"/>
              <a:t>2</a:t>
            </a:r>
            <a:r>
              <a:rPr lang="tr-TR" dirty="0" smtClean="0"/>
              <a:t>          +3x</a:t>
            </a:r>
            <a:r>
              <a:rPr lang="tr-TR" baseline="-25000" dirty="0" smtClean="0"/>
              <a:t>4</a:t>
            </a:r>
            <a:r>
              <a:rPr lang="tr-TR" dirty="0" smtClean="0"/>
              <a:t> + 4x</a:t>
            </a:r>
            <a:r>
              <a:rPr lang="tr-TR" baseline="-25000" dirty="0" smtClean="0"/>
              <a:t>5</a:t>
            </a:r>
            <a:r>
              <a:rPr lang="tr-TR" dirty="0" smtClean="0"/>
              <a:t>  =   1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lineer denklem sistemini çözünüz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Çözüm :          AX=B   =&gt;    (A|B)</a:t>
            </a:r>
          </a:p>
          <a:p>
            <a:endParaRPr lang="tr-TR" dirty="0" smtClean="0"/>
          </a:p>
          <a:p>
            <a:r>
              <a:rPr lang="tr-TR" dirty="0" smtClean="0"/>
              <a:t>…</a:t>
            </a:r>
          </a:p>
          <a:p>
            <a:endParaRPr lang="tr-TR" dirty="0"/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x1=  2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x2=  1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x3= -1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x4=  3 </a:t>
            </a:r>
          </a:p>
          <a:p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x5= -2</a:t>
            </a:r>
            <a:r>
              <a:rPr lang="tr-TR" dirty="0" smtClean="0"/>
              <a:t>     bulunur.</a:t>
            </a:r>
            <a:endParaRPr lang="tr-TR" dirty="0"/>
          </a:p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115616" y="620688"/>
            <a:ext cx="8028384" cy="645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Uygulamalar :</a:t>
            </a:r>
            <a:endParaRPr lang="tr-TR" dirty="0"/>
          </a:p>
          <a:p>
            <a:r>
              <a:rPr lang="tr-TR" dirty="0"/>
              <a:t>1)</a:t>
            </a:r>
          </a:p>
          <a:p>
            <a:pPr lvl="1"/>
            <a:r>
              <a:rPr lang="tr-TR" dirty="0"/>
              <a:t>    x</a:t>
            </a:r>
            <a:r>
              <a:rPr lang="tr-TR" baseline="-25000" dirty="0"/>
              <a:t>1</a:t>
            </a:r>
            <a:r>
              <a:rPr lang="tr-TR" dirty="0"/>
              <a:t> +    x</a:t>
            </a:r>
            <a:r>
              <a:rPr lang="tr-TR" baseline="-25000" dirty="0"/>
              <a:t>2</a:t>
            </a:r>
            <a:r>
              <a:rPr lang="tr-TR" dirty="0"/>
              <a:t>  -  x</a:t>
            </a:r>
            <a:r>
              <a:rPr lang="tr-TR" baseline="-25000" dirty="0"/>
              <a:t>3</a:t>
            </a:r>
            <a:r>
              <a:rPr lang="tr-TR" dirty="0"/>
              <a:t> = 1</a:t>
            </a:r>
          </a:p>
          <a:p>
            <a:pPr lvl="1"/>
            <a:r>
              <a:rPr lang="tr-TR" dirty="0"/>
              <a:t>    x</a:t>
            </a:r>
            <a:r>
              <a:rPr lang="tr-TR" baseline="-25000" dirty="0"/>
              <a:t>1  </a:t>
            </a:r>
            <a:r>
              <a:rPr lang="tr-TR" dirty="0"/>
              <a:t>+ 2x</a:t>
            </a:r>
            <a:r>
              <a:rPr lang="tr-TR" baseline="-25000" dirty="0"/>
              <a:t>2</a:t>
            </a:r>
            <a:r>
              <a:rPr lang="tr-TR" dirty="0"/>
              <a:t>  -2 x</a:t>
            </a:r>
            <a:r>
              <a:rPr lang="tr-TR" baseline="-25000" dirty="0"/>
              <a:t>3</a:t>
            </a:r>
            <a:r>
              <a:rPr lang="tr-TR" dirty="0"/>
              <a:t> = 0</a:t>
            </a:r>
          </a:p>
          <a:p>
            <a:pPr lvl="1"/>
            <a:r>
              <a:rPr lang="tr-TR" dirty="0" smtClean="0"/>
              <a:t> -</a:t>
            </a:r>
            <a:r>
              <a:rPr lang="tr-TR" dirty="0"/>
              <a:t>2x</a:t>
            </a:r>
            <a:r>
              <a:rPr lang="tr-TR" baseline="-25000" dirty="0"/>
              <a:t>1  </a:t>
            </a:r>
            <a:r>
              <a:rPr lang="tr-TR" dirty="0"/>
              <a:t>+   x</a:t>
            </a:r>
            <a:r>
              <a:rPr lang="tr-TR" baseline="-25000" dirty="0"/>
              <a:t>2</a:t>
            </a:r>
            <a:r>
              <a:rPr lang="tr-TR" dirty="0"/>
              <a:t>  +  x</a:t>
            </a:r>
            <a:r>
              <a:rPr lang="tr-TR" baseline="-25000" dirty="0"/>
              <a:t>3</a:t>
            </a:r>
            <a:r>
              <a:rPr lang="tr-TR" dirty="0"/>
              <a:t> = 1</a:t>
            </a:r>
            <a:r>
              <a:rPr lang="tr-TR" baseline="-25000" dirty="0"/>
              <a:t>    </a:t>
            </a:r>
            <a:r>
              <a:rPr lang="tr-TR" dirty="0"/>
              <a:t>  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gauss </a:t>
            </a:r>
            <a:r>
              <a:rPr lang="tr-TR" sz="1600" dirty="0" smtClean="0"/>
              <a:t>eliminasyon </a:t>
            </a:r>
            <a:r>
              <a:rPr lang="tr-TR" sz="1600" dirty="0"/>
              <a:t>yöntemi ile çözünüz.</a:t>
            </a:r>
            <a:endParaRPr lang="tr-TR" dirty="0"/>
          </a:p>
          <a:p>
            <a:r>
              <a:rPr lang="tr-TR" dirty="0"/>
              <a:t>2)</a:t>
            </a:r>
          </a:p>
          <a:p>
            <a:pPr lvl="1"/>
            <a:r>
              <a:rPr lang="tr-TR" dirty="0"/>
              <a:t>4x</a:t>
            </a:r>
            <a:r>
              <a:rPr lang="tr-TR" baseline="-25000" dirty="0"/>
              <a:t>1</a:t>
            </a:r>
            <a:r>
              <a:rPr lang="tr-TR" dirty="0"/>
              <a:t> +   3x</a:t>
            </a:r>
            <a:r>
              <a:rPr lang="tr-TR" baseline="-25000" dirty="0"/>
              <a:t>2</a:t>
            </a:r>
            <a:r>
              <a:rPr lang="tr-TR" dirty="0"/>
              <a:t>  + 2x</a:t>
            </a:r>
            <a:r>
              <a:rPr lang="tr-TR" baseline="-25000" dirty="0"/>
              <a:t>3</a:t>
            </a:r>
            <a:r>
              <a:rPr lang="tr-TR" dirty="0"/>
              <a:t> + 1x</a:t>
            </a:r>
            <a:r>
              <a:rPr lang="tr-TR" baseline="-25000" dirty="0"/>
              <a:t>4</a:t>
            </a:r>
            <a:r>
              <a:rPr lang="tr-TR" dirty="0"/>
              <a:t> =  1</a:t>
            </a:r>
          </a:p>
          <a:p>
            <a:pPr lvl="1"/>
            <a:r>
              <a:rPr lang="tr-TR" dirty="0"/>
              <a:t>3x</a:t>
            </a:r>
            <a:r>
              <a:rPr lang="tr-TR" baseline="-25000" dirty="0"/>
              <a:t>1</a:t>
            </a:r>
            <a:r>
              <a:rPr lang="tr-TR" dirty="0"/>
              <a:t> +   4x</a:t>
            </a:r>
            <a:r>
              <a:rPr lang="tr-TR" baseline="-25000" dirty="0"/>
              <a:t>2</a:t>
            </a:r>
            <a:r>
              <a:rPr lang="tr-TR" dirty="0"/>
              <a:t>  + 3x</a:t>
            </a:r>
            <a:r>
              <a:rPr lang="tr-TR" baseline="-25000" dirty="0"/>
              <a:t>3</a:t>
            </a:r>
            <a:r>
              <a:rPr lang="tr-TR" dirty="0"/>
              <a:t> + 2x</a:t>
            </a:r>
            <a:r>
              <a:rPr lang="tr-TR" baseline="-25000" dirty="0"/>
              <a:t>4</a:t>
            </a:r>
            <a:r>
              <a:rPr lang="tr-TR" dirty="0"/>
              <a:t> =  1</a:t>
            </a:r>
          </a:p>
          <a:p>
            <a:pPr lvl="1"/>
            <a:r>
              <a:rPr lang="tr-TR" dirty="0"/>
              <a:t>2x</a:t>
            </a:r>
            <a:r>
              <a:rPr lang="tr-TR" baseline="-25000" dirty="0"/>
              <a:t>1</a:t>
            </a:r>
            <a:r>
              <a:rPr lang="tr-TR" dirty="0"/>
              <a:t> +   3x</a:t>
            </a:r>
            <a:r>
              <a:rPr lang="tr-TR" baseline="-25000" dirty="0"/>
              <a:t>2</a:t>
            </a:r>
            <a:r>
              <a:rPr lang="tr-TR" dirty="0"/>
              <a:t>  + 4x</a:t>
            </a:r>
            <a:r>
              <a:rPr lang="tr-TR" baseline="-25000" dirty="0"/>
              <a:t>3</a:t>
            </a:r>
            <a:r>
              <a:rPr lang="tr-TR" dirty="0"/>
              <a:t> + 1x</a:t>
            </a:r>
            <a:r>
              <a:rPr lang="tr-TR" baseline="-25000" dirty="0"/>
              <a:t>4</a:t>
            </a:r>
            <a:r>
              <a:rPr lang="tr-TR" dirty="0"/>
              <a:t> = -1</a:t>
            </a:r>
          </a:p>
          <a:p>
            <a:pPr lvl="1"/>
            <a:r>
              <a:rPr lang="tr-TR" dirty="0"/>
              <a:t>1x</a:t>
            </a:r>
            <a:r>
              <a:rPr lang="tr-TR" baseline="-25000" dirty="0"/>
              <a:t>1</a:t>
            </a:r>
            <a:r>
              <a:rPr lang="tr-TR" dirty="0"/>
              <a:t> +   2x</a:t>
            </a:r>
            <a:r>
              <a:rPr lang="tr-TR" baseline="-25000" dirty="0"/>
              <a:t>2</a:t>
            </a:r>
            <a:r>
              <a:rPr lang="tr-TR" dirty="0"/>
              <a:t>  + 3x</a:t>
            </a:r>
            <a:r>
              <a:rPr lang="tr-TR" baseline="-25000" dirty="0"/>
              <a:t>3</a:t>
            </a:r>
            <a:r>
              <a:rPr lang="tr-TR" dirty="0"/>
              <a:t> + 4x</a:t>
            </a:r>
            <a:r>
              <a:rPr lang="tr-TR" baseline="-25000" dirty="0"/>
              <a:t>4</a:t>
            </a:r>
            <a:r>
              <a:rPr lang="tr-TR" dirty="0"/>
              <a:t> = -1   </a:t>
            </a:r>
            <a:endParaRPr lang="tr-TR" dirty="0" smtClean="0"/>
          </a:p>
          <a:p>
            <a:endParaRPr lang="tr-TR" sz="1600" dirty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gauss </a:t>
            </a:r>
            <a:r>
              <a:rPr lang="tr-TR" sz="1600" dirty="0" smtClean="0"/>
              <a:t>eliminasyon </a:t>
            </a:r>
            <a:r>
              <a:rPr lang="tr-TR" sz="1600" dirty="0"/>
              <a:t>yöntemi ile çözünüz.</a:t>
            </a:r>
            <a:endParaRPr lang="tr-TR" dirty="0"/>
          </a:p>
          <a:p>
            <a:r>
              <a:rPr lang="tr-TR" dirty="0"/>
              <a:t>3)</a:t>
            </a:r>
          </a:p>
          <a:p>
            <a:pPr lvl="1"/>
            <a:r>
              <a:rPr lang="tr-TR" dirty="0"/>
              <a:t> 6x</a:t>
            </a:r>
            <a:r>
              <a:rPr lang="tr-TR" baseline="-25000" dirty="0"/>
              <a:t>1</a:t>
            </a:r>
            <a:r>
              <a:rPr lang="tr-TR" dirty="0"/>
              <a:t> +   2x</a:t>
            </a:r>
            <a:r>
              <a:rPr lang="tr-TR" baseline="-25000" dirty="0"/>
              <a:t>2</a:t>
            </a:r>
            <a:r>
              <a:rPr lang="tr-TR" dirty="0"/>
              <a:t>  - 2x</a:t>
            </a:r>
            <a:r>
              <a:rPr lang="tr-TR" baseline="-25000" dirty="0"/>
              <a:t>3</a:t>
            </a:r>
            <a:r>
              <a:rPr lang="tr-TR" dirty="0"/>
              <a:t> = -2</a:t>
            </a:r>
          </a:p>
          <a:p>
            <a:pPr lvl="1"/>
            <a:r>
              <a:rPr lang="tr-TR" dirty="0"/>
              <a:t> 2x</a:t>
            </a:r>
            <a:r>
              <a:rPr lang="tr-TR" baseline="-25000" dirty="0"/>
              <a:t>1  </a:t>
            </a:r>
            <a:r>
              <a:rPr lang="tr-TR" dirty="0"/>
              <a:t>+   x</a:t>
            </a:r>
            <a:r>
              <a:rPr lang="tr-TR" baseline="-25000" dirty="0"/>
              <a:t>2</a:t>
            </a:r>
            <a:r>
              <a:rPr lang="tr-TR" dirty="0"/>
              <a:t>   + x</a:t>
            </a:r>
            <a:r>
              <a:rPr lang="tr-TR" baseline="-25000" dirty="0"/>
              <a:t>3</a:t>
            </a:r>
            <a:r>
              <a:rPr lang="tr-TR" dirty="0"/>
              <a:t> </a:t>
            </a:r>
            <a:r>
              <a:rPr lang="tr-TR" dirty="0" smtClean="0"/>
              <a:t> = </a:t>
            </a:r>
            <a:r>
              <a:rPr lang="tr-TR" dirty="0"/>
              <a:t>1</a:t>
            </a:r>
          </a:p>
          <a:p>
            <a:pPr lvl="1"/>
            <a:r>
              <a:rPr lang="tr-TR" dirty="0"/>
              <a:t>   x</a:t>
            </a:r>
            <a:r>
              <a:rPr lang="tr-TR" baseline="-25000" dirty="0"/>
              <a:t>1  </a:t>
            </a:r>
            <a:r>
              <a:rPr lang="tr-TR" dirty="0"/>
              <a:t>+   2x</a:t>
            </a:r>
            <a:r>
              <a:rPr lang="tr-TR" baseline="-25000" dirty="0"/>
              <a:t>2</a:t>
            </a:r>
            <a:r>
              <a:rPr lang="tr-TR" dirty="0"/>
              <a:t>  -  x</a:t>
            </a:r>
            <a:r>
              <a:rPr lang="tr-TR" baseline="-25000" dirty="0"/>
              <a:t>3</a:t>
            </a:r>
            <a:r>
              <a:rPr lang="tr-TR" dirty="0"/>
              <a:t> = 0</a:t>
            </a:r>
            <a:r>
              <a:rPr lang="tr-TR" baseline="-25000" dirty="0"/>
              <a:t>    </a:t>
            </a:r>
            <a:r>
              <a:rPr lang="tr-TR" dirty="0"/>
              <a:t>  </a:t>
            </a:r>
            <a:endParaRPr lang="tr-TR" dirty="0" smtClean="0"/>
          </a:p>
          <a:p>
            <a:endParaRPr lang="tr-TR" sz="1600" dirty="0"/>
          </a:p>
          <a:p>
            <a:r>
              <a:rPr lang="tr-TR" sz="1600" dirty="0" smtClean="0"/>
              <a:t>	lineer </a:t>
            </a:r>
            <a:r>
              <a:rPr lang="tr-TR" sz="1600" dirty="0"/>
              <a:t>denklem sistemini </a:t>
            </a:r>
            <a:r>
              <a:rPr lang="tr-TR" sz="1600" dirty="0" smtClean="0"/>
              <a:t>gauss eliminasyon yöntemi </a:t>
            </a:r>
            <a:r>
              <a:rPr lang="tr-TR" sz="1600" dirty="0"/>
              <a:t>ile çözünüz.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4)  Gauss </a:t>
            </a:r>
            <a:r>
              <a:rPr lang="tr-TR" dirty="0"/>
              <a:t>Eliminasyon yönteminin işaret akış diyagramını çiziniz</a:t>
            </a:r>
            <a:r>
              <a:rPr lang="tr-TR" dirty="0" smtClean="0"/>
              <a:t>. </a:t>
            </a:r>
            <a:endParaRPr lang="tr-TR" dirty="0"/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0"/>
            <a:ext cx="8191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lum bright="42000" contrast="-61000"/>
          </a:blip>
          <a:srcRect l="2160" t="2088" r="2160" b="2088"/>
          <a:stretch>
            <a:fillRect/>
          </a:stretch>
        </p:blipFill>
        <p:spPr bwMode="auto">
          <a:xfrm>
            <a:off x="2915816" y="1556792"/>
            <a:ext cx="1908216" cy="1976595"/>
          </a:xfrm>
          <a:prstGeom prst="rect">
            <a:avLst/>
          </a:prstGeom>
          <a:noFill/>
          <a:ln w="9525">
            <a:solidFill>
              <a:srgbClr val="C00000">
                <a:alpha val="49000"/>
              </a:srgbClr>
            </a:solidFill>
            <a:miter lim="800000"/>
            <a:headEnd/>
            <a:tailEnd/>
          </a:ln>
        </p:spPr>
      </p:pic>
      <p:sp>
        <p:nvSpPr>
          <p:cNvPr id="2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2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5" cstate="print"/>
          <a:srcRect t="6749"/>
          <a:stretch>
            <a:fillRect/>
          </a:stretch>
        </p:blipFill>
        <p:spPr bwMode="auto">
          <a:xfrm>
            <a:off x="4788024" y="278092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1" name="10 Dikdörtgen"/>
          <p:cNvSpPr/>
          <p:nvPr/>
        </p:nvSpPr>
        <p:spPr>
          <a:xfrm>
            <a:off x="2555776" y="4437112"/>
            <a:ext cx="47361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Gauss Eliminasyon  yönteminin 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akış diyagramını çizerek ve </a:t>
            </a:r>
            <a:r>
              <a:rPr lang="tr-TR" b="1" dirty="0" err="1" smtClean="0">
                <a:solidFill>
                  <a:srgbClr val="C00000"/>
                </a:solidFill>
              </a:rPr>
              <a:t>matlab</a:t>
            </a:r>
            <a:r>
              <a:rPr lang="tr-TR" b="1" dirty="0" smtClean="0">
                <a:solidFill>
                  <a:srgbClr val="C00000"/>
                </a:solidFill>
              </a:rPr>
              <a:t> kodunu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yazınız.</a:t>
            </a:r>
            <a:endParaRPr lang="tr-T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-19050"/>
            <a:ext cx="81915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2436270" y="146348"/>
            <a:ext cx="516006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%*** Gauss Eliminasyon ile denklem çözümleme ***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I=gauss_eleme(N,Y)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X=[N Y]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[satir,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]=size(N)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n=1:(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-1),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s=1;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X(n,n)==0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not(X(n+s,n)==0)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Y=X;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X(n,:)=Y(n+s,:);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X(n+s,:)=Y(n,:);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s==n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('Çözüm Bulunamadı!');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s=s+1;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m=(n+1):(satir)</a:t>
            </a:r>
          </a:p>
          <a:p>
            <a:r>
              <a:rPr lang="pt-B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X(m,:)=X(m,:)-X(n,:)*X(m,n)/X(n,n);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 bilinmeyenlerin  bulunması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I=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zeros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(satir,1);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n=satir:-1:1</a:t>
            </a:r>
          </a:p>
          <a:p>
            <a:r>
              <a:rPr lang="pt-B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tp=X(n,[sutun:-1:(n+1)])*I([sutun:-1:(n+1)]);</a:t>
            </a:r>
          </a:p>
          <a:p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I(n)=(X(n,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sutun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+1)-</a:t>
            </a:r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tp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)/X(n,n);</a:t>
            </a:r>
          </a:p>
          <a:p>
            <a:r>
              <a:rPr lang="tr-TR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r>
              <a:rPr lang="tr-TR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</a:p>
        </p:txBody>
      </p:sp>
      <p:sp>
        <p:nvSpPr>
          <p:cNvPr id="20" name="19 Katlanmış Nesne"/>
          <p:cNvSpPr/>
          <p:nvPr/>
        </p:nvSpPr>
        <p:spPr bwMode="auto">
          <a:xfrm>
            <a:off x="6315050" y="659552"/>
            <a:ext cx="2664296" cy="5198340"/>
          </a:xfrm>
          <a:prstGeom prst="foldedCorner">
            <a:avLst/>
          </a:prstGeom>
          <a:solidFill>
            <a:srgbClr val="92D05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400" dirty="0" smtClean="0"/>
              <a:t>&gt;&gt; N=[2 -3 2;1 1 -2;3 -2 -1]</a:t>
            </a:r>
          </a:p>
          <a:p>
            <a:r>
              <a:rPr lang="pt-BR" sz="1400" dirty="0" smtClean="0"/>
              <a:t>N =</a:t>
            </a:r>
          </a:p>
          <a:p>
            <a:r>
              <a:rPr lang="pt-BR" sz="1400" dirty="0" smtClean="0"/>
              <a:t>     2    -3     2</a:t>
            </a:r>
          </a:p>
          <a:p>
            <a:r>
              <a:rPr lang="pt-BR" sz="1400" dirty="0" smtClean="0"/>
              <a:t>     1     1    -2</a:t>
            </a:r>
          </a:p>
          <a:p>
            <a:r>
              <a:rPr lang="pt-BR" sz="1400" dirty="0" smtClean="0"/>
              <a:t>     3    -2    -1</a:t>
            </a:r>
            <a:endParaRPr lang="tr-T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&gt;&gt; Y=[-11 8 -1]';</a:t>
            </a:r>
          </a:p>
          <a:p>
            <a:endParaRPr lang="tr-TR" sz="1400" dirty="0" smtClean="0"/>
          </a:p>
          <a:p>
            <a:r>
              <a:rPr lang="pt-BR" sz="1400" dirty="0" smtClean="0"/>
              <a:t>&gt;&gt; I=gauss_el</a:t>
            </a:r>
            <a:r>
              <a:rPr lang="tr-TR" sz="1400" dirty="0" smtClean="0"/>
              <a:t>eme</a:t>
            </a:r>
            <a:r>
              <a:rPr lang="pt-BR" sz="1400" dirty="0" smtClean="0"/>
              <a:t>(N,Y)</a:t>
            </a:r>
          </a:p>
          <a:p>
            <a:endParaRPr lang="tr-TR" sz="1400" dirty="0" smtClean="0"/>
          </a:p>
          <a:p>
            <a:r>
              <a:rPr lang="pt-BR" sz="1400" dirty="0" smtClean="0"/>
              <a:t>X =</a:t>
            </a:r>
          </a:p>
          <a:p>
            <a:r>
              <a:rPr lang="pt-BR" sz="1400" dirty="0" smtClean="0"/>
              <a:t>     2    -3     2   -11</a:t>
            </a:r>
          </a:p>
          <a:p>
            <a:r>
              <a:rPr lang="pt-BR" sz="1400" dirty="0" smtClean="0"/>
              <a:t>     1     1    -2     8</a:t>
            </a:r>
          </a:p>
          <a:p>
            <a:r>
              <a:rPr lang="pt-BR" sz="1400" dirty="0" smtClean="0"/>
              <a:t>     3    -2    -1    -1</a:t>
            </a:r>
          </a:p>
          <a:p>
            <a:endParaRPr lang="tr-TR" sz="1400" dirty="0" smtClean="0"/>
          </a:p>
          <a:p>
            <a:r>
              <a:rPr lang="pt-BR" sz="1400" dirty="0" smtClean="0"/>
              <a:t>satir =</a:t>
            </a:r>
          </a:p>
          <a:p>
            <a:r>
              <a:rPr lang="pt-BR" sz="1400" dirty="0" smtClean="0"/>
              <a:t>     3</a:t>
            </a:r>
          </a:p>
          <a:p>
            <a:r>
              <a:rPr lang="pt-BR" sz="1400" dirty="0" smtClean="0"/>
              <a:t>sutun =</a:t>
            </a:r>
          </a:p>
          <a:p>
            <a:r>
              <a:rPr lang="pt-BR" sz="1400" dirty="0" smtClean="0"/>
              <a:t>     3</a:t>
            </a:r>
          </a:p>
          <a:p>
            <a:endParaRPr lang="tr-TR" sz="1400" dirty="0" smtClean="0"/>
          </a:p>
          <a:p>
            <a:r>
              <a:rPr lang="pt-BR" sz="1400" dirty="0" smtClean="0"/>
              <a:t>I =</a:t>
            </a:r>
          </a:p>
          <a:p>
            <a:r>
              <a:rPr lang="pt-BR" sz="1400" dirty="0" smtClean="0"/>
              <a:t>     1</a:t>
            </a:r>
          </a:p>
          <a:p>
            <a:r>
              <a:rPr lang="pt-BR" sz="1400" dirty="0" smtClean="0"/>
              <a:t>     3</a:t>
            </a:r>
          </a:p>
          <a:p>
            <a:r>
              <a:rPr lang="pt-BR" sz="1400" dirty="0" smtClean="0"/>
              <a:t>    -2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2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19</a:t>
            </a:fld>
            <a:endParaRPr lang="tr-TR"/>
          </a:p>
        </p:txBody>
      </p:sp>
      <p:grpSp>
        <p:nvGrpSpPr>
          <p:cNvPr id="26" name="25 Grup"/>
          <p:cNvGrpSpPr/>
          <p:nvPr/>
        </p:nvGrpSpPr>
        <p:grpSpPr>
          <a:xfrm>
            <a:off x="179512" y="1942669"/>
            <a:ext cx="2331750" cy="1054283"/>
            <a:chOff x="205349" y="1582629"/>
            <a:chExt cx="2494443" cy="105428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128" t="2392" r="1128"/>
            <a:stretch>
              <a:fillRect/>
            </a:stretch>
          </p:blipFill>
          <p:spPr bwMode="auto">
            <a:xfrm>
              <a:off x="205349" y="1582629"/>
              <a:ext cx="2238454" cy="10542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5" name="24 Düz Ok Bağlayıcısı"/>
            <p:cNvCxnSpPr/>
            <p:nvPr/>
          </p:nvCxnSpPr>
          <p:spPr>
            <a:xfrm>
              <a:off x="2411760" y="197741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5" cstate="print"/>
          <a:srcRect t="6749"/>
          <a:stretch>
            <a:fillRect/>
          </a:stretch>
        </p:blipFill>
        <p:spPr bwMode="auto">
          <a:xfrm>
            <a:off x="467544" y="62068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1331640" y="1844824"/>
            <a:ext cx="7391400" cy="4615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Ders İçeriği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Tanım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 Eliminasyon Yöntemi 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Örnek Uygulamalar</a:t>
            </a: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r>
              <a:rPr lang="tr-TR" sz="2000" dirty="0" smtClean="0"/>
              <a:t>Matlab uygulama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83464">
              <a:spcBef>
                <a:spcPts val="600"/>
              </a:spcBef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v"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90872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Tanım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,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 a</a:t>
            </a:r>
            <a:r>
              <a:rPr lang="tr-TR" sz="1600" baseline="-25000" dirty="0" smtClean="0"/>
              <a:t>n</a:t>
            </a:r>
            <a:r>
              <a:rPr lang="tr-TR" sz="1600" dirty="0" smtClean="0"/>
              <a:t>∈ </a:t>
            </a:r>
            <a:r>
              <a:rPr lang="tr-TR" sz="1600" b="1" dirty="0" smtClean="0"/>
              <a:t>R </a:t>
            </a:r>
            <a:r>
              <a:rPr lang="tr-TR" sz="1600" dirty="0" smtClean="0"/>
              <a:t>ve  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, 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bilinmeyenler olmak üzere, 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              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 +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   + . . .  + 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n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</a:p>
          <a:p>
            <a:pPr>
              <a:buNone/>
            </a:pPr>
            <a:r>
              <a:rPr lang="tr-TR" sz="1600" dirty="0" smtClean="0"/>
              <a:t>denklemine </a:t>
            </a:r>
            <a:r>
              <a:rPr lang="tr-TR" sz="1600" b="1" dirty="0" smtClean="0"/>
              <a:t>n- bilinmeyenli bir lineer denklem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Bir lineer denklemde  a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 a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 . . . , a</a:t>
            </a:r>
            <a:r>
              <a:rPr lang="tr-TR" sz="1600" baseline="-25000" dirty="0" smtClean="0"/>
              <a:t>n</a:t>
            </a:r>
            <a:r>
              <a:rPr lang="tr-TR" sz="1600" dirty="0" smtClean="0"/>
              <a:t> sayılarına </a:t>
            </a:r>
            <a:r>
              <a:rPr lang="tr-TR" sz="1600" b="1" dirty="0" smtClean="0"/>
              <a:t>denklemin katsayıları</a:t>
            </a:r>
            <a:r>
              <a:rPr lang="tr-TR" sz="1600" dirty="0" smtClean="0"/>
              <a:t>, b sayısına da </a:t>
            </a:r>
            <a:r>
              <a:rPr lang="tr-TR" sz="1600" b="1" dirty="0" smtClean="0"/>
              <a:t>denklemin sabiti </a:t>
            </a:r>
            <a:r>
              <a:rPr lang="tr-TR" sz="1600" dirty="0" smtClean="0"/>
              <a:t>denir. 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Örnek:</a:t>
            </a:r>
          </a:p>
          <a:p>
            <a:pPr>
              <a:buNone/>
            </a:pPr>
            <a:r>
              <a:rPr lang="tr-TR" sz="1600" dirty="0" smtClean="0"/>
              <a:t> 2x - y + z = 1  lineer denkleminde, </a:t>
            </a:r>
          </a:p>
          <a:p>
            <a:pPr>
              <a:buNone/>
            </a:pPr>
            <a:r>
              <a:rPr lang="tr-TR" sz="1600" dirty="0" smtClean="0"/>
              <a:t>       2, -1 ve 1 denklemin katsayıları, 1 de denklemin sabitidir.</a:t>
            </a:r>
          </a:p>
          <a:p>
            <a:pPr>
              <a:buNone/>
            </a:pPr>
            <a:endParaRPr lang="tr-TR" sz="14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908720"/>
            <a:ext cx="7956376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Tanım</a:t>
            </a: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11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12</a:t>
            </a:r>
            <a:r>
              <a:rPr lang="tr-TR" sz="1600" dirty="0" smtClean="0"/>
              <a:t>x</a:t>
            </a:r>
            <a:r>
              <a:rPr lang="tr-TR" sz="1600" baseline="-25000" dirty="0" err="1" smtClean="0"/>
              <a:t>2</a:t>
            </a:r>
            <a:r>
              <a:rPr lang="tr-TR" sz="1600" dirty="0" smtClean="0"/>
              <a:t> + . . . + a</a:t>
            </a:r>
            <a:r>
              <a:rPr lang="tr-TR" sz="1600" baseline="-25000" dirty="0" smtClean="0"/>
              <a:t>1n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  <a:r>
              <a:rPr lang="tr-TR" sz="1600" baseline="-25000" dirty="0" smtClean="0"/>
              <a:t>1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21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22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+ . . . + a</a:t>
            </a:r>
            <a:r>
              <a:rPr lang="tr-TR" sz="1600" baseline="-25000" dirty="0" smtClean="0"/>
              <a:t>2n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b</a:t>
            </a:r>
            <a:r>
              <a:rPr lang="tr-TR" sz="1600" baseline="-25000" dirty="0" smtClean="0"/>
              <a:t>2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.</a:t>
            </a:r>
          </a:p>
          <a:p>
            <a:pPr>
              <a:buNone/>
            </a:pPr>
            <a:r>
              <a:rPr lang="tr-TR" sz="1600" dirty="0" smtClean="0"/>
              <a:t>a</a:t>
            </a:r>
            <a:r>
              <a:rPr lang="tr-TR" sz="1600" baseline="-25000" dirty="0" smtClean="0"/>
              <a:t>m1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 + a</a:t>
            </a:r>
            <a:r>
              <a:rPr lang="tr-TR" sz="1600" baseline="-25000" dirty="0" smtClean="0"/>
              <a:t>m2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+. . . +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mn</a:t>
            </a:r>
            <a:r>
              <a:rPr lang="tr-TR" sz="1600" dirty="0" smtClean="0"/>
              <a:t>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 = </a:t>
            </a:r>
            <a:r>
              <a:rPr lang="tr-TR" sz="1600" dirty="0" err="1" smtClean="0"/>
              <a:t>b</a:t>
            </a:r>
            <a:r>
              <a:rPr lang="tr-TR" sz="1600" baseline="-25000" dirty="0" err="1" smtClean="0"/>
              <a:t>m</a:t>
            </a:r>
            <a:endParaRPr lang="tr-TR" sz="1600" baseline="-25000" dirty="0" smtClean="0"/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şeklin deki </a:t>
            </a:r>
            <a:r>
              <a:rPr lang="tr-TR" sz="1600" b="1" dirty="0" smtClean="0"/>
              <a:t>n tane bilinmeyen </a:t>
            </a:r>
            <a:r>
              <a:rPr lang="tr-TR" sz="1600" dirty="0" smtClean="0"/>
              <a:t>ve </a:t>
            </a:r>
            <a:r>
              <a:rPr lang="tr-TR" sz="1600" b="1" dirty="0" smtClean="0"/>
              <a:t>m- tane lineer denklemden </a:t>
            </a:r>
            <a:r>
              <a:rPr lang="tr-TR" sz="1600" dirty="0" smtClean="0"/>
              <a:t>oluşan sisteme bir </a:t>
            </a:r>
          </a:p>
          <a:p>
            <a:pPr>
              <a:buNone/>
            </a:pPr>
            <a:r>
              <a:rPr lang="tr-TR" sz="1600" b="1" dirty="0" smtClean="0"/>
              <a:t>lineer denklem sistemi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r>
              <a:rPr lang="tr-TR" sz="1600" dirty="0" smtClean="0"/>
              <a:t> </a:t>
            </a:r>
          </a:p>
          <a:p>
            <a:pPr>
              <a:buNone/>
            </a:pPr>
            <a:r>
              <a:rPr lang="tr-TR" sz="1600" dirty="0" smtClean="0"/>
              <a:t>lineer denklem sisteminde </a:t>
            </a:r>
          </a:p>
          <a:p>
            <a:pPr>
              <a:buNone/>
            </a:pPr>
            <a:r>
              <a:rPr lang="tr-TR" sz="1600" dirty="0" smtClean="0"/>
              <a:t>     a</a:t>
            </a:r>
            <a:r>
              <a:rPr lang="tr-TR" sz="1600" baseline="-25000" dirty="0" smtClean="0"/>
              <a:t>11</a:t>
            </a:r>
            <a:r>
              <a:rPr lang="tr-TR" sz="1600" dirty="0" smtClean="0"/>
              <a:t>, a</a:t>
            </a:r>
            <a:r>
              <a:rPr lang="tr-TR" sz="1600" baseline="-25000" dirty="0" smtClean="0"/>
              <a:t>12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a</a:t>
            </a:r>
            <a:r>
              <a:rPr lang="tr-TR" sz="1600" baseline="-25000" dirty="0" err="1" smtClean="0"/>
              <a:t>mn</a:t>
            </a:r>
            <a:r>
              <a:rPr lang="tr-TR" sz="1600" dirty="0" smtClean="0"/>
              <a:t> ∈ </a:t>
            </a:r>
            <a:r>
              <a:rPr lang="tr-TR" sz="1600" b="1" dirty="0" smtClean="0"/>
              <a:t>R </a:t>
            </a:r>
            <a:r>
              <a:rPr lang="tr-TR" sz="1600" dirty="0" smtClean="0"/>
              <a:t>sayılarına sistemin katsayıları, </a:t>
            </a:r>
          </a:p>
          <a:p>
            <a:pPr>
              <a:buNone/>
            </a:pPr>
            <a:r>
              <a:rPr lang="tr-TR" sz="1600" dirty="0" smtClean="0"/>
              <a:t>      b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 b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 , . . . , </a:t>
            </a:r>
            <a:r>
              <a:rPr lang="tr-TR" sz="1600" dirty="0" err="1" smtClean="0"/>
              <a:t>b</a:t>
            </a:r>
            <a:r>
              <a:rPr lang="tr-TR" sz="1600" baseline="-25000" dirty="0" err="1" smtClean="0"/>
              <a:t>m</a:t>
            </a:r>
            <a:r>
              <a:rPr lang="tr-TR" sz="1600" baseline="-25000" dirty="0" smtClean="0"/>
              <a:t> </a:t>
            </a:r>
            <a:r>
              <a:rPr lang="tr-TR" sz="1600" dirty="0" smtClean="0"/>
              <a:t>∈ </a:t>
            </a:r>
            <a:r>
              <a:rPr lang="tr-TR" sz="1600" b="1" dirty="0" smtClean="0"/>
              <a:t>R </a:t>
            </a:r>
            <a:r>
              <a:rPr lang="tr-TR" sz="1600" dirty="0" smtClean="0"/>
              <a:t>sayılarına da </a:t>
            </a:r>
            <a:r>
              <a:rPr lang="tr-TR" sz="1600" b="1" dirty="0" smtClean="0"/>
              <a:t>sistemin sabitleri </a:t>
            </a:r>
            <a:r>
              <a:rPr lang="tr-TR" sz="1600" dirty="0" smtClean="0"/>
              <a:t>denir.</a:t>
            </a:r>
          </a:p>
          <a:p>
            <a:pPr>
              <a:buNone/>
            </a:pPr>
            <a:endParaRPr lang="tr-TR" sz="14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248646" y="692696"/>
            <a:ext cx="7643834" cy="57606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600" dirty="0" smtClean="0"/>
              <a:t>denklem sistemini farklı bir şekilde ifadesiyle </a:t>
            </a:r>
          </a:p>
          <a:p>
            <a:r>
              <a:rPr lang="tr-TR" sz="1600" dirty="0" smtClean="0"/>
              <a:t> </a:t>
            </a:r>
          </a:p>
          <a:p>
            <a:r>
              <a:rPr lang="tr-TR" sz="1600" dirty="0" smtClean="0"/>
              <a:t>                                                     ,      yada   A x = b   gibi en genel ifadesi ile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gösterilebilir.</a:t>
            </a:r>
          </a:p>
          <a:p>
            <a:endParaRPr lang="tr-TR" sz="1600" dirty="0" smtClean="0"/>
          </a:p>
          <a:p>
            <a:r>
              <a:rPr lang="tr-TR" sz="1600" dirty="0" smtClean="0"/>
              <a:t>Bu lineer denklem sistemleri;</a:t>
            </a:r>
          </a:p>
          <a:p>
            <a:r>
              <a:rPr lang="tr-TR" sz="1600" dirty="0" smtClean="0"/>
              <a:t>      b=0    =&gt;    “</a:t>
            </a:r>
            <a:r>
              <a:rPr lang="tr-TR" sz="1600" b="1" dirty="0" smtClean="0"/>
              <a:t>homojen denklem sistemi</a:t>
            </a:r>
            <a:r>
              <a:rPr lang="tr-TR" sz="1600" dirty="0" smtClean="0"/>
              <a:t>” </a:t>
            </a:r>
          </a:p>
          <a:p>
            <a:r>
              <a:rPr lang="tr-TR" sz="1600" dirty="0" smtClean="0"/>
              <a:t>      b≠0    =&gt;    “</a:t>
            </a:r>
            <a:r>
              <a:rPr lang="tr-TR" sz="1600" b="1" dirty="0" smtClean="0"/>
              <a:t>homojen olmayan denklem sistemi</a:t>
            </a:r>
            <a:r>
              <a:rPr lang="tr-TR" sz="1600" dirty="0" smtClean="0"/>
              <a:t>”  adını alır.</a:t>
            </a:r>
          </a:p>
          <a:p>
            <a:endParaRPr lang="tr-TR" sz="1600" dirty="0" smtClean="0"/>
          </a:p>
          <a:p>
            <a:r>
              <a:rPr lang="tr-TR" sz="1600" dirty="0" smtClean="0"/>
              <a:t>Homojen olmayan denklem sisteminin çözümü için geliştirilen yöntemler iki grupta incelenebilir.</a:t>
            </a:r>
          </a:p>
          <a:p>
            <a:r>
              <a:rPr lang="tr-TR" sz="1600" dirty="0" smtClean="0"/>
              <a:t>       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	Dolaylı yöntemler</a:t>
            </a:r>
          </a:p>
          <a:p>
            <a:pPr lvl="3"/>
            <a:r>
              <a:rPr kumimoji="1" lang="tr-TR" sz="1200" dirty="0" smtClean="0"/>
              <a:t>Gauss‐</a:t>
            </a:r>
            <a:r>
              <a:rPr kumimoji="1" lang="tr-TR" sz="1200" dirty="0" err="1" smtClean="0"/>
              <a:t>Seidel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Basit </a:t>
            </a:r>
            <a:r>
              <a:rPr kumimoji="1" lang="tr-TR" sz="1200" dirty="0" err="1" smtClean="0"/>
              <a:t>iterasyon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	Dolaysız yöntemler</a:t>
            </a:r>
          </a:p>
          <a:p>
            <a:pPr lvl="3"/>
            <a:r>
              <a:rPr kumimoji="1" lang="tr-T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 eliminasyon yöntemi</a:t>
            </a:r>
          </a:p>
          <a:p>
            <a:pPr lvl="3"/>
            <a:r>
              <a:rPr kumimoji="1" lang="tr-TR" sz="1200" dirty="0" smtClean="0"/>
              <a:t>Gauss‐Jordan yöntemi </a:t>
            </a:r>
          </a:p>
          <a:p>
            <a:pPr lvl="3"/>
            <a:r>
              <a:rPr kumimoji="1" lang="tr-TR" sz="1200" dirty="0" err="1" smtClean="0"/>
              <a:t>Cramer</a:t>
            </a:r>
            <a:r>
              <a:rPr kumimoji="1" lang="tr-TR" sz="1200" dirty="0" smtClean="0"/>
              <a:t> yöntemi</a:t>
            </a:r>
          </a:p>
          <a:p>
            <a:pPr lvl="3"/>
            <a:r>
              <a:rPr kumimoji="1" lang="tr-TR" sz="1200" dirty="0" smtClean="0"/>
              <a:t>…</a:t>
            </a:r>
          </a:p>
          <a:p>
            <a:endParaRPr lang="tr-TR" sz="1600" dirty="0" smtClean="0"/>
          </a:p>
          <a:p>
            <a:r>
              <a:rPr lang="tr-TR" sz="1600" dirty="0" smtClean="0"/>
              <a:t>Bu iki gruba ait yöntemleri ve örnekleri önümüzdeki derslerde çözümleyeceğiz. </a:t>
            </a:r>
          </a:p>
          <a:p>
            <a:endParaRPr lang="tr-TR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96752"/>
            <a:ext cx="2705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51520" y="188640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88640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8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Gauss Eliminasyon Yöntemi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83" y="908720"/>
            <a:ext cx="7991917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Gauss Eliminasyon Yöntemi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836712"/>
            <a:ext cx="810258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smtClean="0"/>
              <a:t>Gauss Eliminasyon Yöntemi</a:t>
            </a:r>
            <a:endParaRPr lang="tr-TR" sz="14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08720"/>
            <a:ext cx="793699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115616" y="548680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smtClean="0"/>
              <a:t>Gauss Eliminasyon Yöntemi</a:t>
            </a:r>
            <a:endParaRPr lang="tr-TR" sz="140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251520" y="18864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Lineer 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65790" y="3710206"/>
            <a:ext cx="30691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D98-EF64-4F62-8605-B6C9DB2BA337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484784"/>
            <a:ext cx="73552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dirty="0" smtClean="0">
                <a:solidFill>
                  <a:srgbClr val="4D4D4D"/>
                </a:solidFill>
              </a:rPr>
              <a:t>Not :</a:t>
            </a:r>
          </a:p>
          <a:p>
            <a:pPr algn="just"/>
            <a:endParaRPr lang="tr-TR" b="1" dirty="0" smtClean="0">
              <a:solidFill>
                <a:srgbClr val="4D4D4D"/>
              </a:solidFill>
            </a:endParaRPr>
          </a:p>
          <a:p>
            <a:pPr algn="just"/>
            <a:r>
              <a:rPr lang="tr-TR" b="1" dirty="0" err="1" smtClean="0">
                <a:solidFill>
                  <a:srgbClr val="4D4D4D"/>
                </a:solidFill>
              </a:rPr>
              <a:t>Pivotlama</a:t>
            </a:r>
            <a:r>
              <a:rPr lang="tr-TR" dirty="0" smtClean="0">
                <a:solidFill>
                  <a:srgbClr val="4D4D4D"/>
                </a:solidFill>
              </a:rPr>
              <a:t> : Gauss eliminasyon yönteminde gerçekleştirilen hesaplamalarda paydaya karşılık gelen değer(pivot) sıfır olduğunda sorunlar ortaya çıkabilir, bu durumda satırların yeri en büyük eleman pivot elemanı olacak biçimde yer değiştirilebilir.</a:t>
            </a:r>
          </a:p>
          <a:p>
            <a:pPr algn="just"/>
            <a:endParaRPr lang="tr-TR" dirty="0" smtClean="0">
              <a:solidFill>
                <a:srgbClr val="4D4D4D"/>
              </a:solidFill>
            </a:endParaRPr>
          </a:p>
          <a:p>
            <a:pPr algn="just"/>
            <a:r>
              <a:rPr lang="tr-TR" b="1" dirty="0" smtClean="0">
                <a:solidFill>
                  <a:srgbClr val="4D4D4D"/>
                </a:solidFill>
              </a:rPr>
              <a:t>Çözüm kümesi ?</a:t>
            </a:r>
            <a:r>
              <a:rPr lang="tr-TR" dirty="0" smtClean="0">
                <a:solidFill>
                  <a:srgbClr val="4D4D4D"/>
                </a:solidFill>
              </a:rPr>
              <a:t> </a:t>
            </a:r>
          </a:p>
          <a:p>
            <a:pPr algn="just"/>
            <a:r>
              <a:rPr lang="tr-TR" dirty="0" smtClean="0">
                <a:solidFill>
                  <a:srgbClr val="4D4D4D"/>
                </a:solidFill>
              </a:rPr>
              <a:t>Homojen L.D.S.  n. dereceden A katsayılar matrisinin </a:t>
            </a:r>
            <a:r>
              <a:rPr lang="tr-TR" dirty="0" err="1" smtClean="0">
                <a:solidFill>
                  <a:srgbClr val="4D4D4D"/>
                </a:solidFill>
              </a:rPr>
              <a:t>rankının</a:t>
            </a:r>
            <a:r>
              <a:rPr lang="tr-TR" dirty="0" smtClean="0">
                <a:solidFill>
                  <a:srgbClr val="4D4D4D"/>
                </a:solidFill>
              </a:rPr>
              <a:t> bilinmeyen (N) sayısından  küçükse mümkündür .( </a:t>
            </a:r>
            <a:r>
              <a:rPr lang="tr-TR" dirty="0" err="1" smtClean="0">
                <a:solidFill>
                  <a:srgbClr val="4D4D4D"/>
                </a:solidFill>
              </a:rPr>
              <a:t>rank</a:t>
            </a:r>
            <a:r>
              <a:rPr lang="tr-TR" dirty="0" smtClean="0">
                <a:solidFill>
                  <a:srgbClr val="4D4D4D"/>
                </a:solidFill>
              </a:rPr>
              <a:t>(A)&lt;N  veya  | A|=0 Birden fazla çözüme sahiptir. )</a:t>
            </a:r>
          </a:p>
          <a:p>
            <a:pPr algn="just"/>
            <a:endParaRPr lang="tr-TR" dirty="0" smtClean="0">
              <a:solidFill>
                <a:srgbClr val="4D4D4D"/>
              </a:solidFill>
            </a:endParaRPr>
          </a:p>
          <a:p>
            <a:pPr algn="just"/>
            <a:r>
              <a:rPr lang="tr-TR" dirty="0" smtClean="0">
                <a:solidFill>
                  <a:srgbClr val="4D4D4D"/>
                </a:solidFill>
              </a:rPr>
              <a:t>Homojen olmayan lineer </a:t>
            </a:r>
            <a:r>
              <a:rPr lang="tr-TR" dirty="0" err="1" smtClean="0">
                <a:solidFill>
                  <a:srgbClr val="4D4D4D"/>
                </a:solidFill>
              </a:rPr>
              <a:t>denkl</a:t>
            </a:r>
            <a:r>
              <a:rPr lang="tr-TR" dirty="0" smtClean="0">
                <a:solidFill>
                  <a:srgbClr val="4D4D4D"/>
                </a:solidFill>
              </a:rPr>
              <a:t>. sisteminin </a:t>
            </a:r>
            <a:r>
              <a:rPr lang="tr-TR" dirty="0" err="1" smtClean="0">
                <a:solidFill>
                  <a:srgbClr val="4D4D4D"/>
                </a:solidFill>
              </a:rPr>
              <a:t>rank</a:t>
            </a:r>
            <a:r>
              <a:rPr lang="tr-TR" dirty="0" smtClean="0">
                <a:solidFill>
                  <a:srgbClr val="4D4D4D"/>
                </a:solidFill>
              </a:rPr>
              <a:t>(A)=N ise tek çözüm mevcuttur.</a:t>
            </a:r>
            <a:endParaRPr lang="tr-TR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713</Words>
  <Application>Microsoft Office PowerPoint</Application>
  <PresentationFormat>Ekran Gösterisi (4:3)</PresentationFormat>
  <Paragraphs>291</Paragraphs>
  <Slides>20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User</cp:lastModifiedBy>
  <cp:revision>37</cp:revision>
  <dcterms:created xsi:type="dcterms:W3CDTF">2010-10-10T15:59:47Z</dcterms:created>
  <dcterms:modified xsi:type="dcterms:W3CDTF">2017-10-18T07:49:30Z</dcterms:modified>
</cp:coreProperties>
</file>