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82" r:id="rId4"/>
    <p:sldId id="285" r:id="rId5"/>
    <p:sldId id="286" r:id="rId6"/>
    <p:sldId id="287" r:id="rId7"/>
    <p:sldId id="288" r:id="rId8"/>
    <p:sldId id="292" r:id="rId9"/>
    <p:sldId id="291" r:id="rId10"/>
    <p:sldId id="293" r:id="rId11"/>
    <p:sldId id="294" r:id="rId12"/>
    <p:sldId id="295" r:id="rId13"/>
    <p:sldId id="289" r:id="rId14"/>
    <p:sldId id="290" r:id="rId15"/>
    <p:sldId id="296" r:id="rId16"/>
    <p:sldId id="25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4" autoAdjust="0"/>
    <p:restoredTop sz="94676" autoAdjust="0"/>
  </p:normalViewPr>
  <p:slideViewPr>
    <p:cSldViewPr>
      <p:cViewPr>
        <p:scale>
          <a:sx n="80" d="100"/>
          <a:sy n="80" d="100"/>
        </p:scale>
        <p:origin x="-22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367973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7817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Merhaba Arkadaşlar </a:t>
            </a:r>
            <a:r>
              <a:rPr lang="tr-TR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</a:t>
            </a: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/>
              <a:t>(x1, x2, x3) = (4, 3, 2)</a:t>
            </a:r>
          </a:p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/>
              <a:t>(x1, x2, x3) = (-3, 4, 5)</a:t>
            </a:r>
          </a:p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/>
              <a:t>(x1, x2, x3) = (4,-1,1)</a:t>
            </a:r>
          </a:p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/>
              <a:t>(x1, x2, x3, x4) = (1, 2, -1, -2)</a:t>
            </a:r>
          </a:p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3751C7-D8B0-49E9-A6B0-B08BA81E38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474DD-0F94-435A-8A30-215C9A7EAD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93C7-B4F9-440E-960C-4179A869FEF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896E4-35C4-4741-8A69-D49CDAA919B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08E03-CBA5-420D-86FB-7DF12D12D6C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87F6D-74AF-4C97-AB36-9D486FAFEC9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EFBEA-62D8-40CD-A836-12C755D569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DD8D-94BE-46CD-B195-BB07F56D2C3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80765-CA1E-49FB-9913-CFC5C9FD115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E048B-EE2C-4801-A93E-9CCC1CE4420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1CAA1-4B5B-46E7-B225-5361E635197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E49F00-3D9E-4CFE-A554-658867EA978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pull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sakarya.edu.tr/yyurta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36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36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12"/>
            <a:ext cx="7924800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Denklem Sistemlerinin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 Çözüm Yöntemleri</a:t>
            </a:r>
            <a:endParaRPr lang="tr-TR" sz="20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5357850" y="2492896"/>
            <a:ext cx="3357554" cy="2714644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İletişim :</a:t>
            </a: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yyurtay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@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sakarya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.edu.tr</a:t>
            </a:r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www.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cs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.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sakarya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.edu.tr/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yyurtay</a:t>
            </a:r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(264) 295 58 99</a:t>
            </a:r>
          </a:p>
          <a:p>
            <a:pPr algn="ctr"/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tr-TR" smtClean="0"/>
              <a:t>5.  </a:t>
            </a:r>
            <a:r>
              <a:rPr lang="tr-TR" dirty="0" smtClean="0"/>
              <a:t>Hafta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Cramer Kuralı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1163" y="1571612"/>
            <a:ext cx="660764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Cramer Kuralı</a:t>
            </a:r>
            <a:endParaRPr lang="tr-TR" sz="1600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1857364"/>
            <a:ext cx="65046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1895474"/>
            <a:ext cx="6696537" cy="362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Cramer Kuralı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12776"/>
            <a:ext cx="5412304" cy="505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Cramer Kuralı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772816"/>
            <a:ext cx="7306259" cy="358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Cramer Kuralı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03648" y="1196752"/>
            <a:ext cx="3888432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000" dirty="0" smtClean="0">
                <a:latin typeface="+mn-lt"/>
              </a:rPr>
              <a:t>  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1  </a:t>
            </a:r>
            <a:r>
              <a:rPr lang="tr-TR" sz="1400" dirty="0" smtClean="0"/>
              <a:t>- 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+ 2x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 = 1</a:t>
            </a:r>
          </a:p>
          <a:p>
            <a:r>
              <a:rPr lang="tr-TR" sz="1400" dirty="0" smtClean="0"/>
              <a:t>2x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+3x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 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 = 1</a:t>
            </a:r>
          </a:p>
          <a:p>
            <a:r>
              <a:rPr lang="tr-TR" sz="1400" dirty="0" smtClean="0"/>
              <a:t>3x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+2x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+2x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 =0  </a:t>
            </a:r>
          </a:p>
          <a:p>
            <a:endParaRPr lang="tr-TR" sz="1000" dirty="0" smtClean="0"/>
          </a:p>
          <a:p>
            <a:r>
              <a:rPr lang="tr-TR" sz="1000" dirty="0" smtClean="0"/>
              <a:t> </a:t>
            </a:r>
            <a:r>
              <a:rPr lang="tr-TR" sz="1200" dirty="0" smtClean="0"/>
              <a:t>lineer denklem sistemini  matlab üzerinde</a:t>
            </a:r>
          </a:p>
          <a:p>
            <a:r>
              <a:rPr lang="tr-TR" sz="1200" dirty="0" err="1" smtClean="0"/>
              <a:t>cramer</a:t>
            </a:r>
            <a:r>
              <a:rPr lang="tr-TR" sz="1200" dirty="0" smtClean="0"/>
              <a:t> yöntemi ile çözümleyiniz?</a:t>
            </a:r>
            <a:endParaRPr lang="tr-TR" sz="1000" dirty="0" smtClean="0">
              <a:latin typeface="+mn-lt"/>
            </a:endParaRPr>
          </a:p>
          <a:p>
            <a:endParaRPr lang="tr-TR" sz="1000" dirty="0" smtClean="0">
              <a:latin typeface="+mn-lt"/>
            </a:endParaRPr>
          </a:p>
          <a:p>
            <a:endParaRPr lang="tr-TR" sz="10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&gt;&gt; R=[1 -1 2;2 3 1;3 2 2]</a:t>
            </a:r>
          </a:p>
          <a:p>
            <a:endParaRPr lang="pt-BR" sz="14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R =</a:t>
            </a:r>
          </a:p>
          <a:p>
            <a:endParaRPr lang="pt-BR" sz="14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     1    -1     2</a:t>
            </a:r>
          </a:p>
          <a:p>
            <a:r>
              <a:rPr lang="pt-BR" sz="1400" dirty="0" smtClean="0">
                <a:latin typeface="+mn-lt"/>
              </a:rPr>
              <a:t>     2     3     1</a:t>
            </a:r>
          </a:p>
          <a:p>
            <a:r>
              <a:rPr lang="pt-BR" sz="1400" dirty="0" smtClean="0">
                <a:latin typeface="+mn-lt"/>
              </a:rPr>
              <a:t>     3     2     2</a:t>
            </a:r>
          </a:p>
          <a:p>
            <a:endParaRPr lang="pt-BR" sz="14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&gt;&gt; E=[1 1 0]'</a:t>
            </a:r>
          </a:p>
          <a:p>
            <a:endParaRPr lang="pt-BR" sz="14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E =</a:t>
            </a:r>
          </a:p>
          <a:p>
            <a:endParaRPr lang="pt-BR" sz="14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     1</a:t>
            </a:r>
          </a:p>
          <a:p>
            <a:r>
              <a:rPr lang="pt-BR" sz="1400" dirty="0" smtClean="0">
                <a:latin typeface="+mn-lt"/>
              </a:rPr>
              <a:t>     1</a:t>
            </a:r>
          </a:p>
          <a:p>
            <a:r>
              <a:rPr lang="pt-BR" sz="1400" dirty="0" smtClean="0">
                <a:latin typeface="+mn-lt"/>
              </a:rPr>
              <a:t>     0</a:t>
            </a:r>
          </a:p>
          <a:p>
            <a:endParaRPr lang="pt-BR" sz="1000" dirty="0" smtClean="0">
              <a:latin typeface="+mn-lt"/>
            </a:endParaRPr>
          </a:p>
          <a:p>
            <a:endParaRPr lang="pt-BR" sz="1000" dirty="0" smtClean="0"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4" name="13 Dikdörtgen"/>
          <p:cNvSpPr/>
          <p:nvPr/>
        </p:nvSpPr>
        <p:spPr bwMode="auto">
          <a:xfrm>
            <a:off x="4788911" y="1215752"/>
            <a:ext cx="435597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dirty="0" smtClean="0">
                <a:latin typeface="+mn-lt"/>
              </a:rPr>
              <a:t>&gt;&gt; MI1=[E R(:,[2 3])]</a:t>
            </a:r>
          </a:p>
          <a:p>
            <a:endParaRPr lang="pt-BR" sz="1200" dirty="0" smtClean="0">
              <a:latin typeface="+mn-lt"/>
            </a:endParaRPr>
          </a:p>
          <a:p>
            <a:r>
              <a:rPr lang="pt-BR" sz="1200" dirty="0" smtClean="0">
                <a:latin typeface="+mn-lt"/>
              </a:rPr>
              <a:t>MI1 =</a:t>
            </a:r>
          </a:p>
          <a:p>
            <a:endParaRPr lang="pt-BR" sz="1200" dirty="0" smtClean="0">
              <a:latin typeface="+mn-lt"/>
            </a:endParaRPr>
          </a:p>
          <a:p>
            <a:r>
              <a:rPr lang="pt-BR" sz="1200" dirty="0" smtClean="0">
                <a:latin typeface="+mn-lt"/>
              </a:rPr>
              <a:t>     1    -1     2</a:t>
            </a:r>
          </a:p>
          <a:p>
            <a:r>
              <a:rPr lang="pt-BR" sz="1200" dirty="0" smtClean="0">
                <a:latin typeface="+mn-lt"/>
              </a:rPr>
              <a:t>     1     3     1</a:t>
            </a:r>
          </a:p>
          <a:p>
            <a:r>
              <a:rPr lang="pt-BR" sz="1200" dirty="0" smtClean="0">
                <a:latin typeface="+mn-lt"/>
              </a:rPr>
              <a:t>     0     2     2</a:t>
            </a:r>
            <a:endParaRPr lang="tr-TR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&gt;&gt; MI2=[R(:,1) E R(:,3)]</a:t>
            </a:r>
          </a:p>
          <a:p>
            <a:endParaRPr lang="it-IT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MI2 =</a:t>
            </a:r>
          </a:p>
          <a:p>
            <a:endParaRPr lang="it-IT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     1     1     2</a:t>
            </a:r>
          </a:p>
          <a:p>
            <a:r>
              <a:rPr lang="it-IT" sz="1200" dirty="0" smtClean="0">
                <a:latin typeface="+mn-lt"/>
              </a:rPr>
              <a:t>     2     1     1</a:t>
            </a:r>
          </a:p>
          <a:p>
            <a:r>
              <a:rPr lang="it-IT" sz="1200" dirty="0" smtClean="0">
                <a:latin typeface="+mn-lt"/>
              </a:rPr>
              <a:t>     3     0     2</a:t>
            </a:r>
          </a:p>
          <a:p>
            <a:endParaRPr lang="it-IT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&gt;&gt; MI</a:t>
            </a:r>
            <a:r>
              <a:rPr lang="tr-TR" sz="1200" dirty="0" smtClean="0">
                <a:latin typeface="+mn-lt"/>
              </a:rPr>
              <a:t>3</a:t>
            </a:r>
            <a:r>
              <a:rPr lang="it-IT" sz="1200" dirty="0" smtClean="0">
                <a:latin typeface="+mn-lt"/>
              </a:rPr>
              <a:t>=[R(:,[1 2]) E]</a:t>
            </a:r>
          </a:p>
          <a:p>
            <a:endParaRPr lang="it-IT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MI</a:t>
            </a:r>
            <a:r>
              <a:rPr lang="tr-TR" sz="1200" dirty="0" smtClean="0">
                <a:latin typeface="+mn-lt"/>
              </a:rPr>
              <a:t>3</a:t>
            </a:r>
            <a:r>
              <a:rPr lang="it-IT" sz="1200" dirty="0" smtClean="0">
                <a:latin typeface="+mn-lt"/>
              </a:rPr>
              <a:t> =</a:t>
            </a:r>
          </a:p>
          <a:p>
            <a:endParaRPr lang="it-IT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     1    -1     1</a:t>
            </a:r>
          </a:p>
          <a:p>
            <a:r>
              <a:rPr lang="it-IT" sz="1200" dirty="0" smtClean="0">
                <a:latin typeface="+mn-lt"/>
              </a:rPr>
              <a:t>     2     3     1</a:t>
            </a:r>
          </a:p>
          <a:p>
            <a:r>
              <a:rPr lang="it-IT" sz="1200" dirty="0" smtClean="0">
                <a:latin typeface="+mn-lt"/>
              </a:rPr>
              <a:t>     3     2     0</a:t>
            </a:r>
            <a:endParaRPr lang="tr-TR" sz="1200" dirty="0" smtClean="0">
              <a:latin typeface="+mn-lt"/>
            </a:endParaRPr>
          </a:p>
          <a:p>
            <a:r>
              <a:rPr lang="nn-NO" sz="1200" dirty="0" smtClean="0">
                <a:latin typeface="+mn-lt"/>
              </a:rPr>
              <a:t>&gt;&gt; I=[det(MI1);det(MI2);det(MI3)]/det(R)</a:t>
            </a:r>
          </a:p>
          <a:p>
            <a:endParaRPr lang="nn-NO" sz="1200" dirty="0" smtClean="0">
              <a:latin typeface="+mn-lt"/>
            </a:endParaRPr>
          </a:p>
          <a:p>
            <a:r>
              <a:rPr lang="nn-NO" sz="1200" dirty="0" smtClean="0">
                <a:latin typeface="+mn-lt"/>
              </a:rPr>
              <a:t>I =</a:t>
            </a:r>
          </a:p>
          <a:p>
            <a:r>
              <a:rPr lang="nn-NO" sz="1200" dirty="0" smtClean="0">
                <a:latin typeface="+mn-lt"/>
              </a:rPr>
              <a:t>    -2</a:t>
            </a:r>
          </a:p>
          <a:p>
            <a:r>
              <a:rPr lang="nn-NO" sz="1200" dirty="0" smtClean="0">
                <a:latin typeface="+mn-lt"/>
              </a:rPr>
              <a:t>     1</a:t>
            </a:r>
          </a:p>
          <a:p>
            <a:r>
              <a:rPr lang="nn-NO" sz="1200" dirty="0" smtClean="0">
                <a:latin typeface="+mn-lt"/>
              </a:rPr>
              <a:t>     2</a:t>
            </a:r>
            <a:endParaRPr lang="tr-TR" sz="1200" dirty="0" smtClean="0">
              <a:latin typeface="+mn-lt"/>
            </a:endParaRPr>
          </a:p>
          <a:p>
            <a:endParaRPr lang="pt-BR" sz="1000" dirty="0" smtClean="0">
              <a:latin typeface="+mn-lt"/>
            </a:endParaRPr>
          </a:p>
        </p:txBody>
      </p:sp>
      <p:cxnSp>
        <p:nvCxnSpPr>
          <p:cNvPr id="16" name="15 Düz Bağlayıcı"/>
          <p:cNvCxnSpPr/>
          <p:nvPr/>
        </p:nvCxnSpPr>
        <p:spPr bwMode="auto">
          <a:xfrm rot="5400000">
            <a:off x="1943708" y="3897052"/>
            <a:ext cx="5400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17 Dikdörtgen"/>
          <p:cNvSpPr/>
          <p:nvPr/>
        </p:nvSpPr>
        <p:spPr bwMode="auto">
          <a:xfrm>
            <a:off x="5051548" y="1976965"/>
            <a:ext cx="192274" cy="601330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18 Dikdörtgen"/>
          <p:cNvSpPr/>
          <p:nvPr/>
        </p:nvSpPr>
        <p:spPr bwMode="auto">
          <a:xfrm>
            <a:off x="5364088" y="3212976"/>
            <a:ext cx="192274" cy="601330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19 Dikdörtgen"/>
          <p:cNvSpPr/>
          <p:nvPr/>
        </p:nvSpPr>
        <p:spPr bwMode="auto">
          <a:xfrm>
            <a:off x="5700378" y="4713269"/>
            <a:ext cx="192274" cy="601330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20 Dikdörtgen"/>
          <p:cNvSpPr/>
          <p:nvPr/>
        </p:nvSpPr>
        <p:spPr bwMode="auto">
          <a:xfrm>
            <a:off x="1703555" y="5289333"/>
            <a:ext cx="192274" cy="601330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21 Dikdörtgen"/>
          <p:cNvSpPr/>
          <p:nvPr/>
        </p:nvSpPr>
        <p:spPr bwMode="auto">
          <a:xfrm>
            <a:off x="1644180" y="3525516"/>
            <a:ext cx="1080120" cy="720080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22 Dikdörtgen"/>
          <p:cNvSpPr/>
          <p:nvPr/>
        </p:nvSpPr>
        <p:spPr bwMode="auto">
          <a:xfrm>
            <a:off x="4932040" y="1976964"/>
            <a:ext cx="1080120" cy="588697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23 Dikdörtgen"/>
          <p:cNvSpPr/>
          <p:nvPr/>
        </p:nvSpPr>
        <p:spPr bwMode="auto">
          <a:xfrm>
            <a:off x="4932040" y="3212976"/>
            <a:ext cx="1080120" cy="588697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24 Dikdörtgen"/>
          <p:cNvSpPr/>
          <p:nvPr/>
        </p:nvSpPr>
        <p:spPr bwMode="auto">
          <a:xfrm>
            <a:off x="4956548" y="4712511"/>
            <a:ext cx="1080120" cy="588697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25 Dikdörtgen"/>
          <p:cNvSpPr/>
          <p:nvPr/>
        </p:nvSpPr>
        <p:spPr bwMode="auto">
          <a:xfrm>
            <a:off x="5052306" y="5805264"/>
            <a:ext cx="192274" cy="601330"/>
          </a:xfrm>
          <a:prstGeom prst="rect">
            <a:avLst/>
          </a:prstGeom>
          <a:solidFill>
            <a:srgbClr val="92D05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7596336" y="1412776"/>
            <a:ext cx="134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Cramer Kuralı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" name="26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395536" y="1844824"/>
            <a:ext cx="708110" cy="85440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16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Lineer Olmayan Denklem Sistemlerinin Çözümleri…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dirty="0" smtClean="0"/>
              <a:t>5.  Hafta</a:t>
            </a:r>
            <a:endParaRPr lang="tr-TR" dirty="0"/>
          </a:p>
        </p:txBody>
      </p:sp>
      <p:sp>
        <p:nvSpPr>
          <p:cNvPr id="9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lum bright="-21000" contrast="43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00628" y="2083437"/>
            <a:ext cx="3143272" cy="284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232052" y="4929198"/>
            <a:ext cx="1500198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Gauss Jordan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Cramer Kuralı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Uygulama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00760" y="3857628"/>
            <a:ext cx="2805132" cy="22145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357298"/>
            <a:ext cx="72199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244490"/>
            <a:ext cx="6120680" cy="53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Gauss Jordan işleminden devam edilecek.</a:t>
            </a:r>
            <a:endParaRPr lang="tr-T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700808"/>
            <a:ext cx="5524500" cy="480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3</a:t>
            </a:r>
          </a:p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5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 gauss </a:t>
            </a:r>
            <a:r>
              <a:rPr lang="tr-TR" sz="1800" dirty="0" err="1" smtClean="0"/>
              <a:t>jordan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5" name="14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6x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=-5</a:t>
            </a:r>
          </a:p>
          <a:p>
            <a:r>
              <a:rPr lang="tr-TR" sz="1800" dirty="0" smtClean="0"/>
              <a:t>-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r>
              <a:rPr lang="tr-TR" sz="1800" dirty="0" smtClean="0"/>
              <a:t>-2x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=-5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 gauss </a:t>
            </a:r>
            <a:r>
              <a:rPr lang="tr-TR" sz="1800" dirty="0" err="1" smtClean="0"/>
              <a:t>jordan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5" name="14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=-3</a:t>
            </a:r>
          </a:p>
          <a:p>
            <a:r>
              <a:rPr lang="tr-TR" sz="1800" dirty="0" smtClean="0"/>
              <a:t>3x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+7x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+ 4x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9</a:t>
            </a:r>
          </a:p>
          <a:p>
            <a:r>
              <a:rPr lang="tr-TR" sz="1800" dirty="0" smtClean="0"/>
              <a:t>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 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+ 3x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=12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 gauss </a:t>
            </a:r>
            <a:r>
              <a:rPr lang="tr-TR" sz="1800" dirty="0" err="1" smtClean="0"/>
              <a:t>jordan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5" name="14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2</a:t>
            </a:r>
          </a:p>
          <a:p>
            <a:r>
              <a:rPr lang="tr-TR" sz="1800" dirty="0" smtClean="0"/>
              <a:t>     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- 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5</a:t>
            </a:r>
          </a:p>
          <a:p>
            <a:r>
              <a:rPr lang="tr-TR" sz="1800" dirty="0" smtClean="0"/>
              <a:t>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      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0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        =- 4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 gauss </a:t>
            </a:r>
            <a:r>
              <a:rPr lang="tr-TR" sz="1800" dirty="0" err="1" smtClean="0"/>
              <a:t>jordan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4" name="13 Dikdörtgen"/>
          <p:cNvSpPr/>
          <p:nvPr/>
        </p:nvSpPr>
        <p:spPr>
          <a:xfrm>
            <a:off x="1907704" y="5661248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/>
              <a:t>(x1, x2, x3, x4) = (1, 2, -1, -2)</a:t>
            </a:r>
            <a:endParaRPr lang="tr-TR" sz="1800" dirty="0"/>
          </a:p>
        </p:txBody>
      </p:sp>
      <p:sp>
        <p:nvSpPr>
          <p:cNvPr id="15" name="14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Bitler ve baytlar tasarım şablonu</Template>
  <TotalTime>1808</TotalTime>
  <Words>729</Words>
  <Application>Microsoft Office PowerPoint</Application>
  <PresentationFormat>Ekran Gösterisi (4:3)</PresentationFormat>
  <Paragraphs>262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Bitler ve baytlar tasarım şablonu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User</cp:lastModifiedBy>
  <cp:revision>162</cp:revision>
  <dcterms:created xsi:type="dcterms:W3CDTF">2009-08-30T08:05:20Z</dcterms:created>
  <dcterms:modified xsi:type="dcterms:W3CDTF">2018-10-31T09:27:36Z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