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jpeg" ContentType="image/jpe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92"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9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1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2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cap="rnd" w="9360">
            <a:solidFill>
              <a:srgbClr val="9fb8cd"/>
            </a:solidFill>
            <a:custDash>
              <a:ds d="2900000" sp="2200000"/>
            </a:custDash>
            <a:round/>
          </a:ln>
        </p:spPr>
        <p:style>
          <a:lnRef idx="0"/>
          <a:fillRef idx="0"/>
          <a:effectRef idx="0"/>
          <a:fontRef idx="minor"/>
        </p:style>
      </p:sp>
      <p:sp>
        <p:nvSpPr>
          <p:cNvPr id="1" name="Line 2"/>
          <p:cNvSpPr/>
          <p:nvPr/>
        </p:nvSpPr>
        <p:spPr>
          <a:xfrm>
            <a:off x="457200" y="1143000"/>
            <a:ext cx="8229600" cy="360"/>
          </a:xfrm>
          <a:prstGeom prst="line">
            <a:avLst/>
          </a:prstGeom>
          <a:ln cap="rnd" w="9360">
            <a:solidFill>
              <a:srgbClr val="9fb8cd"/>
            </a:solidFill>
            <a:custDash>
              <a:ds d="2900000" sp="2200000"/>
            </a:custDash>
            <a:round/>
          </a:ln>
        </p:spPr>
        <p:style>
          <a:lnRef idx="0"/>
          <a:fillRef idx="0"/>
          <a:effectRef idx="0"/>
          <a:fontRef idx="minor"/>
        </p:style>
      </p:sp>
      <p:sp>
        <p:nvSpPr>
          <p:cNvPr id="2" name="CustomShape 3" hidden="1"/>
          <p:cNvSpPr/>
          <p:nvPr/>
        </p:nvSpPr>
        <p:spPr>
          <a:xfrm rot="5400000">
            <a:off x="421920" y="6467400"/>
            <a:ext cx="187920" cy="117360"/>
          </a:xfrm>
          <a:prstGeom prst="triangle">
            <a:avLst>
              <a:gd name="adj" fmla="val 50000"/>
            </a:avLst>
          </a:prstGeom>
          <a:solidFill>
            <a:srgbClr val="9fb8cd"/>
          </a:solidFill>
          <a:ln w="38160">
            <a:noFill/>
          </a:ln>
          <a:effectLst>
            <a:outerShdw dir="5400000" dist="25560">
              <a:srgbClr val="000000">
                <a:alpha val="40000"/>
              </a:srgbClr>
            </a:outerShdw>
          </a:effectLst>
        </p:spPr>
        <p:style>
          <a:lnRef idx="0"/>
          <a:fillRef idx="0"/>
          <a:effectRef idx="0"/>
          <a:fontRef idx="minor"/>
        </p:style>
      </p:sp>
      <p:sp>
        <p:nvSpPr>
          <p:cNvPr id="3" name="CustomShape 4"/>
          <p:cNvSpPr/>
          <p:nvPr/>
        </p:nvSpPr>
        <p:spPr>
          <a:xfrm>
            <a:off x="905040" y="3648240"/>
            <a:ext cx="7312320" cy="1277280"/>
          </a:xfrm>
          <a:prstGeom prst="rect">
            <a:avLst/>
          </a:prstGeom>
          <a:noFill/>
          <a:ln w="6480">
            <a:solidFill>
              <a:srgbClr val="727ca3"/>
            </a:solidFill>
            <a:round/>
          </a:ln>
          <a:effectLst>
            <a:outerShdw dir="5400000" dist="25560">
              <a:srgbClr val="000000">
                <a:alpha val="40000"/>
              </a:srgbClr>
            </a:outerShdw>
          </a:effectLst>
        </p:spPr>
        <p:style>
          <a:lnRef idx="0"/>
          <a:fillRef idx="0"/>
          <a:effectRef idx="0"/>
          <a:fontRef idx="minor"/>
        </p:style>
      </p:sp>
      <p:sp>
        <p:nvSpPr>
          <p:cNvPr id="4" name="CustomShape 5"/>
          <p:cNvSpPr/>
          <p:nvPr/>
        </p:nvSpPr>
        <p:spPr>
          <a:xfrm>
            <a:off x="914400" y="5048280"/>
            <a:ext cx="7312320" cy="682920"/>
          </a:xfrm>
          <a:prstGeom prst="rect">
            <a:avLst/>
          </a:prstGeom>
          <a:noFill/>
          <a:ln w="6480">
            <a:solidFill>
              <a:srgbClr val="9fb8cd"/>
            </a:solidFill>
            <a:round/>
          </a:ln>
          <a:effectLst>
            <a:outerShdw dir="5400000" dist="25560">
              <a:srgbClr val="000000">
                <a:alpha val="40000"/>
              </a:srgbClr>
            </a:outerShdw>
          </a:effectLst>
        </p:spPr>
        <p:style>
          <a:lnRef idx="0"/>
          <a:fillRef idx="0"/>
          <a:effectRef idx="0"/>
          <a:fontRef idx="minor"/>
        </p:style>
      </p:sp>
      <p:sp>
        <p:nvSpPr>
          <p:cNvPr id="5" name="CustomShape 6"/>
          <p:cNvSpPr/>
          <p:nvPr/>
        </p:nvSpPr>
        <p:spPr>
          <a:xfrm>
            <a:off x="905040" y="3648240"/>
            <a:ext cx="225720" cy="1277280"/>
          </a:xfrm>
          <a:prstGeom prst="rect">
            <a:avLst/>
          </a:prstGeom>
          <a:solidFill>
            <a:srgbClr val="727ca3"/>
          </a:solidFill>
          <a:ln w="6480">
            <a:noFill/>
          </a:ln>
          <a:effectLst>
            <a:outerShdw dir="5400000" dist="25560">
              <a:srgbClr val="000000">
                <a:alpha val="40000"/>
              </a:srgbClr>
            </a:outerShdw>
          </a:effectLst>
        </p:spPr>
        <p:style>
          <a:lnRef idx="0"/>
          <a:fillRef idx="0"/>
          <a:effectRef idx="0"/>
          <a:fontRef idx="minor"/>
        </p:style>
      </p:sp>
      <p:sp>
        <p:nvSpPr>
          <p:cNvPr id="6" name="CustomShape 7"/>
          <p:cNvSpPr/>
          <p:nvPr/>
        </p:nvSpPr>
        <p:spPr>
          <a:xfrm>
            <a:off x="914400" y="5048280"/>
            <a:ext cx="225720" cy="682920"/>
          </a:xfrm>
          <a:prstGeom prst="rect">
            <a:avLst/>
          </a:prstGeom>
          <a:solidFill>
            <a:srgbClr val="9fb8cd"/>
          </a:solidFill>
          <a:ln w="6480">
            <a:noFill/>
          </a:ln>
          <a:effectLst>
            <a:outerShdw dir="5400000" dist="25560">
              <a:srgbClr val="000000">
                <a:alpha val="40000"/>
              </a:srgbClr>
            </a:outerShdw>
          </a:effectLst>
        </p:spPr>
        <p:style>
          <a:lnRef idx="0"/>
          <a:fillRef idx="0"/>
          <a:effectRef idx="0"/>
          <a:fontRef idx="minor"/>
        </p:style>
      </p:sp>
      <p:sp>
        <p:nvSpPr>
          <p:cNvPr id="7" name="PlaceHolder 8"/>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457200" y="6352920"/>
            <a:ext cx="8229600" cy="360"/>
          </a:xfrm>
          <a:prstGeom prst="line">
            <a:avLst/>
          </a:prstGeom>
          <a:ln cap="rnd" w="9360">
            <a:solidFill>
              <a:srgbClr val="9fb8cd"/>
            </a:solidFill>
            <a:custDash>
              <a:ds d="2900000" sp="2200000"/>
            </a:custDash>
            <a:round/>
          </a:ln>
        </p:spPr>
        <p:style>
          <a:lnRef idx="0"/>
          <a:fillRef idx="0"/>
          <a:effectRef idx="0"/>
          <a:fontRef idx="minor"/>
        </p:style>
      </p:sp>
      <p:sp>
        <p:nvSpPr>
          <p:cNvPr id="46" name="Line 2"/>
          <p:cNvSpPr/>
          <p:nvPr/>
        </p:nvSpPr>
        <p:spPr>
          <a:xfrm>
            <a:off x="457200" y="1143000"/>
            <a:ext cx="8229600" cy="360"/>
          </a:xfrm>
          <a:prstGeom prst="line">
            <a:avLst/>
          </a:prstGeom>
          <a:ln cap="rnd" w="9360">
            <a:solidFill>
              <a:srgbClr val="9fb8cd"/>
            </a:solidFill>
            <a:custDash>
              <a:ds d="2900000" sp="2200000"/>
            </a:custDash>
            <a:round/>
          </a:ln>
        </p:spPr>
        <p:style>
          <a:lnRef idx="0"/>
          <a:fillRef idx="0"/>
          <a:effectRef idx="0"/>
          <a:fontRef idx="minor"/>
        </p:style>
      </p:sp>
      <p:sp>
        <p:nvSpPr>
          <p:cNvPr id="47" name="CustomShape 3"/>
          <p:cNvSpPr/>
          <p:nvPr/>
        </p:nvSpPr>
        <p:spPr>
          <a:xfrm rot="5400000">
            <a:off x="421920" y="6467400"/>
            <a:ext cx="187920" cy="117360"/>
          </a:xfrm>
          <a:prstGeom prst="triangle">
            <a:avLst>
              <a:gd name="adj" fmla="val 50000"/>
            </a:avLst>
          </a:prstGeom>
          <a:solidFill>
            <a:srgbClr val="9fb8cd"/>
          </a:solidFill>
          <a:ln w="38160">
            <a:noFill/>
          </a:ln>
          <a:effectLst>
            <a:outerShdw dir="5400000" dist="25560">
              <a:srgbClr val="000000">
                <a:alpha val="40000"/>
              </a:srgbClr>
            </a:outerShdw>
          </a:effectLst>
        </p:spPr>
        <p:style>
          <a:lnRef idx="0"/>
          <a:fillRef idx="0"/>
          <a:effectRef idx="0"/>
          <a:fontRef idx="minor"/>
        </p:style>
      </p:sp>
      <p:sp>
        <p:nvSpPr>
          <p:cNvPr id="48"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49"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Line 1"/>
          <p:cNvSpPr/>
          <p:nvPr/>
        </p:nvSpPr>
        <p:spPr>
          <a:xfrm>
            <a:off x="457200" y="6352920"/>
            <a:ext cx="8229600" cy="360"/>
          </a:xfrm>
          <a:prstGeom prst="line">
            <a:avLst/>
          </a:prstGeom>
          <a:ln cap="rnd" w="9360">
            <a:solidFill>
              <a:srgbClr val="9fb8cd"/>
            </a:solidFill>
            <a:custDash>
              <a:ds d="2900000" sp="2200000"/>
            </a:custDash>
            <a:round/>
          </a:ln>
        </p:spPr>
        <p:style>
          <a:lnRef idx="0"/>
          <a:fillRef idx="0"/>
          <a:effectRef idx="0"/>
          <a:fontRef idx="minor"/>
        </p:style>
      </p:sp>
      <p:sp>
        <p:nvSpPr>
          <p:cNvPr id="87" name="Line 2"/>
          <p:cNvSpPr/>
          <p:nvPr/>
        </p:nvSpPr>
        <p:spPr>
          <a:xfrm>
            <a:off x="457200" y="1143000"/>
            <a:ext cx="8229600" cy="360"/>
          </a:xfrm>
          <a:prstGeom prst="line">
            <a:avLst/>
          </a:prstGeom>
          <a:ln cap="rnd" w="9360">
            <a:solidFill>
              <a:srgbClr val="9fb8cd"/>
            </a:solidFill>
            <a:custDash>
              <a:ds d="2900000" sp="2200000"/>
            </a:custDash>
            <a:round/>
          </a:ln>
        </p:spPr>
        <p:style>
          <a:lnRef idx="0"/>
          <a:fillRef idx="0"/>
          <a:effectRef idx="0"/>
          <a:fontRef idx="minor"/>
        </p:style>
      </p:sp>
      <p:sp>
        <p:nvSpPr>
          <p:cNvPr id="88" name="CustomShape 3"/>
          <p:cNvSpPr/>
          <p:nvPr/>
        </p:nvSpPr>
        <p:spPr>
          <a:xfrm rot="5400000">
            <a:off x="421920" y="6467400"/>
            <a:ext cx="187920" cy="117360"/>
          </a:xfrm>
          <a:prstGeom prst="triangle">
            <a:avLst>
              <a:gd name="adj" fmla="val 50000"/>
            </a:avLst>
          </a:prstGeom>
          <a:solidFill>
            <a:srgbClr val="9fb8cd"/>
          </a:solidFill>
          <a:ln w="38160">
            <a:noFill/>
          </a:ln>
          <a:effectLst>
            <a:outerShdw dir="5400000" dist="25560">
              <a:srgbClr val="000000">
                <a:alpha val="40000"/>
              </a:srgbClr>
            </a:outerShdw>
          </a:effectLst>
        </p:spPr>
        <p:style>
          <a:lnRef idx="0"/>
          <a:fillRef idx="0"/>
          <a:effectRef idx="0"/>
          <a:fontRef idx="minor"/>
        </p:style>
      </p:sp>
      <p:sp>
        <p:nvSpPr>
          <p:cNvPr id="89"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askleo.com/whats_the_difference_between_a_hub_a_switch_and_a_router/" TargetMode="External"/><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microchipdeveloper.com/" TargetMode="External"/><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microchipdeveloper.com/"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www.cellbiol.com/bioinformatics_web_development" TargetMode="External"/><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www.kisspng.com/png-packet-switching-internet-network-packet-circuit-s-6135085/preview.html" TargetMode="External"/><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hyperlink" Target="https://www.explainthatstuff.com/" TargetMode="External"/><Relationship Id="rId2" Type="http://schemas.openxmlformats.org/officeDocument/2006/relationships/hyperlink" Target="https://www.makeuseof.com/" TargetMode="External"/><Relationship Id="rId3" Type="http://schemas.openxmlformats.org/officeDocument/2006/relationships/hyperlink" Target="https://www.tutorialspoint.com/" TargetMode="External"/><Relationship Id="rId4" Type="http://schemas.openxmlformats.org/officeDocument/2006/relationships/hyperlink" Target="https://computer.howstuffworks.com/" TargetMode="External"/><Relationship Id="rId5" Type="http://schemas.openxmlformats.org/officeDocument/2006/relationships/hyperlink" Target="https://www.geeksforgeeks.org/" TargetMode="Externa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219320" y="3886200"/>
            <a:ext cx="6855120" cy="9878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0" lang="en-US" sz="3200" spc="-1" strike="noStrike">
                <a:solidFill>
                  <a:srgbClr val="000000"/>
                </a:solidFill>
                <a:latin typeface="Bookman Old Style"/>
                <a:ea typeface="DejaVu Sans"/>
              </a:rPr>
              <a:t>Web Teknolojileri</a:t>
            </a:r>
            <a:endParaRPr b="0" lang="en-US" sz="3200" spc="-1" strike="noStrike">
              <a:latin typeface="Arial"/>
            </a:endParaRPr>
          </a:p>
        </p:txBody>
      </p:sp>
      <p:sp>
        <p:nvSpPr>
          <p:cNvPr id="128" name="CustomShape 2"/>
          <p:cNvSpPr/>
          <p:nvPr/>
        </p:nvSpPr>
        <p:spPr>
          <a:xfrm>
            <a:off x="1219320" y="5124600"/>
            <a:ext cx="6855120" cy="5306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pPr>
            <a:r>
              <a:rPr b="0" lang="en-US" sz="2000" spc="-1" strike="noStrike">
                <a:solidFill>
                  <a:srgbClr val="464653"/>
                </a:solidFill>
                <a:latin typeface="Bookman Old Style"/>
                <a:ea typeface="DejaVu Sans"/>
              </a:rPr>
              <a:t>Giriş</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3600"/>
            <a:ext cx="8227440" cy="1143000"/>
          </a:xfrm>
          <a:prstGeom prst="rect">
            <a:avLst/>
          </a:prstGeom>
          <a:noFill/>
          <a:ln>
            <a:noFill/>
          </a:ln>
        </p:spPr>
        <p:style>
          <a:lnRef idx="0"/>
          <a:fillRef idx="0"/>
          <a:effectRef idx="0"/>
          <a:fontRef idx="minor"/>
        </p:style>
      </p:sp>
      <p:graphicFrame>
        <p:nvGraphicFramePr>
          <p:cNvPr id="147" name="Table 2"/>
          <p:cNvGraphicFramePr/>
          <p:nvPr/>
        </p:nvGraphicFramePr>
        <p:xfrm>
          <a:off x="457200" y="1645920"/>
          <a:ext cx="8229240" cy="4020840"/>
        </p:xfrm>
        <a:graphic>
          <a:graphicData uri="http://schemas.openxmlformats.org/drawingml/2006/table">
            <a:tbl>
              <a:tblPr/>
              <a:tblGrid>
                <a:gridCol w="2742120"/>
                <a:gridCol w="2742120"/>
                <a:gridCol w="2745360"/>
              </a:tblGrid>
              <a:tr h="502920">
                <a:tc>
                  <a:txBody>
                    <a:bodyPr lIns="90000" rIns="90000">
                      <a:noAutofit/>
                    </a:bodyPr>
                    <a:p>
                      <a:pPr algn="ctr">
                        <a:lnSpc>
                          <a:spcPct val="100000"/>
                        </a:lnSpc>
                      </a:pPr>
                      <a:r>
                        <a:rPr b="0" lang="en-US" sz="1800" spc="-1" strike="noStrike">
                          <a:latin typeface="Arial"/>
                        </a:rPr>
                        <a:t>Web 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0" lang="en-US" sz="1800" spc="-1" strike="noStrike">
                          <a:latin typeface="Arial"/>
                        </a:rPr>
                        <a:t>Web 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0" lang="en-US" sz="1800" spc="-1" strike="noStrike">
                          <a:latin typeface="Arial"/>
                        </a:rPr>
                        <a:t>Web 3.0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02920">
                <a:tc>
                  <a:txBody>
                    <a:bodyPr lIns="90000" rIns="90000">
                      <a:noAutofit/>
                    </a:bodyPr>
                    <a:p>
                      <a:pPr>
                        <a:lnSpc>
                          <a:spcPct val="100000"/>
                        </a:lnSpc>
                      </a:pPr>
                      <a:r>
                        <a:rPr b="0" lang="en-US" sz="1600" spc="-1" strike="noStrike">
                          <a:latin typeface="Arial"/>
                        </a:rPr>
                        <a:t>Çoğunlukla Salt Okunur</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600" spc="-1" strike="noStrike">
                          <a:latin typeface="Arial"/>
                        </a:rPr>
                        <a:t>Çoğunlukla okuma </a:t>
                      </a:r>
                      <a:r>
                        <a:rPr b="0" lang="en-US" sz="1600" spc="-1" strike="noStrike">
                          <a:latin typeface="Arial"/>
                        </a:rPr>
                        <a:t>	</a:t>
                      </a:r>
                      <a:r>
                        <a:rPr b="0" lang="en-US" sz="1600" spc="-1" strike="noStrike">
                          <a:latin typeface="Arial"/>
                        </a:rPr>
                        <a:t>yazma</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600" spc="-1" strike="noStrike">
                          <a:latin typeface="Arial"/>
                        </a:rPr>
                        <a:t>Taşınabilir ve Kişisel</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02920">
                <a:tc>
                  <a:txBody>
                    <a:bodyPr lIns="90000" rIns="90000">
                      <a:noAutofit/>
                    </a:bodyPr>
                    <a:p>
                      <a:pPr>
                        <a:lnSpc>
                          <a:spcPct val="100000"/>
                        </a:lnSpc>
                      </a:pPr>
                      <a:r>
                        <a:rPr b="0" lang="en-US" sz="1800" spc="-1" strike="noStrike">
                          <a:latin typeface="Arial"/>
                        </a:rPr>
                        <a:t>Ticari Odaklı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Topluluk Odaklı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600" spc="-1" strike="noStrike">
                          <a:latin typeface="Arial"/>
                        </a:rPr>
                        <a:t>Bireysellik odaklı</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02920">
                <a:tc>
                  <a:txBody>
                    <a:bodyPr lIns="90000" rIns="90000">
                      <a:noAutofit/>
                    </a:bodyPr>
                    <a:p>
                      <a:pPr>
                        <a:lnSpc>
                          <a:spcPct val="100000"/>
                        </a:lnSpc>
                      </a:pPr>
                      <a:r>
                        <a:rPr b="0" lang="en-US" sz="1800" spc="-1" strike="noStrike">
                          <a:latin typeface="Arial"/>
                        </a:rPr>
                        <a:t>Web Formları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Web Uygulamaları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Akıllı Uygulamalar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04000">
                <a:tc>
                  <a:txBody>
                    <a:bodyPr lIns="90000" rIns="90000">
                      <a:noAutofit/>
                    </a:bodyPr>
                    <a:p>
                      <a:pPr>
                        <a:lnSpc>
                          <a:spcPct val="100000"/>
                        </a:lnSpc>
                      </a:pPr>
                      <a:r>
                        <a:rPr b="0" lang="en-US" sz="1800" spc="-1" strike="noStrike">
                          <a:latin typeface="Arial"/>
                        </a:rPr>
                        <a:t>Dizinler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Etiketler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Kullanıcı Davranışları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01840">
                <a:tc>
                  <a:txBody>
                    <a:bodyPr lIns="90000" rIns="90000">
                      <a:noAutofit/>
                    </a:bodyPr>
                    <a:p>
                      <a:pPr>
                        <a:lnSpc>
                          <a:spcPct val="100000"/>
                        </a:lnSpc>
                      </a:pPr>
                      <a:r>
                        <a:rPr b="0" lang="en-US" sz="1800" spc="-1" strike="noStrike">
                          <a:latin typeface="Arial"/>
                        </a:rPr>
                        <a:t>İçerik Sahipliği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İçerik Paylaşımı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İçerik Birleştirme-Anlamlaştırma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01840">
                <a:tc>
                  <a:txBody>
                    <a:bodyPr lIns="90000" rIns="90000">
                      <a:noAutofit/>
                    </a:bodyPr>
                    <a:p>
                      <a:pPr>
                        <a:lnSpc>
                          <a:spcPct val="100000"/>
                        </a:lnSpc>
                      </a:pPr>
                      <a:r>
                        <a:rPr b="0" lang="en-US" sz="1800" spc="-1" strike="noStrike">
                          <a:latin typeface="Arial"/>
                        </a:rPr>
                        <a:t>Britannica Online</a:t>
                      </a:r>
                      <a:r>
                        <a:rPr b="0" lang="en-US" sz="1800" spc="-1" strike="noStrike">
                          <a:latin typeface="Arial"/>
                        </a:rPr>
                        <a:t>	</a:t>
                      </a:r>
                      <a:r>
                        <a:rPr b="0" lang="en-US" sz="1800" spc="-1" strike="noStrike">
                          <a:latin typeface="Arial"/>
                        </a:rPr>
                        <a:t>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Wikipedia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The Semantic Web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01840">
                <a:tc>
                  <a:txBody>
                    <a:bodyPr lIns="90000" rIns="90000">
                      <a:noAutofit/>
                    </a:bodyPr>
                    <a:p>
                      <a:pPr>
                        <a:lnSpc>
                          <a:spcPct val="100000"/>
                        </a:lnSpc>
                      </a:pPr>
                      <a:r>
                        <a:rPr b="0" lang="en-US" sz="1800" spc="-1" strike="noStrike">
                          <a:latin typeface="Arial"/>
                        </a:rPr>
                        <a:t>HTML/Portals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XML / RSS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RDF / RDFS / OWL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48" name="CustomShape 3"/>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WEB 1.0 -&gt; WEB 2.0 -&gt; WEB 3.0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İNTERNET</a:t>
            </a:r>
            <a:endParaRPr b="0" lang="en-US" sz="1800" spc="-1" strike="noStrike">
              <a:latin typeface="Arial"/>
            </a:endParaRPr>
          </a:p>
        </p:txBody>
      </p:sp>
      <p:sp>
        <p:nvSpPr>
          <p:cNvPr id="150"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51"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İnternet, dünya çapında birbirine bağlı bilgisayar ağları sistemidir. İnternet Protokolünü ( IP) kullanır.</a:t>
            </a:r>
            <a:endParaRPr b="0" lang="en-US" sz="1800" spc="-1" strike="noStrike">
              <a:latin typeface="Arial"/>
            </a:endParaRPr>
          </a:p>
          <a:p>
            <a:pPr algn="just">
              <a:lnSpc>
                <a:spcPct val="100000"/>
              </a:lnSpc>
              <a:spcBef>
                <a:spcPts val="601"/>
              </a:spcBef>
            </a:pP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İnternette bağlı her bir bilgisayar benzersiz bir sayı kümesinden oluşan ve IP olarak adlandırılan bir adres ile tanımlanır.</a:t>
            </a:r>
            <a:endParaRPr b="0" lang="en-US" sz="1800" spc="-1" strike="noStrike">
              <a:latin typeface="Arial"/>
            </a:endParaRPr>
          </a:p>
          <a:p>
            <a:pPr algn="just">
              <a:lnSpc>
                <a:spcPct val="100000"/>
              </a:lnSpc>
              <a:spcBef>
                <a:spcPts val="601"/>
              </a:spcBef>
            </a:pP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IP adresleri için  IP Sürüm 4 (IPv4) ve IP Sürüm 6 (IPv6) olmak üzere iki standart tanımlama vardır.</a:t>
            </a:r>
            <a:endParaRPr b="0" lang="en-US" sz="1800" spc="-1" strike="noStrike">
              <a:latin typeface="Arial"/>
            </a:endParaRPr>
          </a:p>
          <a:p>
            <a:pPr algn="just">
              <a:lnSpc>
                <a:spcPct val="100000"/>
              </a:lnSpc>
              <a:spcBef>
                <a:spcPts val="601"/>
              </a:spcBef>
            </a:pP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IPv4; 10 luk sayı sistemi ile ifade edildiğinde  3 haneli ve herbir hanenin maksimum 255 olduğu 4 bloktan oluşur. IPv4 esasında  32 bit ile ifade edilir.</a:t>
            </a: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r>
              <a:rPr b="0" lang="en-US" sz="1800" spc="-1" strike="noStrike">
                <a:solidFill>
                  <a:srgbClr val="000000"/>
                </a:solidFill>
                <a:latin typeface="Maiandra GD"/>
                <a:ea typeface="DejaVu Sans"/>
              </a:rPr>
              <a:t> </a:t>
            </a:r>
            <a:r>
              <a:rPr b="0" lang="en-US" sz="1800" spc="-1" strike="noStrike">
                <a:solidFill>
                  <a:srgbClr val="000000"/>
                </a:solidFill>
                <a:latin typeface="Maiandra GD"/>
                <a:ea typeface="DejaVu Sans"/>
              </a:rPr>
              <a:t>(216.27.61.137) ==&gt;11011000.00011011.00111101.10001001</a:t>
            </a:r>
            <a:endParaRPr b="0" lang="en-US" sz="1800" spc="-1" strike="noStrike">
              <a:latin typeface="Arial"/>
            </a:endParaRPr>
          </a:p>
          <a:p>
            <a:pPr algn="just">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İNTERNET</a:t>
            </a:r>
            <a:endParaRPr b="0" lang="en-US" sz="1800" spc="-1" strike="noStrike">
              <a:latin typeface="Arial"/>
            </a:endParaRPr>
          </a:p>
        </p:txBody>
      </p:sp>
      <p:sp>
        <p:nvSpPr>
          <p:cNvPr id="153"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54"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IPv4 ile          adres (256 * 256 * 256 * 256) tanımlanabilir.  Zamanla internete bağlı cihazların artmasıyla bu sayının yetersiz kalacağı öngörüldüğünden IPv6 kavramı ortaya atılmıştır.</a:t>
            </a:r>
            <a:endParaRPr b="0" lang="en-US" sz="1800" spc="-1" strike="noStrike">
              <a:latin typeface="Arial"/>
            </a:endParaRPr>
          </a:p>
          <a:p>
            <a:pPr algn="just">
              <a:lnSpc>
                <a:spcPct val="100000"/>
              </a:lnSpc>
              <a:spcBef>
                <a:spcPts val="601"/>
              </a:spcBef>
            </a:pP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IPv6 ile ağda tek bir benzersiz adres oluşturmak için 128 ikili bit kullanılır.  Bir IPv6  adresi, </a:t>
            </a:r>
            <a:r>
              <a:rPr b="1" lang="en-US" sz="1800" spc="-1" strike="noStrike">
                <a:solidFill>
                  <a:srgbClr val="000000"/>
                </a:solidFill>
                <a:latin typeface="Maiandra GD"/>
                <a:ea typeface="DejaVu Sans"/>
              </a:rPr>
              <a:t>2001:cdba:a93e:0000: 5f9d:81e2:3257: 9652</a:t>
            </a:r>
            <a:r>
              <a:rPr b="0" lang="en-US" sz="1800" spc="-1" strike="noStrike">
                <a:solidFill>
                  <a:srgbClr val="000000"/>
                </a:solidFill>
                <a:latin typeface="Maiandra GD"/>
                <a:ea typeface="DejaVu Sans"/>
              </a:rPr>
              <a:t>’de olduğu gibi, sütunlarla ayrılan sekiz onaltılık (taban-16) sayı grubu tarafından ifade edilir. Böylece                   adet adres sağlanmış olur.</a:t>
            </a:r>
            <a:endParaRPr b="0" lang="en-US" sz="1800" spc="-1" strike="noStrike">
              <a:latin typeface="Arial"/>
            </a:endParaRPr>
          </a:p>
          <a:p>
            <a:pPr algn="just">
              <a:lnSpc>
                <a:spcPct val="100000"/>
              </a:lnSpc>
              <a:spcBef>
                <a:spcPts val="601"/>
              </a:spcBef>
            </a:pP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Bir IP adresi dinamik veya statik olarak atanabilir. Statik olarak cihazın ağ ayarları ile kullanıcı tarafından düzenlenirken, dinamik adresler Dynamic Host Configuration Protocol (DHCP) tarafından atanırlar.</a:t>
            </a: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mc:AlternateContent>
        <mc:Choice xmlns:a14="http://schemas.microsoft.com/office/drawing/2010/main" Requires="a14">
          <p:sp>
            <p:nvSpPr>
              <p:cNvPr id="155" name="Formula 4"/>
              <p:cNvSpPr txBox="1"/>
              <p:nvPr/>
            </p:nvSpPr>
            <p:spPr>
              <a:xfrm>
                <a:off x="4248000" y="2400120"/>
                <a:ext cx="70560" cy="167760"/>
              </a:xfrm>
              <a:prstGeom prst="rect">
                <a:avLst/>
              </a:prstGeom>
            </p:spPr>
            <p:txBody>
              <a:bodyPr/>
              <a:p>
                <a14:m>
                  <m:oMath xmlns:m="http://schemas.openxmlformats.org/officeDocument/2006/math"/>
                </a14:m>
              </a:p>
            </p:txBody>
          </p:sp>
        </mc:Choice>
        <mc:Fallback/>
      </mc:AlternateContent>
      <mc:AlternateContent>
        <mc:Choice xmlns:a14="http://schemas.microsoft.com/office/drawing/2010/main" Requires="a14">
          <p:sp>
            <p:nvSpPr>
              <p:cNvPr id="156" name="Formula 5"/>
              <p:cNvSpPr txBox="1"/>
              <p:nvPr/>
            </p:nvSpPr>
            <p:spPr>
              <a:xfrm>
                <a:off x="731520" y="3566160"/>
                <a:ext cx="547200" cy="355320"/>
              </a:xfrm>
              <a:prstGeom prst="rect">
                <a:avLst/>
              </a:prstGeom>
            </p:spPr>
            <p:txBody>
              <a:bodyPr/>
              <a:p>
                <a14:m>
                  <m:oMath xmlns:m="http://schemas.openxmlformats.org/officeDocument/2006/math">
                    <m:sSup>
                      <m:e>
                        <m:r>
                          <m:t xml:space="preserve">2</m:t>
                        </m:r>
                      </m:e>
                      <m:sup>
                        <m:r>
                          <m:t xml:space="preserve">128</m:t>
                        </m:r>
                      </m:sup>
                    </m:sSup>
                  </m:oMath>
                </a14:m>
              </a:p>
            </p:txBody>
          </p:sp>
        </mc:Choice>
        <mc:Fallback/>
      </mc:AlternateContent>
      <mc:AlternateContent>
        <mc:Choice xmlns:a14="http://schemas.microsoft.com/office/drawing/2010/main" Requires="a14">
          <p:sp>
            <p:nvSpPr>
              <p:cNvPr id="157" name="Formula 6"/>
              <p:cNvSpPr txBox="1"/>
              <p:nvPr/>
            </p:nvSpPr>
            <p:spPr>
              <a:xfrm>
                <a:off x="1707840" y="1178280"/>
                <a:ext cx="464760" cy="373320"/>
              </a:xfrm>
              <a:prstGeom prst="rect">
                <a:avLst/>
              </a:prstGeom>
            </p:spPr>
            <p:txBody>
              <a:bodyPr/>
              <a:p>
                <a14:m>
                  <m:oMath xmlns:m="http://schemas.openxmlformats.org/officeDocument/2006/math">
                    <m:sSup>
                      <m:e>
                        <m:r>
                          <m:t xml:space="preserve">2</m:t>
                        </m:r>
                      </m:e>
                      <m:sup>
                        <m:r>
                          <m:t xml:space="preserve">32</m:t>
                        </m:r>
                      </m:sup>
                    </m:sSup>
                  </m:oMath>
                </a14:m>
              </a:p>
            </p:txBody>
          </p:sp>
        </mc:Choice>
        <mc:Fallback/>
      </mc:AlternateContent>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DHCP</a:t>
            </a:r>
            <a:endParaRPr b="0" lang="en-US" sz="1800" spc="-1" strike="noStrike">
              <a:latin typeface="Arial"/>
            </a:endParaRPr>
          </a:p>
        </p:txBody>
      </p:sp>
      <p:sp>
        <p:nvSpPr>
          <p:cNvPr id="159"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60"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mc:AlternateContent>
        <mc:Choice xmlns:a14="http://schemas.microsoft.com/office/drawing/2010/main" Requires="a14">
          <p:sp>
            <p:nvSpPr>
              <p:cNvPr id="161" name="Formula 4"/>
              <p:cNvSpPr txBox="1"/>
              <p:nvPr/>
            </p:nvSpPr>
            <p:spPr>
              <a:xfrm>
                <a:off x="4248000" y="2400120"/>
                <a:ext cx="70560" cy="167760"/>
              </a:xfrm>
              <a:prstGeom prst="rect">
                <a:avLst/>
              </a:prstGeom>
            </p:spPr>
            <p:txBody>
              <a:bodyPr/>
              <a:p>
                <a14:m>
                  <m:oMath xmlns:m="http://schemas.openxmlformats.org/officeDocument/2006/math"/>
                </a14:m>
              </a:p>
            </p:txBody>
          </p:sp>
        </mc:Choice>
        <mc:Fallback/>
      </mc:AlternateContent>
      <p:sp>
        <p:nvSpPr>
          <p:cNvPr id="162" name="CustomShape 5"/>
          <p:cNvSpPr/>
          <p:nvPr/>
        </p:nvSpPr>
        <p:spPr>
          <a:xfrm>
            <a:off x="548640" y="5394960"/>
            <a:ext cx="8135640" cy="272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Arial"/>
                <a:ea typeface="DejaVu Sans"/>
              </a:rPr>
              <a:t>Görüntü </a:t>
            </a:r>
            <a:r>
              <a:rPr b="0" lang="en-US" sz="1200" spc="-1" strike="noStrike" u="sng">
                <a:solidFill>
                  <a:srgbClr val="0000ff"/>
                </a:solidFill>
                <a:uFillTx/>
                <a:latin typeface="Arial"/>
                <a:ea typeface="DejaVu Sans"/>
                <a:hlinkClick r:id="rId1"/>
              </a:rPr>
              <a:t>https://askleo.com/whats_the_difference_between_a_hub_a_switch_and_a_router/</a:t>
            </a:r>
            <a:r>
              <a:rPr b="0" lang="en-US" sz="1200" spc="-1" strike="noStrike">
                <a:solidFill>
                  <a:srgbClr val="0000ff"/>
                </a:solidFill>
                <a:latin typeface="Arial"/>
                <a:ea typeface="DejaVu Sans"/>
              </a:rPr>
              <a:t>  adresinden alınmıştır</a:t>
            </a:r>
            <a:endParaRPr b="0" lang="en-US" sz="1200" spc="-1" strike="noStrike">
              <a:latin typeface="Arial"/>
            </a:endParaRPr>
          </a:p>
        </p:txBody>
      </p:sp>
      <p:pic>
        <p:nvPicPr>
          <p:cNvPr id="163" name="" descr=""/>
          <p:cNvPicPr/>
          <p:nvPr/>
        </p:nvPicPr>
        <p:blipFill>
          <a:blip r:embed="rId2"/>
          <a:stretch/>
        </p:blipFill>
        <p:spPr>
          <a:xfrm>
            <a:off x="1347840" y="922320"/>
            <a:ext cx="6494400" cy="340812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TCP/IP (Transmission Control Protocol/Internet Protocol)</a:t>
            </a:r>
            <a:endParaRPr b="0" lang="en-US" sz="1800" spc="-1" strike="noStrike">
              <a:latin typeface="Arial"/>
            </a:endParaRPr>
          </a:p>
        </p:txBody>
      </p:sp>
      <p:sp>
        <p:nvSpPr>
          <p:cNvPr id="165"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66"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TCP/IP  Application (Uygulama), Transport (Taşıma), Internet veya Network,  Data Link Layer (Veri Bağlantısı Katmanı)  ve Physical (Fiziksel) Layer </a:t>
            </a:r>
            <a:r>
              <a:rPr b="0" lang="en-US" sz="1400" spc="-1" strike="noStrike">
                <a:solidFill>
                  <a:srgbClr val="000000"/>
                </a:solidFill>
                <a:latin typeface="Maiandra GD"/>
                <a:ea typeface="DejaVu Sans"/>
              </a:rPr>
              <a:t>(NOT: Bazı kaynaklarda Data link Layer ve Physical Layer Network Access Layer şeklinde tek bir katman olarak tanımlanmaktadır.)</a:t>
            </a:r>
            <a:r>
              <a:rPr b="0" lang="en-US" sz="1800" spc="-1" strike="noStrike">
                <a:solidFill>
                  <a:srgbClr val="000000"/>
                </a:solidFill>
                <a:latin typeface="Maiandra GD"/>
                <a:ea typeface="DejaVu Sans"/>
              </a:rPr>
              <a:t> olmak üzere 5 katmanlı mimariden oluşur. </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 </a:t>
            </a:r>
            <a:r>
              <a:rPr b="0" lang="en-US" sz="1800" spc="-1" strike="noStrike">
                <a:solidFill>
                  <a:srgbClr val="000000"/>
                </a:solidFill>
                <a:latin typeface="Maiandra GD"/>
                <a:ea typeface="DejaVu Sans"/>
              </a:rPr>
              <a:t>	</a:t>
            </a:r>
            <a:endParaRPr b="0" lang="en-US" sz="1800" spc="-1" strike="noStrike">
              <a:latin typeface="Arial"/>
            </a:endParaRPr>
          </a:p>
          <a:p>
            <a:pPr>
              <a:lnSpc>
                <a:spcPct val="100000"/>
              </a:lnSpc>
              <a:spcBef>
                <a:spcPts val="601"/>
              </a:spcBef>
            </a:pPr>
            <a:endParaRPr b="0" lang="en-US" sz="1800" spc="-1" strike="noStrike">
              <a:latin typeface="Arial"/>
            </a:endParaRPr>
          </a:p>
        </p:txBody>
      </p:sp>
      <p:pic>
        <p:nvPicPr>
          <p:cNvPr id="167" name="" descr=""/>
          <p:cNvPicPr/>
          <p:nvPr/>
        </p:nvPicPr>
        <p:blipFill>
          <a:blip r:embed="rId1"/>
          <a:stretch/>
        </p:blipFill>
        <p:spPr>
          <a:xfrm>
            <a:off x="822960" y="2651760"/>
            <a:ext cx="7679880" cy="2903040"/>
          </a:xfrm>
          <a:prstGeom prst="rect">
            <a:avLst/>
          </a:prstGeom>
          <a:ln>
            <a:noFill/>
          </a:ln>
        </p:spPr>
      </p:pic>
      <p:sp>
        <p:nvSpPr>
          <p:cNvPr id="168" name="CustomShape 4"/>
          <p:cNvSpPr/>
          <p:nvPr/>
        </p:nvSpPr>
        <p:spPr>
          <a:xfrm>
            <a:off x="1005840" y="5577840"/>
            <a:ext cx="6293520" cy="272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Arial"/>
                <a:ea typeface="DejaVu Sans"/>
              </a:rPr>
              <a:t>Görüntü </a:t>
            </a:r>
            <a:r>
              <a:rPr b="0" lang="en-US" sz="1200" spc="-1" strike="noStrike" u="sng">
                <a:solidFill>
                  <a:srgbClr val="0000ff"/>
                </a:solidFill>
                <a:uFillTx/>
                <a:latin typeface="Arial"/>
                <a:ea typeface="DejaVu Sans"/>
                <a:hlinkClick r:id="rId2"/>
              </a:rPr>
              <a:t>http://microchipdeveloper.com</a:t>
            </a:r>
            <a:r>
              <a:rPr b="0" lang="en-US" sz="1200" spc="-1" strike="noStrike">
                <a:solidFill>
                  <a:srgbClr val="0000ff"/>
                </a:solidFill>
                <a:latin typeface="Arial"/>
                <a:ea typeface="DejaVu Sans"/>
              </a:rPr>
              <a:t> adresinden alınmıştır</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TCP/IP (Transmission Control Protocol/Internet Protocol)</a:t>
            </a:r>
            <a:endParaRPr b="0" lang="en-US" sz="1800" spc="-1" strike="noStrike">
              <a:latin typeface="Arial"/>
            </a:endParaRPr>
          </a:p>
        </p:txBody>
      </p:sp>
      <p:sp>
        <p:nvSpPr>
          <p:cNvPr id="170"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71"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fontScale="73000"/>
          </a:bodyPr>
          <a:p>
            <a:pPr marL="216000" indent="-213840" algn="just">
              <a:lnSpc>
                <a:spcPct val="100000"/>
              </a:lnSpc>
              <a:spcBef>
                <a:spcPts val="601"/>
              </a:spcBef>
              <a:buClr>
                <a:srgbClr val="000000"/>
              </a:buClr>
              <a:buFont typeface="Symbol"/>
              <a:buChar char=""/>
            </a:pPr>
            <a:r>
              <a:rPr b="1" lang="en-US" sz="1800" spc="-1" strike="noStrike">
                <a:solidFill>
                  <a:srgbClr val="000000"/>
                </a:solidFill>
                <a:latin typeface="Maiandra GD"/>
                <a:ea typeface="DejaVu Sans"/>
              </a:rPr>
              <a:t>Application (Uygulama) Katmanı</a:t>
            </a:r>
            <a:r>
              <a:rPr b="0" lang="en-US" sz="1800" spc="-1" strike="noStrike">
                <a:solidFill>
                  <a:srgbClr val="000000"/>
                </a:solidFill>
                <a:latin typeface="Maiandra GD"/>
                <a:ea typeface="DejaVu Sans"/>
              </a:rPr>
              <a:t>: Bu katmanda gönderilecek veri tipi ve veriyi işleyen uygulamalar bulunur. Bilgisayarlarda işlemler tarafından kullanılan protolleri tanımlar. Örneğin (HTTP, SMTP, SSH,FTP…)</a:t>
            </a:r>
            <a:endParaRPr b="0" lang="en-US" sz="1800" spc="-1" strike="noStrike">
              <a:latin typeface="Arial"/>
            </a:endParaRPr>
          </a:p>
          <a:p>
            <a:pPr algn="just">
              <a:lnSpc>
                <a:spcPct val="100000"/>
              </a:lnSpc>
              <a:spcBef>
                <a:spcPts val="601"/>
              </a:spcBef>
            </a:pPr>
            <a:endParaRPr b="0" lang="en-US" sz="1800" spc="-1" strike="noStrike">
              <a:latin typeface="Arial"/>
            </a:endParaRPr>
          </a:p>
          <a:p>
            <a:pPr marL="216000" indent="-213840" algn="just">
              <a:lnSpc>
                <a:spcPct val="100000"/>
              </a:lnSpc>
              <a:spcBef>
                <a:spcPts val="601"/>
              </a:spcBef>
              <a:buClr>
                <a:srgbClr val="000000"/>
              </a:buClr>
              <a:buFont typeface="Symbol"/>
              <a:buChar char=""/>
            </a:pPr>
            <a:r>
              <a:rPr b="1" lang="en-US" sz="1800" spc="-1" strike="noStrike">
                <a:solidFill>
                  <a:srgbClr val="000000"/>
                </a:solidFill>
                <a:latin typeface="Maiandra GD"/>
                <a:ea typeface="DejaVu Sans"/>
              </a:rPr>
              <a:t>Transport (Taşıma) Katmanı:</a:t>
            </a:r>
            <a:r>
              <a:rPr b="0" lang="en-US" sz="1800" spc="-1" strike="noStrike">
                <a:solidFill>
                  <a:srgbClr val="000000"/>
                </a:solidFill>
                <a:latin typeface="Maiandra GD"/>
                <a:ea typeface="DejaVu Sans"/>
              </a:rPr>
              <a:t> Taşıma katmanı, kaynak ve hedef bağlantı noktası adreslerini içeren TCP veya UDP başlığını ekler. Uçtan uca iletimden sorumludur.</a:t>
            </a:r>
            <a:endParaRPr b="0" lang="en-US" sz="1800" spc="-1" strike="noStrike">
              <a:latin typeface="Arial"/>
            </a:endParaRPr>
          </a:p>
          <a:p>
            <a:pPr algn="just">
              <a:lnSpc>
                <a:spcPct val="100000"/>
              </a:lnSpc>
              <a:spcBef>
                <a:spcPts val="601"/>
              </a:spcBef>
            </a:pPr>
            <a:endParaRPr b="0" lang="en-US" sz="1800" spc="-1" strike="noStrike">
              <a:latin typeface="Arial"/>
            </a:endParaRPr>
          </a:p>
          <a:p>
            <a:pPr marL="216000" indent="-213840" algn="just">
              <a:lnSpc>
                <a:spcPct val="100000"/>
              </a:lnSpc>
              <a:spcBef>
                <a:spcPts val="601"/>
              </a:spcBef>
              <a:buClr>
                <a:srgbClr val="000000"/>
              </a:buClr>
              <a:buFont typeface="Symbol"/>
              <a:buChar char=""/>
            </a:pPr>
            <a:r>
              <a:rPr b="1" lang="en-US" sz="1800" spc="-1" strike="noStrike">
                <a:solidFill>
                  <a:srgbClr val="000000"/>
                </a:solidFill>
                <a:latin typeface="Maiandra GD"/>
                <a:ea typeface="DejaVu Sans"/>
              </a:rPr>
              <a:t>Internet Katmanı: </a:t>
            </a:r>
            <a:r>
              <a:rPr b="0" lang="en-US" sz="1800" spc="-1" strike="noStrike">
                <a:solidFill>
                  <a:srgbClr val="000000"/>
                </a:solidFill>
                <a:latin typeface="Maiandra GD"/>
                <a:ea typeface="DejaVu Sans"/>
              </a:rPr>
              <a:t>Paketin hedefe en iyi yoldan gönderilmesinden sorumludur. IP adresleri veriye bu katmanda eklenir ve yönledime bu katmanda gerçekleştirilir.</a:t>
            </a:r>
            <a:endParaRPr b="0" lang="en-US" sz="1800" spc="-1" strike="noStrike">
              <a:latin typeface="Arial"/>
            </a:endParaRPr>
          </a:p>
          <a:p>
            <a:pPr algn="just">
              <a:lnSpc>
                <a:spcPct val="100000"/>
              </a:lnSpc>
              <a:spcBef>
                <a:spcPts val="601"/>
              </a:spcBef>
            </a:pPr>
            <a:endParaRPr b="0" lang="en-US" sz="1800" spc="-1" strike="noStrike">
              <a:latin typeface="Arial"/>
            </a:endParaRPr>
          </a:p>
          <a:p>
            <a:pPr marL="216000" indent="-213840" algn="just">
              <a:lnSpc>
                <a:spcPct val="100000"/>
              </a:lnSpc>
              <a:spcBef>
                <a:spcPts val="601"/>
              </a:spcBef>
              <a:buClr>
                <a:srgbClr val="000000"/>
              </a:buClr>
              <a:buFont typeface="Symbol"/>
              <a:buChar char=""/>
            </a:pPr>
            <a:r>
              <a:rPr b="1" lang="en-US" sz="1800" spc="-1" strike="noStrike">
                <a:solidFill>
                  <a:srgbClr val="000000"/>
                </a:solidFill>
                <a:latin typeface="Maiandra GD"/>
                <a:ea typeface="DejaVu Sans"/>
              </a:rPr>
              <a:t>Veri Bağlantısı Katmanı</a:t>
            </a:r>
            <a:r>
              <a:rPr b="0" lang="en-US" sz="1800" spc="-1" strike="noStrike">
                <a:solidFill>
                  <a:srgbClr val="000000"/>
                </a:solidFill>
                <a:latin typeface="Maiandra GD"/>
                <a:ea typeface="DejaVu Sans"/>
              </a:rPr>
              <a:t>, Aynı ağdaki cihazlar arasında veri aktarımından sorumludur. Bu katmanda MAC adres bilgisini içeren bir başlık eklenrek çerçeve verisi oluşturulur.  Çerçeve daha sonra bitler şeklinde iletilmek için Fiziksel katmana gönderilir.</a:t>
            </a:r>
            <a:endParaRPr b="0" lang="en-US" sz="1800" spc="-1" strike="noStrike">
              <a:latin typeface="Arial"/>
            </a:endParaRPr>
          </a:p>
          <a:p>
            <a:pPr algn="just">
              <a:lnSpc>
                <a:spcPct val="100000"/>
              </a:lnSpc>
              <a:spcBef>
                <a:spcPts val="601"/>
              </a:spcBef>
            </a:pPr>
            <a:endParaRPr b="0" lang="en-US" sz="1800" spc="-1" strike="noStrike">
              <a:latin typeface="Arial"/>
            </a:endParaRPr>
          </a:p>
          <a:p>
            <a:pPr marL="216000" indent="-213840" algn="just">
              <a:lnSpc>
                <a:spcPct val="100000"/>
              </a:lnSpc>
              <a:spcBef>
                <a:spcPts val="601"/>
              </a:spcBef>
              <a:buClr>
                <a:srgbClr val="000000"/>
              </a:buClr>
              <a:buFont typeface="Symbol"/>
              <a:buChar char=""/>
            </a:pPr>
            <a:r>
              <a:rPr b="1" lang="en-US" sz="1800" spc="-1" strike="noStrike">
                <a:solidFill>
                  <a:srgbClr val="000000"/>
                </a:solidFill>
                <a:latin typeface="Maiandra GD"/>
                <a:ea typeface="DejaVu Sans"/>
              </a:rPr>
              <a:t>Fiziksel Katman: </a:t>
            </a:r>
            <a:r>
              <a:rPr b="0" lang="en-US" sz="1800" spc="-1" strike="noStrike">
                <a:solidFill>
                  <a:srgbClr val="000000"/>
                </a:solidFill>
                <a:latin typeface="Maiandra GD"/>
                <a:ea typeface="DejaVu Sans"/>
              </a:rPr>
              <a:t>Bitlerin bir ortam üzerinde fiziksel bir sinyal olarak iletilmesinden sorumludur</a:t>
            </a:r>
            <a:endParaRPr b="0" lang="en-US" sz="1800" spc="-1" strike="noStrike">
              <a:latin typeface="Arial"/>
            </a:endParaRPr>
          </a:p>
          <a:p>
            <a:pPr algn="just">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TCP/IP (Transmission Control Protocol/Internet Protocol)</a:t>
            </a:r>
            <a:endParaRPr b="0" lang="en-US" sz="1800" spc="-1" strike="noStrike">
              <a:latin typeface="Arial"/>
            </a:endParaRPr>
          </a:p>
        </p:txBody>
      </p:sp>
      <p:sp>
        <p:nvSpPr>
          <p:cNvPr id="173"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74" name="CustomShape 3"/>
          <p:cNvSpPr/>
          <p:nvPr/>
        </p:nvSpPr>
        <p:spPr>
          <a:xfrm>
            <a:off x="457560" y="1219680"/>
            <a:ext cx="8226720" cy="4934880"/>
          </a:xfrm>
          <a:prstGeom prst="rect">
            <a:avLst/>
          </a:prstGeom>
          <a:noFill/>
          <a:ln>
            <a:noFill/>
          </a:ln>
        </p:spPr>
        <p:style>
          <a:lnRef idx="0"/>
          <a:fillRef idx="0"/>
          <a:effectRef idx="0"/>
          <a:fontRef idx="minor"/>
        </p:style>
      </p:sp>
      <p:pic>
        <p:nvPicPr>
          <p:cNvPr id="175" name="" descr=""/>
          <p:cNvPicPr/>
          <p:nvPr/>
        </p:nvPicPr>
        <p:blipFill>
          <a:blip r:embed="rId1"/>
          <a:stretch/>
        </p:blipFill>
        <p:spPr>
          <a:xfrm>
            <a:off x="565200" y="1141560"/>
            <a:ext cx="7935840" cy="4936320"/>
          </a:xfrm>
          <a:prstGeom prst="rect">
            <a:avLst/>
          </a:prstGeom>
          <a:ln>
            <a:noFill/>
          </a:ln>
        </p:spPr>
      </p:pic>
      <p:sp>
        <p:nvSpPr>
          <p:cNvPr id="176" name="CustomShape 4"/>
          <p:cNvSpPr/>
          <p:nvPr/>
        </p:nvSpPr>
        <p:spPr>
          <a:xfrm>
            <a:off x="822960" y="6048000"/>
            <a:ext cx="7405200" cy="272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Arial"/>
                <a:ea typeface="DejaVu Sans"/>
              </a:rPr>
              <a:t>Görüntü </a:t>
            </a:r>
            <a:r>
              <a:rPr b="0" lang="en-US" sz="1200" spc="-1" strike="noStrike" u="sng">
                <a:solidFill>
                  <a:srgbClr val="0000ff"/>
                </a:solidFill>
                <a:uFillTx/>
                <a:latin typeface="Arial"/>
                <a:ea typeface="DejaVu Sans"/>
                <a:hlinkClick r:id="rId2"/>
              </a:rPr>
              <a:t>http://microchipdeveloper.com</a:t>
            </a:r>
            <a:r>
              <a:rPr b="0" lang="en-US" sz="1200" spc="-1" strike="noStrike">
                <a:solidFill>
                  <a:srgbClr val="0000ff"/>
                </a:solidFill>
                <a:latin typeface="Arial"/>
                <a:ea typeface="DejaVu Sans"/>
              </a:rPr>
              <a:t> adresinden alınmıştır</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TCP/IP (Transmission Control Protocol/Internet Protocol)</a:t>
            </a:r>
            <a:endParaRPr b="0" lang="en-US" sz="1800" spc="-1" strike="noStrike">
              <a:latin typeface="Arial"/>
            </a:endParaRPr>
          </a:p>
        </p:txBody>
      </p:sp>
      <p:sp>
        <p:nvSpPr>
          <p:cNvPr id="178"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79"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p:txBody>
      </p:sp>
      <p:pic>
        <p:nvPicPr>
          <p:cNvPr id="180" name="" descr=""/>
          <p:cNvPicPr/>
          <p:nvPr/>
        </p:nvPicPr>
        <p:blipFill>
          <a:blip r:embed="rId1"/>
          <a:stretch/>
        </p:blipFill>
        <p:spPr>
          <a:xfrm>
            <a:off x="731520" y="1167120"/>
            <a:ext cx="7405200" cy="5323680"/>
          </a:xfrm>
          <a:prstGeom prst="rect">
            <a:avLst/>
          </a:prstGeom>
          <a:ln>
            <a:noFill/>
          </a:ln>
        </p:spPr>
      </p:pic>
      <p:sp>
        <p:nvSpPr>
          <p:cNvPr id="181" name="CustomShape 4"/>
          <p:cNvSpPr/>
          <p:nvPr/>
        </p:nvSpPr>
        <p:spPr>
          <a:xfrm>
            <a:off x="640080" y="6309360"/>
            <a:ext cx="8136720" cy="302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DejaVu Sans"/>
              </a:rPr>
              <a:t>Bu görüntü </a:t>
            </a:r>
            <a:r>
              <a:rPr b="0" lang="en-US" sz="1400" spc="-1" strike="noStrike" u="sng">
                <a:solidFill>
                  <a:srgbClr val="0000ff"/>
                </a:solidFill>
                <a:uFillTx/>
                <a:latin typeface="Arial"/>
                <a:ea typeface="DejaVu Sans"/>
                <a:hlinkClick r:id="rId2"/>
              </a:rPr>
              <a:t>http://www.cellbiol.com/bioinformatics_web_development</a:t>
            </a:r>
            <a:r>
              <a:rPr b="0" lang="en-US" sz="1400" spc="-1" strike="noStrike">
                <a:solidFill>
                  <a:srgbClr val="0000ff"/>
                </a:solidFill>
                <a:latin typeface="Arial"/>
                <a:ea typeface="DejaVu Sans"/>
              </a:rPr>
              <a:t> adresinden alınmıştır</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273600"/>
            <a:ext cx="8227440" cy="1143000"/>
          </a:xfrm>
          <a:prstGeom prst="rect">
            <a:avLst/>
          </a:prstGeom>
          <a:noFill/>
          <a:ln>
            <a:noFill/>
          </a:ln>
        </p:spPr>
        <p:style>
          <a:lnRef idx="0"/>
          <a:fillRef idx="0"/>
          <a:effectRef idx="0"/>
          <a:fontRef idx="minor"/>
        </p:style>
      </p:sp>
      <p:sp>
        <p:nvSpPr>
          <p:cNvPr id="183" name="CustomShape 2"/>
          <p:cNvSpPr/>
          <p:nvPr/>
        </p:nvSpPr>
        <p:spPr>
          <a:xfrm>
            <a:off x="457200" y="1604520"/>
            <a:ext cx="2647800" cy="1895040"/>
          </a:xfrm>
          <a:prstGeom prst="rect">
            <a:avLst/>
          </a:prstGeom>
          <a:noFill/>
          <a:ln>
            <a:noFill/>
          </a:ln>
        </p:spPr>
        <p:style>
          <a:lnRef idx="0"/>
          <a:fillRef idx="0"/>
          <a:effectRef idx="0"/>
          <a:fontRef idx="minor"/>
        </p:style>
      </p:sp>
      <p:sp>
        <p:nvSpPr>
          <p:cNvPr id="184" name="CustomShape 3"/>
          <p:cNvSpPr/>
          <p:nvPr/>
        </p:nvSpPr>
        <p:spPr>
          <a:xfrm>
            <a:off x="3239640" y="1604520"/>
            <a:ext cx="2647800" cy="1895040"/>
          </a:xfrm>
          <a:prstGeom prst="rect">
            <a:avLst/>
          </a:prstGeom>
          <a:noFill/>
          <a:ln>
            <a:noFill/>
          </a:ln>
        </p:spPr>
        <p:style>
          <a:lnRef idx="0"/>
          <a:fillRef idx="0"/>
          <a:effectRef idx="0"/>
          <a:fontRef idx="minor"/>
        </p:style>
      </p:sp>
      <p:sp>
        <p:nvSpPr>
          <p:cNvPr id="185" name="CustomShape 4"/>
          <p:cNvSpPr/>
          <p:nvPr/>
        </p:nvSpPr>
        <p:spPr>
          <a:xfrm>
            <a:off x="6022080" y="1604520"/>
            <a:ext cx="2647800" cy="1895040"/>
          </a:xfrm>
          <a:prstGeom prst="rect">
            <a:avLst/>
          </a:prstGeom>
          <a:noFill/>
          <a:ln>
            <a:noFill/>
          </a:ln>
        </p:spPr>
        <p:style>
          <a:lnRef idx="0"/>
          <a:fillRef idx="0"/>
          <a:effectRef idx="0"/>
          <a:fontRef idx="minor"/>
        </p:style>
      </p:sp>
      <p:sp>
        <p:nvSpPr>
          <p:cNvPr id="186" name="CustomShape 5"/>
          <p:cNvSpPr/>
          <p:nvPr/>
        </p:nvSpPr>
        <p:spPr>
          <a:xfrm>
            <a:off x="457200" y="3682080"/>
            <a:ext cx="2647800" cy="1895040"/>
          </a:xfrm>
          <a:prstGeom prst="rect">
            <a:avLst/>
          </a:prstGeom>
          <a:noFill/>
          <a:ln>
            <a:noFill/>
          </a:ln>
        </p:spPr>
        <p:style>
          <a:lnRef idx="0"/>
          <a:fillRef idx="0"/>
          <a:effectRef idx="0"/>
          <a:fontRef idx="minor"/>
        </p:style>
      </p:sp>
      <p:sp>
        <p:nvSpPr>
          <p:cNvPr id="187" name="CustomShape 6"/>
          <p:cNvSpPr/>
          <p:nvPr/>
        </p:nvSpPr>
        <p:spPr>
          <a:xfrm>
            <a:off x="3239640" y="3682080"/>
            <a:ext cx="2647800" cy="1895040"/>
          </a:xfrm>
          <a:prstGeom prst="rect">
            <a:avLst/>
          </a:prstGeom>
          <a:noFill/>
          <a:ln>
            <a:noFill/>
          </a:ln>
        </p:spPr>
        <p:style>
          <a:lnRef idx="0"/>
          <a:fillRef idx="0"/>
          <a:effectRef idx="0"/>
          <a:fontRef idx="minor"/>
        </p:style>
      </p:sp>
      <p:sp>
        <p:nvSpPr>
          <p:cNvPr id="188" name="CustomShape 7"/>
          <p:cNvSpPr/>
          <p:nvPr/>
        </p:nvSpPr>
        <p:spPr>
          <a:xfrm>
            <a:off x="6022080" y="3682080"/>
            <a:ext cx="2647800" cy="1895040"/>
          </a:xfrm>
          <a:prstGeom prst="rect">
            <a:avLst/>
          </a:prstGeom>
          <a:noFill/>
          <a:ln>
            <a:noFill/>
          </a:ln>
        </p:spPr>
        <p:style>
          <a:lnRef idx="0"/>
          <a:fillRef idx="0"/>
          <a:effectRef idx="0"/>
          <a:fontRef idx="minor"/>
        </p:style>
      </p:sp>
      <p:pic>
        <p:nvPicPr>
          <p:cNvPr id="189" name="" descr=""/>
          <p:cNvPicPr/>
          <p:nvPr/>
        </p:nvPicPr>
        <p:blipFill>
          <a:blip r:embed="rId1"/>
          <a:stretch/>
        </p:blipFill>
        <p:spPr>
          <a:xfrm>
            <a:off x="365760" y="1418040"/>
            <a:ext cx="8360640" cy="4458240"/>
          </a:xfrm>
          <a:prstGeom prst="rect">
            <a:avLst/>
          </a:prstGeom>
          <a:ln>
            <a:noFill/>
          </a:ln>
        </p:spPr>
      </p:pic>
      <p:sp>
        <p:nvSpPr>
          <p:cNvPr id="190" name="CustomShape 8"/>
          <p:cNvSpPr/>
          <p:nvPr/>
        </p:nvSpPr>
        <p:spPr>
          <a:xfrm>
            <a:off x="92160" y="6035040"/>
            <a:ext cx="9233280" cy="515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DejaVu Sans"/>
              </a:rPr>
              <a:t>Bu görüntü </a:t>
            </a:r>
            <a:r>
              <a:rPr b="0" lang="en-US" sz="1400" spc="-1" strike="noStrike" u="sng">
                <a:solidFill>
                  <a:srgbClr val="0000ff"/>
                </a:solidFill>
                <a:uFillTx/>
                <a:latin typeface="Arial"/>
                <a:ea typeface="DejaVu Sans"/>
                <a:hlinkClick r:id="rId2"/>
              </a:rPr>
              <a:t>https://www.kisspng.com/png-packet-switching-internet-network-packet-circuit-s-6135085/preview.html</a:t>
            </a:r>
            <a:r>
              <a:rPr b="0" lang="en-US" sz="1400" spc="-1" strike="noStrike">
                <a:solidFill>
                  <a:srgbClr val="0000ff"/>
                </a:solidFill>
                <a:latin typeface="Arial"/>
                <a:ea typeface="DejaVu Sans"/>
              </a:rPr>
              <a:t> adresinden alınmıştır</a:t>
            </a:r>
            <a:endParaRPr b="0" lang="en-US" sz="1400" spc="-1" strike="noStrike">
              <a:latin typeface="Arial"/>
            </a:endParaRPr>
          </a:p>
        </p:txBody>
      </p:sp>
      <p:sp>
        <p:nvSpPr>
          <p:cNvPr id="191" name="CustomShape 9"/>
          <p:cNvSpPr/>
          <p:nvPr/>
        </p:nvSpPr>
        <p:spPr>
          <a:xfrm>
            <a:off x="365040" y="649800"/>
            <a:ext cx="6491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464653"/>
                </a:solidFill>
                <a:latin typeface="Bookman Old Style"/>
                <a:ea typeface="DejaVu Sans"/>
              </a:rPr>
              <a:t>Packet Switching (Paket Anahtarlama)</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Domain Name System(DNS)</a:t>
            </a:r>
            <a:endParaRPr b="0" lang="en-US" sz="1800" spc="-1" strike="noStrike">
              <a:latin typeface="Arial"/>
            </a:endParaRPr>
          </a:p>
        </p:txBody>
      </p:sp>
      <p:sp>
        <p:nvSpPr>
          <p:cNvPr id="193"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94"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DNS adı verilen  sunucu kümeleri, insan tarafından okunabilen alan adlarını IP adresleriyle eşleştiren basit veritabanlarıdır.</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Web sunucuları  statik IP adresleri kullanır.</a:t>
            </a: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graphicFrame>
        <p:nvGraphicFramePr>
          <p:cNvPr id="195" name="Table 4"/>
          <p:cNvGraphicFramePr/>
          <p:nvPr/>
        </p:nvGraphicFramePr>
        <p:xfrm>
          <a:off x="867960" y="2310480"/>
          <a:ext cx="6538320" cy="3601440"/>
        </p:xfrm>
        <a:graphic>
          <a:graphicData uri="http://schemas.openxmlformats.org/drawingml/2006/table">
            <a:tbl>
              <a:tblPr/>
              <a:tblGrid>
                <a:gridCol w="2751840"/>
                <a:gridCol w="3786840"/>
              </a:tblGrid>
              <a:tr h="499320">
                <a:tc>
                  <a:txBody>
                    <a:bodyPr lIns="90000" rIns="90000">
                      <a:noAutofit/>
                    </a:bodyPr>
                    <a:p>
                      <a:pPr algn="ctr">
                        <a:lnSpc>
                          <a:spcPct val="100000"/>
                        </a:lnSpc>
                      </a:pPr>
                      <a:r>
                        <a:rPr b="1" lang="en-US" sz="1800" spc="-1" strike="noStrike">
                          <a:latin typeface="Arial"/>
                        </a:rPr>
                        <a:t>Domain Adı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800" spc="-1" strike="noStrike">
                          <a:latin typeface="Arial"/>
                        </a:rPr>
                        <a:t>Kullanım Alanı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99320">
                <a:tc>
                  <a:txBody>
                    <a:bodyPr lIns="90000" rIns="90000">
                      <a:noAutofit/>
                    </a:bodyPr>
                    <a:p>
                      <a:pPr>
                        <a:lnSpc>
                          <a:spcPct val="100000"/>
                        </a:lnSpc>
                      </a:pPr>
                      <a:r>
                        <a:rPr b="0" lang="en-US" sz="1800" spc="-1" strike="noStrike">
                          <a:latin typeface="Arial"/>
                        </a:rPr>
                        <a:t>Com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Ticari İşletmeler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99320">
                <a:tc>
                  <a:txBody>
                    <a:bodyPr lIns="90000" rIns="90000">
                      <a:noAutofit/>
                    </a:bodyPr>
                    <a:p>
                      <a:pPr>
                        <a:lnSpc>
                          <a:spcPct val="100000"/>
                        </a:lnSpc>
                      </a:pPr>
                      <a:r>
                        <a:rPr b="0" lang="en-US" sz="1800" spc="-1" strike="noStrike">
                          <a:latin typeface="Arial"/>
                        </a:rPr>
                        <a:t>Edu</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Eğitim Kurumları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99320">
                <a:tc>
                  <a:txBody>
                    <a:bodyPr lIns="90000" rIns="90000">
                      <a:noAutofit/>
                    </a:bodyPr>
                    <a:p>
                      <a:pPr>
                        <a:lnSpc>
                          <a:spcPct val="100000"/>
                        </a:lnSpc>
                      </a:pPr>
                      <a:r>
                        <a:rPr b="0" lang="en-US" sz="1800" spc="-1" strike="noStrike">
                          <a:latin typeface="Arial"/>
                        </a:rPr>
                        <a:t>Gov</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Hükümet Birimleri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99320">
                <a:tc>
                  <a:txBody>
                    <a:bodyPr lIns="90000" rIns="90000">
                      <a:noAutofit/>
                    </a:bodyPr>
                    <a:p>
                      <a:pPr>
                        <a:lnSpc>
                          <a:spcPct val="100000"/>
                        </a:lnSpc>
                      </a:pPr>
                      <a:r>
                        <a:rPr b="0" lang="en-US" sz="1800" spc="-1" strike="noStrike">
                          <a:latin typeface="Arial"/>
                        </a:rPr>
                        <a:t>Net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Ağ Organizasyonları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99320">
                <a:tc>
                  <a:txBody>
                    <a:bodyPr lIns="90000" rIns="90000">
                      <a:noAutofit/>
                    </a:bodyPr>
                    <a:p>
                      <a:pPr>
                        <a:lnSpc>
                          <a:spcPct val="100000"/>
                        </a:lnSpc>
                      </a:pPr>
                      <a:r>
                        <a:rPr b="0" lang="en-US" sz="1800" spc="-1" strike="noStrike">
                          <a:latin typeface="Arial"/>
                        </a:rPr>
                        <a:t>Mil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Askeri Kuruluşlar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5880">
                <a:tc>
                  <a:txBody>
                    <a:bodyPr lIns="90000" rIns="90000">
                      <a:noAutofit/>
                    </a:bodyPr>
                    <a:p>
                      <a:pPr>
                        <a:lnSpc>
                          <a:spcPct val="100000"/>
                        </a:lnSpc>
                      </a:pPr>
                      <a:r>
                        <a:rPr b="0" lang="en-US" sz="1800" spc="-1" strike="noStrike">
                          <a:latin typeface="Arial"/>
                        </a:rPr>
                        <a:t>Org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Kar amacı gütmeyen kuruluşlar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200" spc="-1" strike="noStrike">
                <a:solidFill>
                  <a:srgbClr val="464653"/>
                </a:solidFill>
                <a:latin typeface="Bookman Old Style"/>
                <a:ea typeface="DejaVu Sans"/>
              </a:rPr>
              <a:t>İnternet ve Web</a:t>
            </a:r>
            <a:endParaRPr b="0" lang="en-US" sz="3200" spc="-1" strike="noStrike">
              <a:latin typeface="Arial"/>
            </a:endParaRPr>
          </a:p>
        </p:txBody>
      </p:sp>
      <p:sp>
        <p:nvSpPr>
          <p:cNvPr id="130" name="CustomShape 2"/>
          <p:cNvSpPr/>
          <p:nvPr/>
        </p:nvSpPr>
        <p:spPr>
          <a:xfrm>
            <a:off x="366120" y="1219320"/>
            <a:ext cx="8226720" cy="4934880"/>
          </a:xfrm>
          <a:prstGeom prst="rect">
            <a:avLst/>
          </a:prstGeom>
          <a:noFill/>
          <a:ln>
            <a:noFill/>
          </a:ln>
        </p:spPr>
        <p:style>
          <a:lnRef idx="0"/>
          <a:fillRef idx="0"/>
          <a:effectRef idx="0"/>
          <a:fontRef idx="minor"/>
        </p:style>
        <p:txBody>
          <a:bodyPr lIns="90000" rIns="90000" tIns="45000" bIns="45000">
            <a:normAutofit/>
          </a:bodyPr>
          <a:p>
            <a:pPr marL="216000" indent="-213840" algn="just">
              <a:lnSpc>
                <a:spcPct val="100000"/>
              </a:lnSpc>
              <a:spcBef>
                <a:spcPts val="601"/>
              </a:spcBef>
              <a:buClr>
                <a:srgbClr val="000000"/>
              </a:buClr>
              <a:buFont typeface="Symbol"/>
              <a:buChar char=""/>
            </a:pPr>
            <a:r>
              <a:rPr b="0" lang="en-US" sz="2600" spc="-1" strike="noStrike">
                <a:solidFill>
                  <a:srgbClr val="000000"/>
                </a:solidFill>
                <a:latin typeface="Gill Sans MT"/>
                <a:ea typeface="DejaVu Sans"/>
              </a:rPr>
              <a:t>İnternet, dünya çapında birbirine bağlı cihazların oluşturduğu ağ sistemidir. </a:t>
            </a:r>
            <a:endParaRPr b="0" lang="en-US" sz="2600" spc="-1" strike="noStrike">
              <a:latin typeface="Arial"/>
            </a:endParaRPr>
          </a:p>
          <a:p>
            <a:pPr algn="just">
              <a:lnSpc>
                <a:spcPct val="100000"/>
              </a:lnSpc>
              <a:spcBef>
                <a:spcPts val="601"/>
              </a:spcBef>
            </a:pPr>
            <a:endParaRPr b="0" lang="en-US" sz="2600" spc="-1" strike="noStrike">
              <a:latin typeface="Arial"/>
            </a:endParaRPr>
          </a:p>
          <a:p>
            <a:pPr marL="216000" indent="-213840" algn="just">
              <a:lnSpc>
                <a:spcPct val="100000"/>
              </a:lnSpc>
              <a:spcBef>
                <a:spcPts val="601"/>
              </a:spcBef>
              <a:buClr>
                <a:srgbClr val="000000"/>
              </a:buClr>
              <a:buFont typeface="Symbol"/>
              <a:buChar char=""/>
            </a:pPr>
            <a:r>
              <a:rPr b="0" lang="en-US" sz="2600" spc="-1" strike="noStrike">
                <a:solidFill>
                  <a:srgbClr val="000000"/>
                </a:solidFill>
                <a:latin typeface="Gill Sans MT"/>
                <a:ea typeface="DejaVu Sans"/>
              </a:rPr>
              <a:t>İnternetin veriyi bir yerden başka bir yere taşımak gibi  basit bir işi vardır.</a:t>
            </a:r>
            <a:endParaRPr b="0" lang="en-US" sz="2600" spc="-1" strike="noStrike">
              <a:latin typeface="Arial"/>
            </a:endParaRPr>
          </a:p>
          <a:p>
            <a:pPr algn="just">
              <a:lnSpc>
                <a:spcPct val="100000"/>
              </a:lnSpc>
              <a:spcBef>
                <a:spcPts val="601"/>
              </a:spcBef>
            </a:pPr>
            <a:endParaRPr b="0" lang="en-US" sz="2600" spc="-1" strike="noStrike">
              <a:latin typeface="Arial"/>
            </a:endParaRPr>
          </a:p>
          <a:p>
            <a:pPr marL="216000" indent="-213840" algn="just">
              <a:lnSpc>
                <a:spcPct val="100000"/>
              </a:lnSpc>
              <a:spcBef>
                <a:spcPts val="601"/>
              </a:spcBef>
              <a:buClr>
                <a:srgbClr val="000000"/>
              </a:buClr>
              <a:buFont typeface="Symbol"/>
              <a:buChar char=""/>
            </a:pPr>
            <a:r>
              <a:rPr b="0" lang="en-US" sz="2600" spc="-1" strike="noStrike">
                <a:solidFill>
                  <a:srgbClr val="000000"/>
                </a:solidFill>
                <a:latin typeface="Gill Sans MT"/>
                <a:ea typeface="DejaVu Sans"/>
              </a:rPr>
              <a:t>Web, internet üzerinden erişebileceğimiz  metin sayfaları, dijital fotoğraflar, müzik dosyaları, videolar ve animasyonlar  gibi internette çalışan pekçok şeyden yada uygulamadan biridir.</a:t>
            </a: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Domain Name System(DNS) – Örnek Ülke Alan Adları</a:t>
            </a:r>
            <a:endParaRPr b="0" lang="en-US" sz="1800" spc="-1" strike="noStrike">
              <a:latin typeface="Arial"/>
            </a:endParaRPr>
          </a:p>
        </p:txBody>
      </p:sp>
      <p:sp>
        <p:nvSpPr>
          <p:cNvPr id="197"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98"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graphicFrame>
        <p:nvGraphicFramePr>
          <p:cNvPr id="199" name="Table 4"/>
          <p:cNvGraphicFramePr/>
          <p:nvPr/>
        </p:nvGraphicFramePr>
        <p:xfrm>
          <a:off x="628920" y="1497960"/>
          <a:ext cx="7280640" cy="4587480"/>
        </p:xfrm>
        <a:graphic>
          <a:graphicData uri="http://schemas.openxmlformats.org/drawingml/2006/table">
            <a:tbl>
              <a:tblPr/>
              <a:tblGrid>
                <a:gridCol w="3640320"/>
                <a:gridCol w="3640680"/>
              </a:tblGrid>
              <a:tr h="352800">
                <a:tc>
                  <a:txBody>
                    <a:bodyPr lIns="90000" rIns="90000">
                      <a:noAutofit/>
                    </a:bodyPr>
                    <a:p>
                      <a:pPr algn="ctr">
                        <a:lnSpc>
                          <a:spcPct val="100000"/>
                        </a:lnSpc>
                      </a:pPr>
                      <a:r>
                        <a:rPr b="1" lang="en-US" sz="1800" spc="-1" strike="noStrike">
                          <a:latin typeface="Arial"/>
                        </a:rPr>
                        <a:t>Domain Adı</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800" spc="-1" strike="noStrike">
                          <a:latin typeface="Arial"/>
                        </a:rPr>
                        <a:t>Ülke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52800">
                <a:tc>
                  <a:txBody>
                    <a:bodyPr lIns="90000" rIns="90000">
                      <a:noAutofit/>
                    </a:bodyPr>
                    <a:p>
                      <a:pPr algn="ctr">
                        <a:lnSpc>
                          <a:spcPct val="100000"/>
                        </a:lnSpc>
                      </a:pPr>
                      <a:r>
                        <a:rPr b="0" lang="en-US" sz="1800" spc="-1" strike="noStrike">
                          <a:latin typeface="Arial"/>
                        </a:rPr>
                        <a:t>tr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Türkiye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2800">
                <a:tc>
                  <a:txBody>
                    <a:bodyPr lIns="90000" rIns="90000">
                      <a:noAutofit/>
                    </a:bodyPr>
                    <a:p>
                      <a:pPr algn="ctr">
                        <a:lnSpc>
                          <a:spcPct val="100000"/>
                        </a:lnSpc>
                      </a:pPr>
                      <a:r>
                        <a:rPr b="0" lang="en-US" sz="1800" spc="-1" strike="noStrike">
                          <a:latin typeface="Arial"/>
                        </a:rPr>
                        <a:t>in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800" spc="-1" strike="noStrike">
                          <a:latin typeface="Arial"/>
                        </a:rPr>
                        <a:t>Hindistan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2800">
                <a:tc>
                  <a:txBody>
                    <a:bodyPr lIns="90000" rIns="90000">
                      <a:noAutofit/>
                    </a:bodyPr>
                    <a:p>
                      <a:pPr algn="ctr">
                        <a:lnSpc>
                          <a:spcPct val="100000"/>
                        </a:lnSpc>
                      </a:pPr>
                      <a:r>
                        <a:rPr b="0" lang="en-US" sz="1800" spc="-1" strike="noStrike">
                          <a:latin typeface="Arial"/>
                        </a:rPr>
                        <a:t>fr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Fransa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2800">
                <a:tc>
                  <a:txBody>
                    <a:bodyPr lIns="90000" rIns="90000">
                      <a:noAutofit/>
                    </a:bodyPr>
                    <a:p>
                      <a:pPr algn="ctr">
                        <a:lnSpc>
                          <a:spcPct val="100000"/>
                        </a:lnSpc>
                      </a:pPr>
                      <a:r>
                        <a:rPr b="0" lang="en-US" sz="1800" spc="-1" strike="noStrike">
                          <a:latin typeface="Arial"/>
                        </a:rPr>
                        <a:t>jp</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800" spc="-1" strike="noStrike">
                          <a:latin typeface="Arial"/>
                        </a:rPr>
                        <a:t>Japonya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2800">
                <a:tc>
                  <a:txBody>
                    <a:bodyPr lIns="90000" rIns="90000">
                      <a:noAutofit/>
                    </a:bodyPr>
                    <a:p>
                      <a:pPr algn="ctr">
                        <a:lnSpc>
                          <a:spcPct val="100000"/>
                        </a:lnSpc>
                      </a:pPr>
                      <a:r>
                        <a:rPr b="0" lang="en-US" sz="1800" spc="-1" strike="noStrike">
                          <a:latin typeface="Arial"/>
                        </a:rPr>
                        <a:t>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İspanya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2800">
                <a:tc>
                  <a:txBody>
                    <a:bodyPr lIns="90000" rIns="90000">
                      <a:noAutofit/>
                    </a:bodyPr>
                    <a:p>
                      <a:pPr algn="ctr">
                        <a:lnSpc>
                          <a:spcPct val="100000"/>
                        </a:lnSpc>
                      </a:pPr>
                      <a:r>
                        <a:rPr b="0" lang="en-US" sz="1800" spc="-1" strike="noStrike">
                          <a:latin typeface="Arial"/>
                        </a:rPr>
                        <a:t>cn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800" spc="-1" strike="noStrike">
                          <a:latin typeface="Arial"/>
                        </a:rPr>
                        <a:t>Çin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2800">
                <a:tc>
                  <a:txBody>
                    <a:bodyPr lIns="90000" rIns="90000">
                      <a:noAutofit/>
                    </a:bodyPr>
                    <a:p>
                      <a:pPr algn="ctr">
                        <a:lnSpc>
                          <a:spcPct val="100000"/>
                        </a:lnSpc>
                      </a:pPr>
                      <a:r>
                        <a:rPr b="0" lang="en-US" sz="1800" spc="-1" strike="noStrike">
                          <a:latin typeface="Arial"/>
                        </a:rPr>
                        <a:t>ca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Kanada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2800">
                <a:tc>
                  <a:txBody>
                    <a:bodyPr lIns="90000" rIns="90000">
                      <a:noAutofit/>
                    </a:bodyPr>
                    <a:p>
                      <a:pPr algn="ctr">
                        <a:lnSpc>
                          <a:spcPct val="100000"/>
                        </a:lnSpc>
                      </a:pPr>
                      <a:r>
                        <a:rPr b="0" lang="en-US" sz="1800" spc="-1" strike="noStrike">
                          <a:latin typeface="Arial"/>
                        </a:rPr>
                        <a:t>az</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800" spc="-1" strike="noStrike">
                          <a:latin typeface="Arial"/>
                        </a:rPr>
                        <a:t>Azerbeycan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2800">
                <a:tc>
                  <a:txBody>
                    <a:bodyPr lIns="90000" rIns="90000">
                      <a:noAutofit/>
                    </a:bodyPr>
                    <a:p>
                      <a:pPr algn="ctr">
                        <a:lnSpc>
                          <a:spcPct val="100000"/>
                        </a:lnSpc>
                      </a:pPr>
                      <a:r>
                        <a:rPr b="0" lang="en-US" sz="1800" spc="-1" strike="noStrike">
                          <a:latin typeface="Arial"/>
                        </a:rPr>
                        <a:t>ar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Arjantin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2800">
                <a:tc>
                  <a:txBody>
                    <a:bodyPr lIns="90000" rIns="90000">
                      <a:noAutofit/>
                    </a:bodyPr>
                    <a:p>
                      <a:pPr algn="ctr">
                        <a:lnSpc>
                          <a:spcPct val="100000"/>
                        </a:lnSpc>
                      </a:pPr>
                      <a:r>
                        <a:rPr b="0" lang="en-US" sz="1800" spc="-1" strike="noStrike">
                          <a:latin typeface="Arial"/>
                        </a:rPr>
                        <a:t>ru</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800" spc="-1" strike="noStrike">
                          <a:latin typeface="Arial"/>
                        </a:rPr>
                        <a:t>Rusya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2800">
                <a:tc>
                  <a:txBody>
                    <a:bodyPr lIns="90000" rIns="90000">
                      <a:noAutofit/>
                    </a:bodyPr>
                    <a:p>
                      <a:pPr algn="ctr">
                        <a:lnSpc>
                          <a:spcPct val="100000"/>
                        </a:lnSpc>
                      </a:pPr>
                      <a:r>
                        <a:rPr b="0" lang="en-US" sz="1800" spc="-1" strike="noStrike">
                          <a:latin typeface="Arial"/>
                        </a:rPr>
                        <a:t>de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Almanya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4240">
                <a:tc>
                  <a:txBody>
                    <a:bodyPr lIns="90000" rIns="90000">
                      <a:noAutofit/>
                    </a:bodyPr>
                    <a:p>
                      <a:pPr algn="ctr">
                        <a:lnSpc>
                          <a:spcPct val="100000"/>
                        </a:lnSpc>
                      </a:pPr>
                      <a:r>
                        <a:rPr b="0" lang="en-US" sz="1800" spc="-1" strike="noStrike">
                          <a:latin typeface="Arial"/>
                        </a:rPr>
                        <a:t>hu</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800" spc="-1" strike="noStrike">
                          <a:latin typeface="Arial"/>
                        </a:rPr>
                        <a:t>Macaristan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Domain Name System(DNS) Organizasyonu</a:t>
            </a:r>
            <a:endParaRPr b="0" lang="en-US" sz="1800" spc="-1" strike="noStrike">
              <a:latin typeface="Arial"/>
            </a:endParaRPr>
          </a:p>
        </p:txBody>
      </p:sp>
      <p:sp>
        <p:nvSpPr>
          <p:cNvPr id="201"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202"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pic>
        <p:nvPicPr>
          <p:cNvPr id="203" name="" descr=""/>
          <p:cNvPicPr/>
          <p:nvPr/>
        </p:nvPicPr>
        <p:blipFill>
          <a:blip r:embed="rId1"/>
          <a:stretch/>
        </p:blipFill>
        <p:spPr>
          <a:xfrm>
            <a:off x="762840" y="1920240"/>
            <a:ext cx="7191000" cy="3616560"/>
          </a:xfrm>
          <a:prstGeom prst="rect">
            <a:avLst/>
          </a:prstGeom>
          <a:ln>
            <a:noFill/>
          </a:ln>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DNS Nasıl Çalışır</a:t>
            </a:r>
            <a:endParaRPr b="0" lang="en-US" sz="1800" spc="-1" strike="noStrike">
              <a:latin typeface="Arial"/>
            </a:endParaRPr>
          </a:p>
        </p:txBody>
      </p:sp>
      <p:sp>
        <p:nvSpPr>
          <p:cNvPr id="205"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206"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Tarayıcıya www.test.com yazdığımızda, yerel DNS sunucusundan IP adresini sorar.</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Yerel DNS istenen domanin adının IP adresini bulamadığında, isteği kök DNS sunucusuna iletir ve IP adresini yeniden sorgular.</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Kök DNS sunucusu, www.test.com adresinin IP adresini bilemediğini ancak, bir alt seviyeye ait  DNS Sunucusunun IP adresini  yanıt olarak verir.</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Yerel DNS sunucusu daha sonra “com DNS Sunucusuna” aynı soruyu sorar.</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Com DNS Sunucusu, www.test.com adresinin IP adresini bilmediğini, ancak google.com adresini bildiğini söyler.</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Sonra yerel DNS test.com DNS sunucusuna aynı soruyu sorar.</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Daha sonra test.com DNS sunucusu, www.test.com adresinin IP adresiyle cevap verir.</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Maiandra GD"/>
                <a:ea typeface="DejaVu Sans"/>
              </a:rPr>
              <a:t>Son olarak, yerel DNS, www.test.com IP adresini, isteği gönderen bilgisayara iletir.</a:t>
            </a: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HTTP-FTP-SMTP</a:t>
            </a:r>
            <a:endParaRPr b="0" lang="en-US" sz="1800" spc="-1" strike="noStrike">
              <a:latin typeface="Arial"/>
            </a:endParaRPr>
          </a:p>
        </p:txBody>
      </p:sp>
      <p:sp>
        <p:nvSpPr>
          <p:cNvPr id="208"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209"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210" name="CustomShape 4"/>
          <p:cNvSpPr/>
          <p:nvPr/>
        </p:nvSpPr>
        <p:spPr>
          <a:xfrm>
            <a:off x="457560" y="1280160"/>
            <a:ext cx="7744320" cy="4362120"/>
          </a:xfrm>
          <a:prstGeom prst="rect">
            <a:avLst/>
          </a:prstGeom>
          <a:noFill/>
          <a:ln>
            <a:noFill/>
          </a:ln>
        </p:spPr>
        <p:style>
          <a:lnRef idx="0"/>
          <a:fillRef idx="0"/>
          <a:effectRef idx="0"/>
          <a:fontRef idx="minor"/>
        </p:style>
        <p:txBody>
          <a:bodyPr lIns="90000" rIns="90000" tIns="45000" bIns="45000">
            <a:spAutoFit/>
          </a:bodyPr>
          <a:p>
            <a:pPr marL="216000" indent="-214560" algn="just">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DejaVu Sans"/>
              </a:rPr>
              <a:t>HTTP (Hyper Text Transfer Protocol), FTP (File Transfer Protocol), , SMTP ise  (Simple Mail Transfer Protocol) olarak bilinen  üç protokol de bir bilgisayar ağı üzerinden bilgi aktarmak için kullanılır ve günümüzün internetinin ayrılmaz bir parçasıdır.</a:t>
            </a:r>
            <a:endParaRPr b="0" lang="en-US" sz="1600" spc="-1" strike="noStrike">
              <a:latin typeface="Arial"/>
            </a:endParaRPr>
          </a:p>
          <a:p>
            <a:pPr marL="216000" indent="-214560" algn="just">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DejaVu Sans"/>
              </a:rPr>
              <a:t>HTTP, World Wide Web'in (WWW) ana unsurlarından biridir. Web Tarayıcılarının (Firefox, Chrome gibi) ve web sunucularıyla iletişim kurduğu, web tarayıcısının belirli bir web tarayıcısı isteğine nasıl yanıt vermesi gerektiğini de tanımlayan mesajların biçimini tanımlar. 80 numaralı portu kullanır.</a:t>
            </a:r>
            <a:r>
              <a:rPr b="0" lang="en-US" sz="1600" spc="-1" strike="noStrike">
                <a:solidFill>
                  <a:srgbClr val="000000"/>
                </a:solidFill>
                <a:latin typeface="Arial"/>
                <a:ea typeface="DejaVu Sans"/>
              </a:rPr>
              <a:t>	</a:t>
            </a:r>
            <a:endParaRPr b="0" lang="en-US" sz="1600" spc="-1" strike="noStrike">
              <a:latin typeface="Arial"/>
            </a:endParaRPr>
          </a:p>
          <a:p>
            <a:pPr marL="216000" indent="-214560" algn="just">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Noto Sans CJK SC Regular"/>
              </a:rPr>
              <a:t>FTP, adından da anlaşılacağı gibi, dosyaları bir iletişim ağı üzerinden aktarmak için kullanılan temel protokoldür. FTP 20-21 numaralı portları kullanır.</a:t>
            </a:r>
            <a:endParaRPr b="0" lang="en-US" sz="1600" spc="-1" strike="noStrike">
              <a:latin typeface="Arial"/>
            </a:endParaRPr>
          </a:p>
          <a:p>
            <a:pPr marL="216000" indent="-214560" algn="just">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Noto Sans CJK SC Regular"/>
              </a:rPr>
              <a:t>SMTP, dünyanın dört bir yanındaki E-posta sunucularının  birbirleriyle iletişimi amacıyla kullanılır. SMTP 25 numaralı port ile bu iletişimi gerçekleşltirir.</a:t>
            </a:r>
            <a:endParaRPr b="0" lang="en-US" sz="1600" spc="-1" strike="noStrike">
              <a:latin typeface="Arial"/>
            </a:endParaRPr>
          </a:p>
          <a:p>
            <a:pPr>
              <a:lnSpc>
                <a:spcPct val="100000"/>
              </a:lnSpc>
              <a:spcBef>
                <a:spcPts val="1191"/>
              </a:spcBef>
              <a:spcAft>
                <a:spcPts val="992"/>
              </a:spcAft>
            </a:pP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HTTP İSTEK YAŞAM DÖNGÜSÜ</a:t>
            </a:r>
            <a:endParaRPr b="0" lang="en-US" sz="1800" spc="-1" strike="noStrike">
              <a:latin typeface="Arial"/>
            </a:endParaRPr>
          </a:p>
        </p:txBody>
      </p:sp>
      <p:sp>
        <p:nvSpPr>
          <p:cNvPr id="212"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213"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214" name="CustomShape 4"/>
          <p:cNvSpPr/>
          <p:nvPr/>
        </p:nvSpPr>
        <p:spPr>
          <a:xfrm>
            <a:off x="457560" y="1280160"/>
            <a:ext cx="7744320" cy="4916520"/>
          </a:xfrm>
          <a:prstGeom prst="rect">
            <a:avLst/>
          </a:prstGeom>
          <a:noFill/>
          <a:ln>
            <a:noFill/>
          </a:ln>
        </p:spPr>
        <p:style>
          <a:lnRef idx="0"/>
          <a:fillRef idx="0"/>
          <a:effectRef idx="0"/>
          <a:fontRef idx="minor"/>
        </p:style>
        <p:txBody>
          <a:bodyPr lIns="90000" rIns="90000" tIns="45000" bIns="45000">
            <a:spAutoFit/>
          </a:bodyPr>
          <a:p>
            <a:pPr marL="216000" indent="-214560">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DejaVu Sans"/>
              </a:rPr>
              <a:t>URL bir domain name çeriyorsa, tarayıcı önce bir DNS sunucusuna bağlanır ve web sunucusu için karşılık gelen IP adresini alır.</a:t>
            </a:r>
            <a:endParaRPr b="0" lang="en-US" sz="1600" spc="-1" strike="noStrike">
              <a:latin typeface="Arial"/>
            </a:endParaRPr>
          </a:p>
          <a:p>
            <a:pPr marL="216000" indent="-214560">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DejaVu Sans"/>
              </a:rPr>
              <a:t>Web tarayıcısı web sunucusuna bağlanır ve istenen web sayfası için bir HTTP isteği (protokol yığını aracılığıyla) gönderir.</a:t>
            </a:r>
            <a:endParaRPr b="0" lang="en-US" sz="1600" spc="-1" strike="noStrike">
              <a:latin typeface="Arial"/>
            </a:endParaRPr>
          </a:p>
          <a:p>
            <a:pPr marL="216000" indent="-214560">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DejaVu Sans"/>
              </a:rPr>
              <a:t>Web sunucusu isteği alır ve istenen sayfayı kontrol eder. Sayfa varsa, web sunucusu istemciye sayfayı gönderir. Sunucu istenen sayfayı bulamazsa, istemciye bir HTTP 404 hata kodu gönderir.</a:t>
            </a:r>
            <a:endParaRPr b="0" lang="en-US" sz="1600" spc="-1" strike="noStrike">
              <a:latin typeface="Arial"/>
            </a:endParaRPr>
          </a:p>
          <a:p>
            <a:pPr marL="216000" indent="-214560">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DejaVu Sans"/>
              </a:rPr>
              <a:t>Web tarayıcısı sayfayı alır ve bağlantı kapatılır.</a:t>
            </a:r>
            <a:endParaRPr b="0" lang="en-US" sz="1600" spc="-1" strike="noStrike">
              <a:latin typeface="Arial"/>
            </a:endParaRPr>
          </a:p>
          <a:p>
            <a:pPr marL="216000" indent="-214560">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Noto Sans CJK SC Regular"/>
              </a:rPr>
              <a:t>Tarayıcı daha sonra  web sayfasını tamamlamak için ihtiyaç duyduğu  görüntüler, uygulamalar vb diğer sayfa öğelerini parse eder. </a:t>
            </a:r>
            <a:endParaRPr b="0" lang="en-US" sz="1600" spc="-1" strike="noStrike">
              <a:latin typeface="Arial"/>
            </a:endParaRPr>
          </a:p>
          <a:p>
            <a:pPr marL="216000" indent="-214560">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Noto Sans CJK SC Regular"/>
              </a:rPr>
              <a:t>Tarayıcı; gereken her öğe için , sunucuya ek bağlantılar ve HTTP istekleri yapar.</a:t>
            </a:r>
            <a:endParaRPr b="0" lang="en-US" sz="1600" spc="-1" strike="noStrike">
              <a:latin typeface="Arial"/>
            </a:endParaRPr>
          </a:p>
          <a:p>
            <a:pPr marL="216000" indent="-214560">
              <a:lnSpc>
                <a:spcPct val="100000"/>
              </a:lnSpc>
              <a:spcBef>
                <a:spcPts val="1191"/>
              </a:spcBef>
              <a:spcAft>
                <a:spcPts val="992"/>
              </a:spcAft>
              <a:buClr>
                <a:srgbClr val="000000"/>
              </a:buClr>
              <a:buSzPct val="45000"/>
              <a:buFont typeface="Wingdings" charset="2"/>
              <a:buChar char=""/>
            </a:pPr>
            <a:r>
              <a:rPr b="0" lang="en-US" sz="1600" spc="-1" strike="noStrike">
                <a:solidFill>
                  <a:srgbClr val="000000"/>
                </a:solidFill>
                <a:latin typeface="Arial"/>
                <a:ea typeface="Noto Sans CJK SC Regular"/>
              </a:rPr>
              <a:t>Tarayıcı tüm görüntüleri, uygulamaları vb. yüklemeyi bitirdiğinde, sayfa tarayıcı penceresine tamamen yüklenmiş olur.</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946440" y="1103040"/>
            <a:ext cx="7465680" cy="456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0000"/>
                </a:solidFill>
                <a:latin typeface="Arial"/>
                <a:ea typeface="DejaVu Sans"/>
              </a:rPr>
              <a:t>Örnek İstek</a:t>
            </a:r>
            <a:endParaRPr b="0" lang="en-US" sz="1200" spc="-1" strike="noStrike">
              <a:latin typeface="Arial"/>
            </a:endParaRPr>
          </a:p>
          <a:p>
            <a:pPr>
              <a:lnSpc>
                <a:spcPct val="100000"/>
              </a:lnSpc>
            </a:pPr>
            <a:r>
              <a:rPr b="0" lang="en-US" sz="1000" spc="-1" strike="noStrike">
                <a:solidFill>
                  <a:srgbClr val="000000"/>
                </a:solidFill>
                <a:latin typeface="Arial"/>
                <a:ea typeface="DejaVu Sans"/>
              </a:rPr>
              <a:t>GET /azindex.html HTTP/1.1</a:t>
            </a:r>
            <a:endParaRPr b="0" lang="en-US" sz="1000" spc="-1" strike="noStrike">
              <a:latin typeface="Arial"/>
            </a:endParaRPr>
          </a:p>
          <a:p>
            <a:pPr>
              <a:lnSpc>
                <a:spcPct val="100000"/>
              </a:lnSpc>
            </a:pPr>
            <a:r>
              <a:rPr b="0" lang="en-US" sz="1000" spc="-1" strike="noStrike">
                <a:solidFill>
                  <a:srgbClr val="000000"/>
                </a:solidFill>
                <a:latin typeface="Arial"/>
                <a:ea typeface="DejaVu Sans"/>
              </a:rPr>
              <a:t>Host: www.google.com.tr,</a:t>
            </a:r>
            <a:endParaRPr b="0" lang="en-US" sz="1000" spc="-1" strike="noStrike">
              <a:latin typeface="Arial"/>
            </a:endParaRPr>
          </a:p>
          <a:p>
            <a:pPr>
              <a:lnSpc>
                <a:spcPct val="100000"/>
              </a:lnSpc>
            </a:pPr>
            <a:r>
              <a:rPr b="0" lang="en-US" sz="1000" spc="-1" strike="noStrike">
                <a:solidFill>
                  <a:srgbClr val="000000"/>
                </a:solidFill>
                <a:latin typeface="Arial"/>
                <a:ea typeface="DejaVu Sans"/>
              </a:rPr>
              <a:t>User-Agent: Mozilla/5.0 (X11; Ubuntu; Linux i686; rv:44.0) Gecko/20100101 Firefox/44.0</a:t>
            </a:r>
            <a:endParaRPr b="0" lang="en-US" sz="1000" spc="-1" strike="noStrike">
              <a:latin typeface="Arial"/>
            </a:endParaRPr>
          </a:p>
          <a:p>
            <a:pPr>
              <a:lnSpc>
                <a:spcPct val="100000"/>
              </a:lnSpc>
            </a:pPr>
            <a:r>
              <a:rPr b="0" lang="en-US" sz="1000" spc="-1" strike="noStrike">
                <a:solidFill>
                  <a:srgbClr val="000000"/>
                </a:solidFill>
                <a:latin typeface="Arial"/>
                <a:ea typeface="DejaVu Sans"/>
              </a:rPr>
              <a:t>Accept: text/html, application/xhtml+xml, application/xml; q=0.9,*/*;q=0.8,</a:t>
            </a:r>
            <a:endParaRPr b="0" lang="en-US" sz="1000" spc="-1" strike="noStrike">
              <a:latin typeface="Arial"/>
            </a:endParaRPr>
          </a:p>
          <a:p>
            <a:pPr>
              <a:lnSpc>
                <a:spcPct val="100000"/>
              </a:lnSpc>
            </a:pPr>
            <a:r>
              <a:rPr b="0" lang="en-US" sz="1000" spc="-1" strike="noStrike">
                <a:solidFill>
                  <a:srgbClr val="000000"/>
                </a:solidFill>
                <a:latin typeface="Arial"/>
                <a:ea typeface="DejaVu Sans"/>
              </a:rPr>
              <a:t>Accept-Language: en-gb,en;q=0.5,</a:t>
            </a:r>
            <a:endParaRPr b="0" lang="en-US" sz="1000" spc="-1" strike="noStrike">
              <a:latin typeface="Arial"/>
            </a:endParaRPr>
          </a:p>
          <a:p>
            <a:pPr>
              <a:lnSpc>
                <a:spcPct val="100000"/>
              </a:lnSpc>
            </a:pPr>
            <a:r>
              <a:rPr b="0" lang="en-US" sz="1000" spc="-1" strike="noStrike">
                <a:solidFill>
                  <a:srgbClr val="000000"/>
                </a:solidFill>
                <a:latin typeface="Arial"/>
                <a:ea typeface="DejaVu Sans"/>
              </a:rPr>
              <a:t>Accept-Encoding: gzip,deflate,</a:t>
            </a:r>
            <a:endParaRPr b="0" lang="en-US" sz="1000" spc="-1" strike="noStrike">
              <a:latin typeface="Arial"/>
            </a:endParaRPr>
          </a:p>
          <a:p>
            <a:pPr>
              <a:lnSpc>
                <a:spcPct val="100000"/>
              </a:lnSpc>
            </a:pPr>
            <a:r>
              <a:rPr b="0" lang="en-US" sz="1000" spc="-1" strike="noStrike">
                <a:solidFill>
                  <a:srgbClr val="000000"/>
                </a:solidFill>
                <a:latin typeface="Arial"/>
                <a:ea typeface="DejaVu Sans"/>
              </a:rPr>
              <a:t>Accept-Charset: ISO-8859-1</a:t>
            </a:r>
            <a:endParaRPr b="0" lang="en-US" sz="1000" spc="-1" strike="noStrike">
              <a:latin typeface="Arial"/>
            </a:endParaRPr>
          </a:p>
          <a:p>
            <a:pPr>
              <a:lnSpc>
                <a:spcPct val="100000"/>
              </a:lnSpc>
            </a:pPr>
            <a:r>
              <a:rPr b="0" lang="en-US" sz="1000" spc="-1" strike="noStrike">
                <a:solidFill>
                  <a:srgbClr val="000000"/>
                </a:solidFill>
                <a:latin typeface="Arial"/>
                <a:ea typeface="DejaVu Sans"/>
              </a:rPr>
              <a:t>Keep-Alive: 300,</a:t>
            </a:r>
            <a:endParaRPr b="0" lang="en-US" sz="1000" spc="-1" strike="noStrike">
              <a:latin typeface="Arial"/>
            </a:endParaRPr>
          </a:p>
          <a:p>
            <a:pPr>
              <a:lnSpc>
                <a:spcPct val="100000"/>
              </a:lnSpc>
            </a:pPr>
            <a:r>
              <a:rPr b="0" lang="en-US" sz="1000" spc="-1" strike="noStrike">
                <a:solidFill>
                  <a:srgbClr val="000000"/>
                </a:solidFill>
                <a:latin typeface="Arial"/>
                <a:ea typeface="DejaVu Sans"/>
              </a:rPr>
              <a:t>Connection: keep-alive,</a:t>
            </a:r>
            <a:endParaRPr b="0" lang="en-US" sz="1000" spc="-1" strike="noStrike">
              <a:latin typeface="Arial"/>
            </a:endParaRPr>
          </a:p>
          <a:p>
            <a:pPr>
              <a:lnSpc>
                <a:spcPct val="100000"/>
              </a:lnSpc>
            </a:pPr>
            <a:r>
              <a:rPr b="1" lang="en-US" sz="1200" spc="-1" strike="noStrike">
                <a:solidFill>
                  <a:srgbClr val="000000"/>
                </a:solidFill>
                <a:latin typeface="Arial"/>
                <a:ea typeface="DejaVu Sans"/>
              </a:rPr>
              <a:t>Örnek Cevap</a:t>
            </a:r>
            <a:endParaRPr b="0" lang="en-US" sz="1200" spc="-1" strike="noStrike">
              <a:latin typeface="Arial"/>
            </a:endParaRPr>
          </a:p>
          <a:p>
            <a:pPr>
              <a:lnSpc>
                <a:spcPct val="100000"/>
              </a:lnSpc>
            </a:pPr>
            <a:r>
              <a:rPr b="0" lang="en-US" sz="1000" spc="-1" strike="noStrike">
                <a:solidFill>
                  <a:srgbClr val="000000"/>
                </a:solidFill>
                <a:latin typeface="Arial"/>
                <a:ea typeface="DejaVu Sans"/>
              </a:rPr>
              <a:t>HTTP/1.1 200 OK</a:t>
            </a:r>
            <a:endParaRPr b="0" lang="en-US" sz="1000" spc="-1" strike="noStrike">
              <a:latin typeface="Arial"/>
            </a:endParaRPr>
          </a:p>
          <a:p>
            <a:pPr>
              <a:lnSpc>
                <a:spcPct val="100000"/>
              </a:lnSpc>
            </a:pPr>
            <a:r>
              <a:rPr b="0" lang="en-US" sz="1000" spc="-1" strike="noStrike">
                <a:solidFill>
                  <a:srgbClr val="000000"/>
                </a:solidFill>
                <a:latin typeface="Arial"/>
                <a:ea typeface="DejaVu Sans"/>
              </a:rPr>
              <a:t>Date: Mon, 04 Feb 2019 09:37:37 GMT</a:t>
            </a:r>
            <a:endParaRPr b="0" lang="en-US" sz="1000" spc="-1" strike="noStrike">
              <a:latin typeface="Arial"/>
            </a:endParaRPr>
          </a:p>
          <a:p>
            <a:pPr>
              <a:lnSpc>
                <a:spcPct val="100000"/>
              </a:lnSpc>
            </a:pPr>
            <a:r>
              <a:rPr b="0" lang="en-US" sz="1000" spc="-1" strike="noStrike">
                <a:solidFill>
                  <a:srgbClr val="000000"/>
                </a:solidFill>
                <a:latin typeface="Arial"/>
                <a:ea typeface="DejaVu Sans"/>
              </a:rPr>
              <a:t>Expires: -1</a:t>
            </a:r>
            <a:endParaRPr b="0" lang="en-US" sz="1000" spc="-1" strike="noStrike">
              <a:latin typeface="Arial"/>
            </a:endParaRPr>
          </a:p>
          <a:p>
            <a:pPr>
              <a:lnSpc>
                <a:spcPct val="100000"/>
              </a:lnSpc>
            </a:pPr>
            <a:r>
              <a:rPr b="0" lang="en-US" sz="1000" spc="-1" strike="noStrike">
                <a:solidFill>
                  <a:srgbClr val="000000"/>
                </a:solidFill>
                <a:latin typeface="Arial"/>
                <a:ea typeface="DejaVu Sans"/>
              </a:rPr>
              <a:t>Cache-Control: private, max-age=0</a:t>
            </a:r>
            <a:endParaRPr b="0" lang="en-US" sz="1000" spc="-1" strike="noStrike">
              <a:latin typeface="Arial"/>
            </a:endParaRPr>
          </a:p>
          <a:p>
            <a:pPr>
              <a:lnSpc>
                <a:spcPct val="100000"/>
              </a:lnSpc>
            </a:pPr>
            <a:r>
              <a:rPr b="0" lang="en-US" sz="1000" spc="-1" strike="noStrike">
                <a:solidFill>
                  <a:srgbClr val="000000"/>
                </a:solidFill>
                <a:latin typeface="Arial"/>
                <a:ea typeface="DejaVu Sans"/>
              </a:rPr>
              <a:t>Content-Type: text/html; charset=ISO-8859-9</a:t>
            </a:r>
            <a:endParaRPr b="0" lang="en-US" sz="1000" spc="-1" strike="noStrike">
              <a:latin typeface="Arial"/>
            </a:endParaRPr>
          </a:p>
          <a:p>
            <a:pPr>
              <a:lnSpc>
                <a:spcPct val="100000"/>
              </a:lnSpc>
            </a:pPr>
            <a:r>
              <a:rPr b="0" lang="en-US" sz="1000" spc="-1" strike="noStrike">
                <a:solidFill>
                  <a:srgbClr val="000000"/>
                </a:solidFill>
                <a:latin typeface="Arial"/>
                <a:ea typeface="DejaVu Sans"/>
              </a:rPr>
              <a:t>Server: gws</a:t>
            </a:r>
            <a:endParaRPr b="0" lang="en-US" sz="1000" spc="-1" strike="noStrike">
              <a:latin typeface="Arial"/>
            </a:endParaRPr>
          </a:p>
          <a:p>
            <a:pPr>
              <a:lnSpc>
                <a:spcPct val="100000"/>
              </a:lnSpc>
            </a:pPr>
            <a:r>
              <a:rPr b="0" lang="en-US" sz="1000" spc="-1" strike="noStrike">
                <a:solidFill>
                  <a:srgbClr val="000000"/>
                </a:solidFill>
                <a:latin typeface="Arial"/>
                <a:ea typeface="DejaVu Sans"/>
              </a:rPr>
              <a:t>X-XSS-Protection: 1; mode=block</a:t>
            </a:r>
            <a:endParaRPr b="0" lang="en-US" sz="1000" spc="-1" strike="noStrike">
              <a:latin typeface="Arial"/>
            </a:endParaRPr>
          </a:p>
          <a:p>
            <a:pPr>
              <a:lnSpc>
                <a:spcPct val="100000"/>
              </a:lnSpc>
            </a:pPr>
            <a:r>
              <a:rPr b="0" lang="en-US" sz="1000" spc="-1" strike="noStrike">
                <a:solidFill>
                  <a:srgbClr val="000000"/>
                </a:solidFill>
                <a:latin typeface="Arial"/>
                <a:ea typeface="DejaVu Sans"/>
              </a:rPr>
              <a:t>X-Frame-Options: SAMEORIGIN</a:t>
            </a:r>
            <a:endParaRPr b="0" lang="en-US" sz="1000" spc="-1" strike="noStrike">
              <a:latin typeface="Arial"/>
            </a:endParaRPr>
          </a:p>
          <a:p>
            <a:pPr>
              <a:lnSpc>
                <a:spcPct val="100000"/>
              </a:lnSpc>
            </a:pPr>
            <a:r>
              <a:rPr b="0" lang="en-US" sz="1000" spc="-1" strike="noStrike">
                <a:solidFill>
                  <a:srgbClr val="000000"/>
                </a:solidFill>
                <a:latin typeface="Arial"/>
                <a:ea typeface="DejaVu Sans"/>
              </a:rPr>
              <a:t>Set-Cookie: 1P_JAR=2019-02-04-09; expires=Wed, 06-Mar-2019 09:37:37 GMT; path=/; domain=.google.com.tr</a:t>
            </a:r>
            <a:endParaRPr b="0" lang="en-US" sz="1000" spc="-1" strike="noStrike">
              <a:latin typeface="Arial"/>
            </a:endParaRPr>
          </a:p>
          <a:p>
            <a:pPr>
              <a:lnSpc>
                <a:spcPct val="100000"/>
              </a:lnSpc>
            </a:pPr>
            <a:r>
              <a:rPr b="0" lang="en-US" sz="1000" spc="-1" strike="noStrike">
                <a:solidFill>
                  <a:srgbClr val="000000"/>
                </a:solidFill>
                <a:latin typeface="Arial"/>
                <a:ea typeface="DejaVu Sans"/>
              </a:rPr>
              <a:t>Set-Cookie: NID=158=LbWnK5-9G_uqBT-AkmGIMpcbrugyCfDCJBr0ujO4SyTbNp6mNkZ_lM3Lu5C8XQPW8VyTL96N4cI1wf8zN75d-6Kv0BInTZqqKcvxAZ8pIj3PPXcEVpr7WsXRUFKNTDPxKk2EyUVVOOj74Q3ilcDXYaIHAC9UXm622QdiCkhXdY0; expires=Tue, 06-Aug-2019 09:37:37 GMT; path=/; domain=.google.com.tr; HttpOnly</a:t>
            </a:r>
            <a:endParaRPr b="0" lang="en-US" sz="1000" spc="-1" strike="noStrike">
              <a:latin typeface="Arial"/>
            </a:endParaRPr>
          </a:p>
          <a:p>
            <a:pPr>
              <a:lnSpc>
                <a:spcPct val="100000"/>
              </a:lnSpc>
            </a:pPr>
            <a:r>
              <a:rPr b="0" lang="en-US" sz="1000" spc="-1" strike="noStrike">
                <a:solidFill>
                  <a:srgbClr val="000000"/>
                </a:solidFill>
                <a:latin typeface="Arial"/>
                <a:ea typeface="DejaVu Sans"/>
              </a:rPr>
              <a:t>Transfer-Encoding: chunked</a:t>
            </a:r>
            <a:endParaRPr b="0" lang="en-US" sz="1000" spc="-1" strike="noStrike">
              <a:latin typeface="Arial"/>
            </a:endParaRPr>
          </a:p>
          <a:p>
            <a:pPr>
              <a:lnSpc>
                <a:spcPct val="100000"/>
              </a:lnSpc>
            </a:pPr>
            <a:r>
              <a:rPr b="0" lang="en-US" sz="1000" spc="-1" strike="noStrike">
                <a:solidFill>
                  <a:srgbClr val="000000"/>
                </a:solidFill>
                <a:latin typeface="Arial"/>
                <a:ea typeface="DejaVu Sans"/>
              </a:rPr>
              <a:t>Accept-Ranges: none</a:t>
            </a:r>
            <a:endParaRPr b="0" lang="en-US" sz="1000" spc="-1" strike="noStrike">
              <a:latin typeface="Arial"/>
            </a:endParaRPr>
          </a:p>
          <a:p>
            <a:pPr>
              <a:lnSpc>
                <a:spcPct val="100000"/>
              </a:lnSpc>
            </a:pPr>
            <a:r>
              <a:rPr b="0" lang="en-US" sz="1000" spc="-1" strike="noStrike">
                <a:solidFill>
                  <a:srgbClr val="000000"/>
                </a:solidFill>
                <a:latin typeface="Arial"/>
                <a:ea typeface="DejaVu Sans"/>
              </a:rPr>
              <a:t>Vary: Accept-Encoding</a:t>
            </a:r>
            <a:endParaRPr b="0" lang="en-US" sz="1000" spc="-1" strike="noStrike">
              <a:latin typeface="Arial"/>
            </a:endParaRPr>
          </a:p>
          <a:p>
            <a:pPr>
              <a:lnSpc>
                <a:spcPct val="100000"/>
              </a:lnSpc>
            </a:pP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200" spc="-1" strike="noStrike">
                <a:solidFill>
                  <a:srgbClr val="464653"/>
                </a:solidFill>
                <a:latin typeface="Bookman Old Style"/>
                <a:ea typeface="DejaVu Sans"/>
              </a:rPr>
              <a:t>Kaynaklar</a:t>
            </a:r>
            <a:endParaRPr b="0" lang="en-US" sz="3200" spc="-1" strike="noStrike">
              <a:latin typeface="Arial"/>
            </a:endParaRPr>
          </a:p>
        </p:txBody>
      </p:sp>
      <p:sp>
        <p:nvSpPr>
          <p:cNvPr id="217"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01"/>
              </a:spcBef>
            </a:pPr>
            <a:r>
              <a:rPr b="0" lang="en-US" sz="2600" spc="-1" strike="noStrike" u="sng">
                <a:solidFill>
                  <a:srgbClr val="0000ff"/>
                </a:solidFill>
                <a:uFillTx/>
                <a:latin typeface="Gill Sans MT"/>
                <a:ea typeface="DejaVu Sans"/>
                <a:hlinkClick r:id="rId1"/>
              </a:rPr>
              <a:t>https://www.explainthatstuff.com</a:t>
            </a:r>
            <a:endParaRPr b="0" lang="en-US" sz="2600" spc="-1" strike="noStrike">
              <a:latin typeface="Arial"/>
            </a:endParaRPr>
          </a:p>
          <a:p>
            <a:pPr>
              <a:lnSpc>
                <a:spcPct val="100000"/>
              </a:lnSpc>
              <a:spcBef>
                <a:spcPts val="601"/>
              </a:spcBef>
            </a:pPr>
            <a:r>
              <a:rPr b="0" lang="en-US" sz="2600" spc="-1" strike="noStrike" u="sng">
                <a:solidFill>
                  <a:srgbClr val="0000ff"/>
                </a:solidFill>
                <a:uFillTx/>
                <a:latin typeface="Gill Sans MT"/>
                <a:ea typeface="DejaVu Sans"/>
                <a:hlinkClick r:id="rId2"/>
              </a:rPr>
              <a:t>https://www.makeuseof.com/</a:t>
            </a:r>
            <a:endParaRPr b="0" lang="en-US" sz="2600" spc="-1" strike="noStrike">
              <a:latin typeface="Arial"/>
            </a:endParaRPr>
          </a:p>
          <a:p>
            <a:pPr>
              <a:lnSpc>
                <a:spcPct val="100000"/>
              </a:lnSpc>
              <a:spcBef>
                <a:spcPts val="601"/>
              </a:spcBef>
            </a:pPr>
            <a:r>
              <a:rPr b="0" lang="en-US" sz="2600" spc="-1" strike="noStrike" u="sng">
                <a:solidFill>
                  <a:srgbClr val="0000ff"/>
                </a:solidFill>
                <a:uFillTx/>
                <a:latin typeface="Gill Sans MT"/>
                <a:ea typeface="DejaVu Sans"/>
                <a:hlinkClick r:id="rId3"/>
              </a:rPr>
              <a:t>https://www.tutorialspoint.com</a:t>
            </a:r>
            <a:endParaRPr b="0" lang="en-US" sz="2600" spc="-1" strike="noStrike">
              <a:latin typeface="Arial"/>
            </a:endParaRPr>
          </a:p>
          <a:p>
            <a:pPr>
              <a:lnSpc>
                <a:spcPct val="100000"/>
              </a:lnSpc>
              <a:spcBef>
                <a:spcPts val="601"/>
              </a:spcBef>
            </a:pPr>
            <a:r>
              <a:rPr b="0" lang="en-US" sz="2600" spc="-1" strike="noStrike" u="sng">
                <a:solidFill>
                  <a:srgbClr val="0000ff"/>
                </a:solidFill>
                <a:uFillTx/>
                <a:latin typeface="Gill Sans MT"/>
                <a:ea typeface="DejaVu Sans"/>
                <a:hlinkClick r:id="rId4"/>
              </a:rPr>
              <a:t>https://computer.howstuffworks.com</a:t>
            </a:r>
            <a:endParaRPr b="0" lang="en-US" sz="2600" spc="-1" strike="noStrike">
              <a:latin typeface="Arial"/>
            </a:endParaRPr>
          </a:p>
          <a:p>
            <a:pPr>
              <a:lnSpc>
                <a:spcPct val="100000"/>
              </a:lnSpc>
              <a:spcBef>
                <a:spcPts val="601"/>
              </a:spcBef>
            </a:pPr>
            <a:r>
              <a:rPr b="0" lang="en-US" sz="2600" spc="-1" strike="noStrike" u="sng">
                <a:solidFill>
                  <a:srgbClr val="0000ff"/>
                </a:solidFill>
                <a:uFillTx/>
                <a:latin typeface="Gill Sans MT"/>
                <a:ea typeface="DejaVu Sans"/>
                <a:hlinkClick r:id="rId5"/>
              </a:rPr>
              <a:t>https://www.geeksforgeeks.org</a:t>
            </a:r>
            <a:endParaRPr b="0" lang="en-US" sz="2600" spc="-1" strike="noStrike">
              <a:latin typeface="Arial"/>
            </a:endParaRPr>
          </a:p>
          <a:p>
            <a:pPr>
              <a:lnSpc>
                <a:spcPct val="100000"/>
              </a:lnSpc>
              <a:spcBef>
                <a:spcPts val="601"/>
              </a:spcBef>
            </a:pPr>
            <a:endParaRPr b="0" lang="en-US" sz="2600" spc="-1" strike="noStrike">
              <a:latin typeface="Arial"/>
            </a:endParaRPr>
          </a:p>
          <a:p>
            <a:pPr>
              <a:lnSpc>
                <a:spcPct val="100000"/>
              </a:lnSpc>
              <a:spcBef>
                <a:spcPts val="601"/>
              </a:spcBef>
            </a:pPr>
            <a:endParaRPr b="0" lang="en-US" sz="2600" spc="-1" strike="noStrike">
              <a:latin typeface="Arial"/>
            </a:endParaRPr>
          </a:p>
          <a:p>
            <a:pPr>
              <a:lnSpc>
                <a:spcPct val="100000"/>
              </a:lnSpc>
              <a:spcBef>
                <a:spcPts val="601"/>
              </a:spcBef>
            </a:pPr>
            <a:endParaRPr b="0" lang="en-US" sz="2600" spc="-1" strike="noStrike">
              <a:latin typeface="Arial"/>
            </a:endParaRPr>
          </a:p>
          <a:p>
            <a:pPr>
              <a:lnSpc>
                <a:spcPct val="100000"/>
              </a:lnSpc>
              <a:spcBef>
                <a:spcPts val="601"/>
              </a:spcBef>
            </a:pPr>
            <a:endParaRPr b="0" lang="en-US" sz="2600" spc="-1" strike="noStrike">
              <a:latin typeface="Arial"/>
            </a:endParaRPr>
          </a:p>
          <a:p>
            <a:pPr>
              <a:lnSpc>
                <a:spcPct val="100000"/>
              </a:lnSpc>
              <a:spcBef>
                <a:spcPts val="601"/>
              </a:spcBef>
            </a:pPr>
            <a:endParaRPr b="0" lang="en-US" sz="2600" spc="-1" strike="noStrike">
              <a:latin typeface="Arial"/>
            </a:endParaRPr>
          </a:p>
          <a:p>
            <a:pPr>
              <a:lnSpc>
                <a:spcPct val="100000"/>
              </a:lnSpc>
              <a:spcBef>
                <a:spcPts val="601"/>
              </a:spcBef>
            </a:pPr>
            <a:endParaRPr b="0" lang="en-US" sz="2600" spc="-1" strike="noStrike">
              <a:latin typeface="Arial"/>
            </a:endParaRPr>
          </a:p>
          <a:p>
            <a:pPr>
              <a:lnSpc>
                <a:spcPct val="100000"/>
              </a:lnSpc>
              <a:spcBef>
                <a:spcPts val="601"/>
              </a:spcBef>
            </a:pPr>
            <a:endParaRPr b="0" lang="en-US" sz="2600" spc="-1" strike="noStrike">
              <a:latin typeface="Arial"/>
            </a:endParaRPr>
          </a:p>
          <a:p>
            <a:pPr>
              <a:lnSpc>
                <a:spcPct val="100000"/>
              </a:lnSpc>
              <a:spcBef>
                <a:spcPts val="601"/>
              </a:spcBef>
            </a:pP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200" spc="-1" strike="noStrike">
                <a:solidFill>
                  <a:srgbClr val="464653"/>
                </a:solidFill>
                <a:latin typeface="Bookman Old Style"/>
                <a:ea typeface="DejaVu Sans"/>
              </a:rPr>
              <a:t>İntertenin Tarihçesi</a:t>
            </a:r>
            <a:endParaRPr b="0" lang="en-US" sz="3200" spc="-1" strike="noStrike">
              <a:latin typeface="Arial"/>
            </a:endParaRPr>
          </a:p>
        </p:txBody>
      </p:sp>
      <p:sp>
        <p:nvSpPr>
          <p:cNvPr id="132" name="CustomShape 2"/>
          <p:cNvSpPr/>
          <p:nvPr/>
        </p:nvSpPr>
        <p:spPr>
          <a:xfrm>
            <a:off x="365760" y="1371600"/>
            <a:ext cx="8226720" cy="4934880"/>
          </a:xfrm>
          <a:prstGeom prst="rect">
            <a:avLst/>
          </a:prstGeom>
          <a:noFill/>
          <a:ln>
            <a:noFill/>
          </a:ln>
        </p:spPr>
        <p:style>
          <a:lnRef idx="0"/>
          <a:fillRef idx="0"/>
          <a:effectRef idx="0"/>
          <a:fontRef idx="minor"/>
        </p:style>
        <p:txBody>
          <a:bodyPr lIns="0" rIns="0" tIns="0" bIns="0">
            <a:normAutofit fontScale="78000"/>
          </a:bodyPr>
          <a:p>
            <a:pPr marL="216000" indent="-213840" algn="just">
              <a:lnSpc>
                <a:spcPct val="100000"/>
              </a:lnSpc>
              <a:buClr>
                <a:srgbClr val="000000"/>
              </a:buClr>
              <a:buFont typeface="Symbol"/>
              <a:buChar char=""/>
            </a:pPr>
            <a:r>
              <a:rPr b="0" lang="en-US" sz="2600" spc="-1" strike="noStrike">
                <a:solidFill>
                  <a:srgbClr val="000000"/>
                </a:solidFill>
                <a:latin typeface="Gill Sans MT"/>
                <a:ea typeface="DejaVu Sans"/>
              </a:rPr>
              <a:t>1962 yılında ve MIT'deki Leonard Kleinrock (resimdeki), verilerin  paketler  olarak aktarılmasını sağlayan teknoloji (packet switching theory), üzerine ilk makaleyi yayınladı. Aynı zamanda, J.C.R. MIT'den Licklider, insanların herhangi bir yerden bilgiye erişmelerini sağlayacak olan “Galaktik Ağ” ı tanımlayan bir dizi not yazdı.</a:t>
            </a:r>
            <a:endParaRPr b="0" lang="en-US" sz="2600" spc="-1" strike="noStrike">
              <a:latin typeface="Arial"/>
            </a:endParaRPr>
          </a:p>
          <a:p>
            <a:pPr algn="just">
              <a:lnSpc>
                <a:spcPct val="100000"/>
              </a:lnSpc>
            </a:pPr>
            <a:endParaRPr b="0" lang="en-US" sz="2600" spc="-1" strike="noStrike">
              <a:latin typeface="Arial"/>
            </a:endParaRPr>
          </a:p>
          <a:p>
            <a:pPr marL="216000" indent="-213840" algn="just">
              <a:lnSpc>
                <a:spcPct val="100000"/>
              </a:lnSpc>
              <a:buClr>
                <a:srgbClr val="000000"/>
              </a:buClr>
              <a:buFont typeface="Symbol"/>
              <a:buChar char=""/>
            </a:pPr>
            <a:r>
              <a:rPr b="0" lang="en-US" sz="2600" spc="-1" strike="noStrike">
                <a:solidFill>
                  <a:srgbClr val="000000"/>
                </a:solidFill>
                <a:latin typeface="Gill Sans MT"/>
                <a:ea typeface="DejaVu Sans"/>
              </a:rPr>
              <a:t>1965 yılında, MIT araştırmacısı Lawrence G. Roberts, Thomas Merrill ile birlikte, Massachusetts'deki TX-2 bilgisayarını California'daki Q-32'ye düşük hızlı bir telefon hattıyla askeri bir proje olan ARPANET kapsamında bağladı.</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152280"/>
            <a:ext cx="8226720" cy="987840"/>
          </a:xfrm>
          <a:prstGeom prst="rect">
            <a:avLst/>
          </a:prstGeom>
          <a:noFill/>
          <a:ln>
            <a:noFill/>
          </a:ln>
        </p:spPr>
        <p:style>
          <a:lnRef idx="0"/>
          <a:fillRef idx="0"/>
          <a:effectRef idx="0"/>
          <a:fontRef idx="minor"/>
        </p:style>
      </p:sp>
      <p:pic>
        <p:nvPicPr>
          <p:cNvPr id="134" name="" descr=""/>
          <p:cNvPicPr/>
          <p:nvPr/>
        </p:nvPicPr>
        <p:blipFill>
          <a:blip r:embed="rId1"/>
          <a:stretch/>
        </p:blipFill>
        <p:spPr>
          <a:xfrm>
            <a:off x="44280" y="-47880"/>
            <a:ext cx="9141120" cy="649188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200" spc="-1" strike="noStrike">
                <a:solidFill>
                  <a:srgbClr val="464653"/>
                </a:solidFill>
                <a:latin typeface="Bookman Old Style"/>
                <a:ea typeface="DejaVu Sans"/>
              </a:rPr>
              <a:t>İnternet Tarihçe (Devam)</a:t>
            </a:r>
            <a:endParaRPr b="0" lang="en-US" sz="3200" spc="-1" strike="noStrike">
              <a:latin typeface="Arial"/>
            </a:endParaRPr>
          </a:p>
        </p:txBody>
      </p:sp>
      <p:sp>
        <p:nvSpPr>
          <p:cNvPr id="136" name="CustomShape 2"/>
          <p:cNvSpPr/>
          <p:nvPr/>
        </p:nvSpPr>
        <p:spPr>
          <a:xfrm>
            <a:off x="457200" y="1219320"/>
            <a:ext cx="8226720" cy="4934880"/>
          </a:xfrm>
          <a:prstGeom prst="rect">
            <a:avLst/>
          </a:prstGeom>
          <a:noFill/>
          <a:ln>
            <a:noFill/>
          </a:ln>
        </p:spPr>
        <p:style>
          <a:lnRef idx="0"/>
          <a:fillRef idx="0"/>
          <a:effectRef idx="0"/>
          <a:fontRef idx="minor"/>
        </p:style>
        <p:txBody>
          <a:bodyPr lIns="90000" rIns="90000" tIns="45000" bIns="45000">
            <a:normAutofit/>
          </a:bodyPr>
          <a:p>
            <a:pPr marL="216000" indent="-213840" algn="just">
              <a:lnSpc>
                <a:spcPct val="100000"/>
              </a:lnSpc>
              <a:spcBef>
                <a:spcPts val="601"/>
              </a:spcBef>
              <a:buClr>
                <a:srgbClr val="000000"/>
              </a:buClr>
              <a:buFont typeface="Symbol"/>
              <a:buChar char=""/>
            </a:pPr>
            <a:r>
              <a:rPr b="0" lang="en-US" sz="2500" spc="-1" strike="noStrike">
                <a:solidFill>
                  <a:srgbClr val="000000"/>
                </a:solidFill>
                <a:latin typeface="Maiandra GD"/>
                <a:ea typeface="DejaVu Sans"/>
              </a:rPr>
              <a:t>1972'de Ray Tomlinson, ARPANET için e-posta oluşturdu ve e-posta adresleri için “@” sembolünü kullanmaya başladı. Yine 1972 yılında, ARPANET farklı ülkelerde bulunan 23 düğümle birlikte dünyaya yayıldı ve böylece bu İnternet olarak tanındı.</a:t>
            </a:r>
            <a:endParaRPr b="0" lang="en-US" sz="2500" spc="-1" strike="noStrike">
              <a:latin typeface="Arial"/>
            </a:endParaRPr>
          </a:p>
          <a:p>
            <a:pPr algn="just">
              <a:lnSpc>
                <a:spcPct val="100000"/>
              </a:lnSpc>
              <a:spcBef>
                <a:spcPts val="601"/>
              </a:spcBef>
            </a:pPr>
            <a:endParaRPr b="0" lang="en-US" sz="2500" spc="-1" strike="noStrike">
              <a:latin typeface="Arial"/>
            </a:endParaRPr>
          </a:p>
          <a:p>
            <a:pPr marL="216000" indent="-213840" algn="just">
              <a:lnSpc>
                <a:spcPct val="100000"/>
              </a:lnSpc>
              <a:spcBef>
                <a:spcPts val="601"/>
              </a:spcBef>
              <a:buClr>
                <a:srgbClr val="000000"/>
              </a:buClr>
              <a:buFont typeface="Symbol"/>
              <a:buChar char=""/>
            </a:pPr>
            <a:r>
              <a:rPr b="0" lang="en-US" sz="2500" spc="-1" strike="noStrike">
                <a:solidFill>
                  <a:srgbClr val="000000"/>
                </a:solidFill>
                <a:latin typeface="Gill Sans MT"/>
                <a:ea typeface="Noto Sans CJK SC Regular"/>
              </a:rPr>
              <a:t>Zamanla, FTP </a:t>
            </a:r>
            <a:r>
              <a:rPr b="0" lang="en-US" sz="2500" spc="-1" strike="noStrike">
                <a:solidFill>
                  <a:srgbClr val="000000"/>
                </a:solidFill>
                <a:latin typeface="Maiandra GD"/>
                <a:ea typeface="Noto Sans CJK SC Regular"/>
              </a:rPr>
              <a:t>(Dosya Aktarım Protokolü</a:t>
            </a:r>
            <a:r>
              <a:rPr b="0" lang="en-US" sz="2500" spc="-1" strike="noStrike">
                <a:solidFill>
                  <a:srgbClr val="000000"/>
                </a:solidFill>
                <a:latin typeface="Gill Sans MT"/>
                <a:ea typeface="Noto Sans CJK SC Regular"/>
              </a:rPr>
              <a:t>) TCP / IP protokolleri, DNS, WWW, tarayıcılar, betik dilleri vb. gibi yeni teknolojilerin icadıyla İnternet, web üzerinden bilgi yayınlamak ve erişmek için bir ortam sağladı ve Web doğdu.</a:t>
            </a:r>
            <a:endParaRPr b="0" lang="en-US" sz="2500" spc="-1" strike="noStrike">
              <a:latin typeface="Arial"/>
            </a:endParaRPr>
          </a:p>
          <a:p>
            <a:pPr>
              <a:lnSpc>
                <a:spcPct val="100000"/>
              </a:lnSpc>
              <a:spcBef>
                <a:spcPts val="601"/>
              </a:spcBef>
            </a:pPr>
            <a:endParaRPr b="0" lang="en-US" sz="2500" spc="-1" strike="noStrike">
              <a:latin typeface="Arial"/>
            </a:endParaRPr>
          </a:p>
          <a:p>
            <a:pPr>
              <a:lnSpc>
                <a:spcPct val="100000"/>
              </a:lnSpc>
              <a:spcBef>
                <a:spcPts val="601"/>
              </a:spcBef>
            </a:pPr>
            <a:endParaRPr b="0" lang="en-US" sz="25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200" spc="-1" strike="noStrike">
                <a:solidFill>
                  <a:srgbClr val="464653"/>
                </a:solidFill>
                <a:latin typeface="Bookman Old Style"/>
                <a:ea typeface="DejaVu Sans"/>
              </a:rPr>
              <a:t>Bilgisayarların Aynı Dili Konuşması</a:t>
            </a:r>
            <a:endParaRPr b="0" lang="en-US" sz="3200" spc="-1" strike="noStrike">
              <a:latin typeface="Arial"/>
            </a:endParaRPr>
          </a:p>
        </p:txBody>
      </p:sp>
      <p:sp>
        <p:nvSpPr>
          <p:cNvPr id="138"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Gill Sans MT"/>
                <a:ea typeface="Noto Sans CJK SC Regular"/>
              </a:rPr>
              <a:t>Bilgisayarların  1960-1980 </a:t>
            </a:r>
            <a:r>
              <a:rPr b="0" lang="en-US" sz="1800" spc="-1" strike="noStrike">
                <a:solidFill>
                  <a:srgbClr val="000000"/>
                </a:solidFill>
                <a:latin typeface="Gill Sans MT"/>
                <a:ea typeface="DejaVu Sans"/>
              </a:rPr>
              <a:t>yıllarında birbirleriyle bilgi alışverişinde bulunmaları çok nadir.</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Gill Sans MT"/>
                <a:ea typeface="Noto Sans CJK SC Regular"/>
              </a:rPr>
              <a:t>1980 IBM  küçük işletmeler için kişisel bir bilgisayar tanıttı. Microsoft, tüm  "IBM uyumlu" bilgisayarların aynı programları çalıştırmasına izin veren, Windows adlı  yazılım geliştirdi. </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Gill Sans MT"/>
                <a:ea typeface="Noto Sans CJK SC Regular"/>
              </a:rPr>
              <a:t>1980'lerde, Tim Berners-Lee  CERN'de farklı bilgisayarları kullanan kişilerin araştırmalarını paylaşmanın kolay bir yolunu aradı.</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Gill Sans MT"/>
                <a:ea typeface="Noto Sans CJK SC Regular"/>
              </a:rPr>
              <a:t>Berners-Lee, ASCII (American Standard Code for Information Interchange),'yi  bilgiyaların haberleşmesinde bir kural olarak  kullandı ve bunu HTTP (HyperText Transfer Protocol) olarak adlandırdı. (örnek curl -IL </a:t>
            </a:r>
            <a:r>
              <a:rPr b="0" lang="en-US" sz="1800" spc="-1" strike="noStrike" u="sng">
                <a:solidFill>
                  <a:srgbClr val="0000ff"/>
                </a:solidFill>
                <a:uFillTx/>
                <a:latin typeface="Gill Sans MT"/>
                <a:ea typeface="Noto Sans CJK SC Regular"/>
              </a:rPr>
              <a:t>www.google.com</a:t>
            </a:r>
            <a:r>
              <a:rPr b="0" lang="en-US" sz="1800" spc="-1" strike="noStrike">
                <a:solidFill>
                  <a:srgbClr val="000000"/>
                </a:solidFill>
                <a:latin typeface="Gill Sans MT"/>
                <a:ea typeface="Noto Sans CJK SC Regular"/>
              </a:rPr>
              <a:t>)</a:t>
            </a:r>
            <a:endParaRPr b="0" lang="en-US" sz="1800" spc="-1" strike="noStrike">
              <a:latin typeface="Arial"/>
            </a:endParaRPr>
          </a:p>
          <a:p>
            <a:pPr marL="216000" indent="-213840" algn="just">
              <a:lnSpc>
                <a:spcPct val="100000"/>
              </a:lnSpc>
              <a:spcBef>
                <a:spcPts val="601"/>
              </a:spcBef>
              <a:buClr>
                <a:srgbClr val="000000"/>
              </a:buClr>
              <a:buFont typeface="Symbol"/>
              <a:buChar char=""/>
            </a:pPr>
            <a:r>
              <a:rPr b="0" lang="en-US" sz="1800" spc="-1" strike="noStrike">
                <a:solidFill>
                  <a:srgbClr val="000000"/>
                </a:solidFill>
                <a:latin typeface="Gill Sans MT"/>
                <a:ea typeface="Noto Sans CJK SC Regular"/>
              </a:rPr>
              <a:t> </a:t>
            </a:r>
            <a:r>
              <a:rPr b="0" lang="en-US" sz="1800" spc="-1" strike="noStrike">
                <a:solidFill>
                  <a:srgbClr val="000000"/>
                </a:solidFill>
                <a:latin typeface="Gill Sans MT"/>
                <a:ea typeface="Noto Sans CJK SC Regular"/>
              </a:rPr>
              <a:t>Berners-Lee ikinci kural olarak, tüm CERN bilgisayarlarının HTML (HyperText Markup Language) adlı ortak bir dilde yazılmış dosyaları değiş tokuş etmesini sağladı. Planladığı HTML ile etiked adı verilen özel kodlarla metinleri yapılandırdı.</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403200"/>
            <a:ext cx="8226720" cy="4867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200" spc="-1" strike="noStrike">
                <a:solidFill>
                  <a:srgbClr val="464653"/>
                </a:solidFill>
                <a:latin typeface="Bookman Old Style"/>
                <a:ea typeface="DejaVu Sans"/>
              </a:rPr>
              <a:t>İnternet Tarihçe (90’lar Web’in Gelişimi)</a:t>
            </a:r>
            <a:endParaRPr b="0" lang="en-US" sz="3200" spc="-1" strike="noStrike">
              <a:latin typeface="Arial"/>
            </a:endParaRPr>
          </a:p>
        </p:txBody>
      </p:sp>
      <p:sp>
        <p:nvSpPr>
          <p:cNvPr id="140" name="CustomShape 2"/>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fontScale="22000"/>
          </a:bodyPr>
          <a:p>
            <a:pPr marL="216000" indent="-213840" algn="just">
              <a:lnSpc>
                <a:spcPct val="100000"/>
              </a:lnSpc>
              <a:spcBef>
                <a:spcPts val="601"/>
              </a:spcBef>
              <a:buClr>
                <a:srgbClr val="000000"/>
              </a:buClr>
              <a:buFont typeface="Symbol"/>
              <a:buChar char=""/>
            </a:pPr>
            <a:r>
              <a:rPr b="0" lang="en-US" sz="2800" spc="-1" strike="noStrike">
                <a:solidFill>
                  <a:srgbClr val="000000"/>
                </a:solidFill>
                <a:latin typeface="Maiandra GD"/>
                <a:ea typeface="DejaVu Sans"/>
              </a:rPr>
              <a:t>1993: Marc Andreessen, daha sonra Netscape ve Mozilla'ya dönüşen ilk kullanıcı dostu web tarayıcısı Mosaic'i yazdı.</a:t>
            </a:r>
            <a:endParaRPr b="0" lang="en-US" sz="2800" spc="-1" strike="noStrike">
              <a:latin typeface="Arial"/>
            </a:endParaRPr>
          </a:p>
          <a:p>
            <a:pPr algn="just">
              <a:lnSpc>
                <a:spcPct val="100000"/>
              </a:lnSpc>
              <a:spcBef>
                <a:spcPts val="601"/>
              </a:spcBef>
            </a:pPr>
            <a:endParaRPr b="0" lang="en-US" sz="2800" spc="-1" strike="noStrike">
              <a:latin typeface="Arial"/>
            </a:endParaRPr>
          </a:p>
          <a:p>
            <a:pPr marL="216000" indent="-213840" algn="just">
              <a:lnSpc>
                <a:spcPct val="100000"/>
              </a:lnSpc>
              <a:spcBef>
                <a:spcPts val="601"/>
              </a:spcBef>
              <a:buClr>
                <a:srgbClr val="000000"/>
              </a:buClr>
              <a:buFont typeface="Symbol"/>
              <a:buChar char=""/>
            </a:pPr>
            <a:r>
              <a:rPr b="0" lang="en-US" sz="2800" spc="-1" strike="noStrike">
                <a:solidFill>
                  <a:srgbClr val="000000"/>
                </a:solidFill>
                <a:latin typeface="Maiandra GD"/>
                <a:ea typeface="DejaVu Sans"/>
              </a:rPr>
              <a:t>1994: İnsanlar kısa sürede hızla büyüyen World Wide Web'de gezinmek için yardıma ihtiyaç duyduklarını anladılar. WebCrawler ve Yahoo gibi arama motorları geliştirildi.</a:t>
            </a:r>
            <a:endParaRPr b="0" lang="en-US" sz="2800" spc="-1" strike="noStrike">
              <a:latin typeface="Arial"/>
            </a:endParaRPr>
          </a:p>
          <a:p>
            <a:pPr algn="just">
              <a:lnSpc>
                <a:spcPct val="100000"/>
              </a:lnSpc>
              <a:spcBef>
                <a:spcPts val="601"/>
              </a:spcBef>
            </a:pPr>
            <a:endParaRPr b="0" lang="en-US" sz="2800" spc="-1" strike="noStrike">
              <a:latin typeface="Arial"/>
            </a:endParaRPr>
          </a:p>
          <a:p>
            <a:pPr marL="216000" indent="-213840" algn="just">
              <a:lnSpc>
                <a:spcPct val="100000"/>
              </a:lnSpc>
              <a:spcBef>
                <a:spcPts val="601"/>
              </a:spcBef>
              <a:buClr>
                <a:srgbClr val="000000"/>
              </a:buClr>
              <a:buFont typeface="Symbol"/>
              <a:buChar char=""/>
            </a:pPr>
            <a:r>
              <a:rPr b="0" lang="en-US" sz="2800" spc="-1" strike="noStrike">
                <a:solidFill>
                  <a:srgbClr val="000000"/>
                </a:solidFill>
                <a:latin typeface="Maiandra GD"/>
                <a:ea typeface="DejaVu Sans"/>
              </a:rPr>
              <a:t>1995: Amazon,  eBay'ın kurulmasıyla beraber e-ticaret düzgün bir şekilde başladı.</a:t>
            </a:r>
            <a:endParaRPr b="0" lang="en-US" sz="2800" spc="-1" strike="noStrike">
              <a:latin typeface="Arial"/>
            </a:endParaRPr>
          </a:p>
          <a:p>
            <a:pPr algn="just">
              <a:lnSpc>
                <a:spcPct val="100000"/>
              </a:lnSpc>
              <a:spcBef>
                <a:spcPts val="601"/>
              </a:spcBef>
            </a:pPr>
            <a:endParaRPr b="0" lang="en-US" sz="2800" spc="-1" strike="noStrike">
              <a:latin typeface="Arial"/>
            </a:endParaRPr>
          </a:p>
          <a:p>
            <a:pPr marL="216000" indent="-213840" algn="just">
              <a:lnSpc>
                <a:spcPct val="100000"/>
              </a:lnSpc>
              <a:spcBef>
                <a:spcPts val="601"/>
              </a:spcBef>
              <a:buClr>
                <a:srgbClr val="000000"/>
              </a:buClr>
              <a:buFont typeface="Symbol"/>
              <a:buChar char=""/>
            </a:pPr>
            <a:r>
              <a:rPr b="0" lang="en-US" sz="2800" spc="-1" strike="noStrike">
                <a:solidFill>
                  <a:srgbClr val="000000"/>
                </a:solidFill>
                <a:latin typeface="Maiandra GD"/>
                <a:ea typeface="DejaVu Sans"/>
              </a:rPr>
              <a:t>1996: ICQ, ile birlikte İnternet'teki ilk kullanıcı dostu anında mesajlaşma sistemi geliştirildi.</a:t>
            </a: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marL="216000" indent="-213840" algn="just">
              <a:lnSpc>
                <a:spcPct val="100000"/>
              </a:lnSpc>
              <a:spcBef>
                <a:spcPts val="601"/>
              </a:spcBef>
              <a:buClr>
                <a:srgbClr val="000000"/>
              </a:buClr>
              <a:buFont typeface="Symbol"/>
              <a:buChar char=""/>
            </a:pPr>
            <a:r>
              <a:rPr b="0" lang="en-US" sz="2800" spc="-1" strike="noStrike">
                <a:solidFill>
                  <a:srgbClr val="000000"/>
                </a:solidFill>
                <a:latin typeface="Maiandra GD"/>
                <a:ea typeface="DejaVu Sans"/>
              </a:rPr>
              <a:t>1997: Jorn Barger ilk blogu yayınladı (web günlüğü).</a:t>
            </a: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marL="216000" indent="-213840" algn="just">
              <a:lnSpc>
                <a:spcPct val="100000"/>
              </a:lnSpc>
              <a:spcBef>
                <a:spcPts val="601"/>
              </a:spcBef>
              <a:buClr>
                <a:srgbClr val="000000"/>
              </a:buClr>
              <a:buFont typeface="Symbol"/>
              <a:buChar char=""/>
            </a:pPr>
            <a:r>
              <a:rPr b="0" lang="en-US" sz="2800" spc="-1" strike="noStrike">
                <a:solidFill>
                  <a:srgbClr val="000000"/>
                </a:solidFill>
                <a:latin typeface="Maiandra GD"/>
                <a:ea typeface="DejaVu Sans"/>
              </a:rPr>
              <a:t>1998: Larry Page ve Sergey Brin, Google’adında bir arama motoru geliştirdi.</a:t>
            </a:r>
            <a:endParaRPr b="0" lang="en-US" sz="2800" spc="-1" strike="noStrike">
              <a:latin typeface="Arial"/>
            </a:endParaRPr>
          </a:p>
          <a:p>
            <a:pPr algn="just">
              <a:lnSpc>
                <a:spcPct val="100000"/>
              </a:lnSpc>
              <a:spcBef>
                <a:spcPts val="601"/>
              </a:spcBef>
            </a:pPr>
            <a:endParaRPr b="0" lang="en-US" sz="2800" spc="-1" strike="noStrike">
              <a:latin typeface="Arial"/>
            </a:endParaRPr>
          </a:p>
          <a:p>
            <a:pPr marL="216000" indent="-213840" algn="just">
              <a:lnSpc>
                <a:spcPct val="100000"/>
              </a:lnSpc>
              <a:spcBef>
                <a:spcPts val="601"/>
              </a:spcBef>
              <a:buClr>
                <a:srgbClr val="000000"/>
              </a:buClr>
              <a:buFont typeface="Symbol"/>
              <a:buChar char=""/>
            </a:pPr>
            <a:r>
              <a:rPr b="0" lang="en-US" sz="2800" spc="-1" strike="noStrike">
                <a:solidFill>
                  <a:srgbClr val="000000"/>
                </a:solidFill>
                <a:latin typeface="Maiandra GD"/>
                <a:ea typeface="DejaVu Sans"/>
              </a:rPr>
              <a:t>1999: Kevin Ashton, sadece bilgisayarların değil, gündelik nesnelerin İnternet'in bir parçası olabileceği fikrini ortaya koydu. Bu fikir şimdi Nesnelerin İnterneti olarak bilinir.</a:t>
            </a:r>
            <a:endParaRPr b="0" lang="en-US" sz="2800" spc="-1" strike="noStrike">
              <a:latin typeface="Arial"/>
            </a:endParaRPr>
          </a:p>
          <a:p>
            <a:pPr>
              <a:lnSpc>
                <a:spcPct val="100000"/>
              </a:lnSpc>
              <a:spcBef>
                <a:spcPts val="601"/>
              </a:spcBef>
            </a:pP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403200"/>
            <a:ext cx="8226720" cy="4867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200" spc="-1" strike="noStrike">
                <a:solidFill>
                  <a:srgbClr val="464653"/>
                </a:solidFill>
                <a:latin typeface="Bookman Old Style"/>
                <a:ea typeface="DejaVu Sans"/>
              </a:rPr>
              <a:t>İnternet Tarihçe (2000’ler)</a:t>
            </a:r>
            <a:endParaRPr b="0" lang="en-US" sz="3200" spc="-1" strike="noStrike">
              <a:latin typeface="Arial"/>
            </a:endParaRPr>
          </a:p>
        </p:txBody>
      </p:sp>
      <p:sp>
        <p:nvSpPr>
          <p:cNvPr id="142" name="CustomShape 2"/>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fontScale="76000"/>
          </a:bodyPr>
          <a:p>
            <a:pPr marL="216000" indent="-213840" algn="just">
              <a:lnSpc>
                <a:spcPct val="100000"/>
              </a:lnSpc>
              <a:spcBef>
                <a:spcPts val="601"/>
              </a:spcBef>
              <a:buClr>
                <a:srgbClr val="000000"/>
              </a:buClr>
              <a:buFont typeface="Symbol"/>
              <a:buChar char=""/>
            </a:pPr>
            <a:r>
              <a:rPr b="0" lang="en-US" sz="2400" spc="-1" strike="noStrike">
                <a:solidFill>
                  <a:srgbClr val="000000"/>
                </a:solidFill>
                <a:latin typeface="Maiandra GD"/>
                <a:ea typeface="DejaVu Sans"/>
              </a:rPr>
              <a:t>2003: Neredeyse dünyadaki her ülke  Internet’e bağlandı.</a:t>
            </a:r>
            <a:endParaRPr b="0" lang="en-US" sz="2400" spc="-1" strike="noStrike">
              <a:latin typeface="Arial"/>
            </a:endParaRPr>
          </a:p>
          <a:p>
            <a:pPr algn="just">
              <a:lnSpc>
                <a:spcPct val="100000"/>
              </a:lnSpc>
              <a:spcBef>
                <a:spcPts val="601"/>
              </a:spcBef>
            </a:pPr>
            <a:endParaRPr b="0" lang="en-US" sz="2400" spc="-1" strike="noStrike">
              <a:latin typeface="Arial"/>
            </a:endParaRPr>
          </a:p>
          <a:p>
            <a:pPr marL="216000" indent="-213840" algn="just">
              <a:lnSpc>
                <a:spcPct val="100000"/>
              </a:lnSpc>
              <a:spcBef>
                <a:spcPts val="601"/>
              </a:spcBef>
              <a:buClr>
                <a:srgbClr val="000000"/>
              </a:buClr>
              <a:buFont typeface="Symbol"/>
              <a:buChar char=""/>
            </a:pPr>
            <a:r>
              <a:rPr b="0" lang="en-US" sz="2400" spc="-1" strike="noStrike">
                <a:solidFill>
                  <a:srgbClr val="000000"/>
                </a:solidFill>
                <a:latin typeface="Maiandra GD"/>
                <a:ea typeface="DejaVu Sans"/>
              </a:rPr>
              <a:t>2004: Harvard öğrencisi Mark Zuckerberg, insanları arkadaşlarıyla buluşturan, kullanımı kolay bir web sitesi olan Facebook ile sosyal ağlarda devrim yarattı.</a:t>
            </a:r>
            <a:endParaRPr b="0" lang="en-US" sz="2400" spc="-1" strike="noStrike">
              <a:latin typeface="Arial"/>
            </a:endParaRPr>
          </a:p>
          <a:p>
            <a:pPr algn="just">
              <a:lnSpc>
                <a:spcPct val="100000"/>
              </a:lnSpc>
              <a:spcBef>
                <a:spcPts val="601"/>
              </a:spcBef>
            </a:pPr>
            <a:endParaRPr b="0" lang="en-US" sz="2400" spc="-1" strike="noStrike">
              <a:latin typeface="Arial"/>
            </a:endParaRPr>
          </a:p>
          <a:p>
            <a:pPr marL="216000" indent="-213840" algn="just">
              <a:lnSpc>
                <a:spcPct val="100000"/>
              </a:lnSpc>
              <a:spcBef>
                <a:spcPts val="601"/>
              </a:spcBef>
              <a:buClr>
                <a:srgbClr val="000000"/>
              </a:buClr>
              <a:buFont typeface="Symbol"/>
              <a:buChar char=""/>
            </a:pPr>
            <a:r>
              <a:rPr b="0" lang="en-US" sz="2400" spc="-1" strike="noStrike">
                <a:solidFill>
                  <a:srgbClr val="000000"/>
                </a:solidFill>
                <a:latin typeface="Maiandra GD"/>
                <a:ea typeface="DejaVu Sans"/>
              </a:rPr>
              <a:t>2006: Jack Dorsey ve Evan Williams, insanların 140 karakterlik  mesajlarıyla düşüncelerini ve gözlemlerini paylaşabildikleri  basit bir "mikroblog" sitesi olan Twitter'ı duyurdular.</a:t>
            </a:r>
            <a:endParaRPr b="0" lang="en-US" sz="2400" spc="-1" strike="noStrike">
              <a:latin typeface="Arial"/>
            </a:endParaRPr>
          </a:p>
          <a:p>
            <a:pPr algn="just">
              <a:lnSpc>
                <a:spcPct val="100000"/>
              </a:lnSpc>
              <a:spcBef>
                <a:spcPts val="601"/>
              </a:spcBef>
            </a:pPr>
            <a:endParaRPr b="0" lang="en-US" sz="2400" spc="-1" strike="noStrike">
              <a:latin typeface="Arial"/>
            </a:endParaRPr>
          </a:p>
          <a:p>
            <a:pPr marL="216000" indent="-213840" algn="just">
              <a:lnSpc>
                <a:spcPct val="100000"/>
              </a:lnSpc>
              <a:spcBef>
                <a:spcPts val="601"/>
              </a:spcBef>
              <a:buClr>
                <a:srgbClr val="000000"/>
              </a:buClr>
              <a:buFont typeface="Symbol"/>
              <a:buChar char=""/>
            </a:pPr>
            <a:r>
              <a:rPr b="0" lang="en-US" sz="2400" spc="-1" strike="noStrike">
                <a:solidFill>
                  <a:srgbClr val="000000"/>
                </a:solidFill>
                <a:latin typeface="Maiandra GD"/>
                <a:ea typeface="DejaVu Sans"/>
              </a:rPr>
              <a:t>2007 Iphone ile mobile internet kavramı yaygınlaştı.</a:t>
            </a:r>
            <a:endParaRPr b="0" lang="en-US" sz="2400" spc="-1" strike="noStrike">
              <a:latin typeface="Arial"/>
            </a:endParaRPr>
          </a:p>
          <a:p>
            <a:pPr>
              <a:lnSpc>
                <a:spcPct val="100000"/>
              </a:lnSpc>
              <a:spcBef>
                <a:spcPts val="601"/>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152280"/>
            <a:ext cx="8226720" cy="987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800" spc="-1" strike="noStrike">
                <a:solidFill>
                  <a:srgbClr val="464653"/>
                </a:solidFill>
                <a:latin typeface="Bookman Old Style"/>
                <a:ea typeface="DejaVu Sans"/>
              </a:rPr>
              <a:t>WEB 1.0 -&gt; WEB 2.0 -&gt; WEB 3.0 </a:t>
            </a:r>
            <a:endParaRPr b="0" lang="en-US" sz="1800" spc="-1" strike="noStrike">
              <a:latin typeface="Arial"/>
            </a:endParaRPr>
          </a:p>
        </p:txBody>
      </p:sp>
      <p:sp>
        <p:nvSpPr>
          <p:cNvPr id="144" name="CustomShape 2"/>
          <p:cNvSpPr/>
          <p:nvPr/>
        </p:nvSpPr>
        <p:spPr>
          <a:xfrm>
            <a:off x="274320" y="1219320"/>
            <a:ext cx="8226720" cy="4934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45" name="CustomShape 3"/>
          <p:cNvSpPr/>
          <p:nvPr/>
        </p:nvSpPr>
        <p:spPr>
          <a:xfrm>
            <a:off x="457560" y="1219680"/>
            <a:ext cx="8226720" cy="4934880"/>
          </a:xfrm>
          <a:prstGeom prst="rect">
            <a:avLst/>
          </a:prstGeom>
          <a:noFill/>
          <a:ln>
            <a:noFill/>
          </a:ln>
        </p:spPr>
        <p:style>
          <a:lnRef idx="0"/>
          <a:fillRef idx="0"/>
          <a:effectRef idx="0"/>
          <a:fontRef idx="minor"/>
        </p:style>
        <p:txBody>
          <a:bodyPr lIns="90000" rIns="90000" tIns="45000" bIns="45000">
            <a:normAutofit fontScale="61000"/>
          </a:bodyPr>
          <a:p>
            <a:pPr marL="216000" indent="-213840" algn="just">
              <a:lnSpc>
                <a:spcPct val="100000"/>
              </a:lnSpc>
              <a:spcBef>
                <a:spcPts val="601"/>
              </a:spcBef>
              <a:buClr>
                <a:srgbClr val="000000"/>
              </a:buClr>
              <a:buFont typeface="Symbol"/>
              <a:buChar char=""/>
            </a:pPr>
            <a:r>
              <a:rPr b="0" lang="en-US" sz="2400" spc="-1" strike="noStrike">
                <a:solidFill>
                  <a:srgbClr val="000000"/>
                </a:solidFill>
                <a:latin typeface="Maiandra GD"/>
                <a:ea typeface="DejaVu Sans"/>
              </a:rPr>
              <a:t>Web 1.0 Kullanıcı etkileşimin olmadığı sadece statik sayfalardan oluşan, World Wide Web'in evriminin ilk aşamasını ifade eden yapıya verilen addır.</a:t>
            </a:r>
            <a:endParaRPr b="0" lang="en-US" sz="2400" spc="-1" strike="noStrike">
              <a:latin typeface="Arial"/>
            </a:endParaRPr>
          </a:p>
          <a:p>
            <a:pPr marL="216000" indent="-213840" algn="just">
              <a:lnSpc>
                <a:spcPct val="100000"/>
              </a:lnSpc>
              <a:spcBef>
                <a:spcPts val="601"/>
              </a:spcBef>
              <a:buClr>
                <a:srgbClr val="000000"/>
              </a:buClr>
              <a:buFont typeface="Symbol"/>
              <a:buChar char=""/>
            </a:pPr>
            <a:r>
              <a:rPr b="0" lang="en-US" sz="2400" spc="-1" strike="noStrike">
                <a:solidFill>
                  <a:srgbClr val="000000"/>
                </a:solidFill>
                <a:latin typeface="Maiandra GD"/>
                <a:ea typeface="DejaVu Sans"/>
              </a:rPr>
              <a:t>Web 2.0 İkinci nesil web hizmetlerini barındıran,  içeriklerin kullanıcılar tarafından oluşturulduğu, katılımcı web - sosyal web olarak da adlandırılan yapıdır. Web 2.0 ile AJAX ve JavaScript frameworkleri   çok popüler bir araç haline gelmiştir.</a:t>
            </a:r>
            <a:endParaRPr b="0" lang="en-US" sz="2400" spc="-1" strike="noStrike">
              <a:latin typeface="Arial"/>
            </a:endParaRPr>
          </a:p>
          <a:p>
            <a:pPr marL="216000" indent="-213840" algn="just">
              <a:lnSpc>
                <a:spcPct val="100000"/>
              </a:lnSpc>
              <a:spcBef>
                <a:spcPts val="601"/>
              </a:spcBef>
              <a:buClr>
                <a:srgbClr val="000000"/>
              </a:buClr>
              <a:buFont typeface="Symbol"/>
              <a:buChar char=""/>
            </a:pPr>
            <a:r>
              <a:rPr b="0" lang="en-US" sz="2400" spc="-1" strike="noStrike">
                <a:solidFill>
                  <a:srgbClr val="000000"/>
                </a:solidFill>
                <a:latin typeface="Maiandra GD"/>
                <a:ea typeface="DejaVu Sans"/>
              </a:rPr>
              <a:t>Web 3.0 Web'in bir veritabanına dönüştürülmesini içerir. Web’de yer alan uygulamaların farklı verilere bağlam sağladığı, bu verilerin farklı uygulamalar tarfından anlaşılıp yorumlandığı bir yapıdır.</a:t>
            </a:r>
            <a:endParaRPr b="0" lang="en-US" sz="2400" spc="-1" strike="noStrike">
              <a:latin typeface="Arial"/>
            </a:endParaRPr>
          </a:p>
          <a:p>
            <a:pPr marL="216000" indent="-213840" algn="just">
              <a:lnSpc>
                <a:spcPct val="100000"/>
              </a:lnSpc>
              <a:spcBef>
                <a:spcPts val="601"/>
              </a:spcBef>
              <a:buClr>
                <a:srgbClr val="000000"/>
              </a:buClr>
              <a:buFont typeface="Symbol"/>
              <a:buChar char=""/>
            </a:pPr>
            <a:r>
              <a:rPr b="0" lang="en-US" sz="2400" spc="-1" strike="noStrike">
                <a:solidFill>
                  <a:srgbClr val="000000"/>
                </a:solidFill>
                <a:latin typeface="Maiandra GD"/>
                <a:ea typeface="DejaVu Sans"/>
              </a:rPr>
              <a:t>Web 4.0  Simbiyotik ağ olarak da adlandırılır.  Bu ağın amacı, insanlar ve yapay zeka kullanan makineler arasındaki etkileşimin arttırılmasıdır.</a:t>
            </a:r>
            <a:endParaRPr b="0" lang="en-US" sz="2400" spc="-1" strike="noStrike">
              <a:latin typeface="Arial"/>
            </a:endParaRPr>
          </a:p>
          <a:p>
            <a:pPr algn="just">
              <a:lnSpc>
                <a:spcPct val="100000"/>
              </a:lnSpc>
              <a:spcBef>
                <a:spcPts val="601"/>
              </a:spcBef>
            </a:pPr>
            <a:endParaRPr b="0" lang="en-US" sz="2400" spc="-1" strike="noStrike">
              <a:latin typeface="Arial"/>
            </a:endParaRPr>
          </a:p>
          <a:p>
            <a:pPr algn="just">
              <a:lnSpc>
                <a:spcPct val="100000"/>
              </a:lnSpc>
              <a:spcBef>
                <a:spcPts val="601"/>
              </a:spcBef>
            </a:pPr>
            <a:endParaRPr b="0" lang="en-US" sz="2400" spc="-1" strike="noStrike">
              <a:latin typeface="Arial"/>
            </a:endParaRPr>
          </a:p>
          <a:p>
            <a:pPr algn="just">
              <a:lnSpc>
                <a:spcPct val="100000"/>
              </a:lnSpc>
              <a:spcBef>
                <a:spcPts val="601"/>
              </a:spcBef>
            </a:pPr>
            <a:endParaRPr b="0" lang="en-US" sz="2400" spc="-1" strike="noStrike">
              <a:latin typeface="Arial"/>
            </a:endParaRPr>
          </a:p>
          <a:p>
            <a:pPr>
              <a:lnSpc>
                <a:spcPct val="100000"/>
              </a:lnSpc>
              <a:spcBef>
                <a:spcPts val="601"/>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Origin</Template>
  <TotalTime>1687</TotalTime>
  <Application>LibreOffice/6.1.4.2$Linux_X86_64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2016-02-14T06:12:05Z</dcterms:created>
  <dc:creator>Admin</dc:creator>
  <dc:description/>
  <dc:language>en-US</dc:language>
  <cp:lastModifiedBy/>
  <dcterms:modified xsi:type="dcterms:W3CDTF">2019-02-20T16:12:17Z</dcterms:modified>
  <cp:revision>500</cp:revision>
  <dc:subject/>
  <dc:title>Web Teknolojileri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Ekran Gösterisi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