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2" r:id="rId42"/>
    <p:sldId id="303" r:id="rId43"/>
    <p:sldId id="309" r:id="rId44"/>
    <p:sldId id="310" r:id="rId45"/>
    <p:sldId id="311" r:id="rId46"/>
    <p:sldId id="312" r:id="rId47"/>
    <p:sldId id="313" r:id="rId4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343" autoAdjust="0"/>
  </p:normalViewPr>
  <p:slideViewPr>
    <p:cSldViewPr>
      <p:cViewPr varScale="1">
        <p:scale>
          <a:sx n="72" d="100"/>
          <a:sy n="72" d="100"/>
        </p:scale>
        <p:origin x="46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3A13E-C8AB-4C0F-872A-282479D55641}" type="datetimeFigureOut">
              <a:rPr lang="tr-TR" smtClean="0"/>
              <a:t>16.04.2019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35F30-A5E9-4E3D-B975-15AF8362F6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1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9416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6276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9222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1741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6383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6801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414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8229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4375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67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1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7245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3124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7610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67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4681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573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6138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5747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3229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021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79510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09595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3520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3828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64152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3083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53276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96777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40548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63225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868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38557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06300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14627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1935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2885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67302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176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4802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2503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3923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3897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708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D0C0D8-46AC-4234-81F9-452315ADDA17}" type="datetime1">
              <a:rPr lang="tr-TR" smtClean="0"/>
              <a:t>16.04.2019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B01C-E9EB-4977-93C2-2C17A38AF7A6}" type="datetime1">
              <a:rPr lang="tr-TR" smtClean="0"/>
              <a:t>16.04.2019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68BA-C8D3-4CCB-9A43-76F3EBA35F73}" type="datetime1">
              <a:rPr lang="tr-TR" smtClean="0"/>
              <a:t>16.04.2019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06B-9D0E-407B-9D10-6B90411AF822}" type="datetime1">
              <a:rPr lang="tr-TR" smtClean="0"/>
              <a:t>16.04.2019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0E203A5-7331-492E-8114-2D8609F352C6}" type="datetime1">
              <a:rPr lang="tr-TR" smtClean="0"/>
              <a:t>16.04.2019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EC6F-11B5-4D6A-BE4E-3FB440C16302}" type="datetime1">
              <a:rPr lang="tr-TR" smtClean="0"/>
              <a:t>16.04.2019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6834-235D-4CBD-BCB8-7FC3566FCF83}" type="datetime1">
              <a:rPr lang="tr-TR" smtClean="0"/>
              <a:t>16.04.2019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78A6-C891-45B5-B913-8BD5D70D351B}" type="datetime1">
              <a:rPr lang="tr-TR" smtClean="0"/>
              <a:t>16.04.2019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01F2-0F61-427D-9C45-122035DF0327}" type="datetime1">
              <a:rPr lang="tr-TR" smtClean="0"/>
              <a:t>16.04.2019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BD05-7067-4DAE-893F-4D0E808A67E0}" type="datetime1">
              <a:rPr lang="tr-TR" smtClean="0"/>
              <a:t>16.04.2019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A50-9559-4C73-9C41-C472B38BB0D7}" type="datetime1">
              <a:rPr lang="tr-TR" smtClean="0"/>
              <a:t>16.04.2019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B2B6B5-652F-4D5E-B3B7-3213E9DB8772}" type="datetime1">
              <a:rPr lang="tr-TR" smtClean="0"/>
              <a:t>16.04.2019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Web Teknolojileri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/>
              <a:t>Hafta11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Değişkenlerin Yaşam Alanları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10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2648" y="1484784"/>
            <a:ext cx="78477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Değişkenler yaşam alanlarına göre iki türdedir.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1-Global değişkenler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2-Lokal değişkenler</a:t>
            </a:r>
          </a:p>
          <a:p>
            <a:pPr>
              <a:lnSpc>
                <a:spcPct val="150000"/>
              </a:lnSpc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değişkenlere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kodunda her yerden ulaşılabilir ve yaşam alanları tüm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kodu kadardır.</a:t>
            </a:r>
          </a:p>
          <a:p>
            <a:pPr>
              <a:lnSpc>
                <a:spcPct val="150000"/>
              </a:lnSpc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Lokal değişkenler ise sadece tanımlandığı bloktan erişilebilir ve yaşam alanları blok içindedir. Bloğun dışına çıkılınca ölürler.</a:t>
            </a:r>
          </a:p>
        </p:txBody>
      </p:sp>
    </p:spTree>
    <p:extLst>
      <p:ext uri="{BB962C8B-B14F-4D97-AF65-F5344CB8AC3E}">
        <p14:creationId xmlns:p14="http://schemas.microsoft.com/office/powerpoint/2010/main" val="383350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Global Değişkenler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11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2648" y="1484784"/>
            <a:ext cx="7847784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Değişken örneği</a:t>
            </a:r>
          </a:p>
        </p:txBody>
      </p:sp>
      <p:sp>
        <p:nvSpPr>
          <p:cNvPr id="3" name="Dikdörtgen 2"/>
          <p:cNvSpPr/>
          <p:nvPr/>
        </p:nvSpPr>
        <p:spPr>
          <a:xfrm>
            <a:off x="792088" y="2269593"/>
            <a:ext cx="78947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araba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 Volvo"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araba değişkenine buradan erişilebilir.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araba değişkenine buradan da erişilebilir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243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Global Değişken Örneği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12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637728" y="1196752"/>
            <a:ext cx="78947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&lt;p&gt;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Bir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GLOBAL 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herhangi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script 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veya fonksiyonda kullanılabilir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.&lt;/p&gt;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&lt;p id="demo"&gt;&lt;/p&gt;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araba</a:t>
            </a:r>
            <a:r>
              <a:rPr lang="en-US" dirty="0">
                <a:latin typeface="Consolas" panose="020B0609020204030204" pitchFamily="49" charset="0"/>
              </a:rPr>
              <a:t> = "Volvo";</a:t>
            </a:r>
          </a:p>
          <a:p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("demo").</a:t>
            </a:r>
            <a:r>
              <a:rPr lang="en-US" dirty="0" err="1">
                <a:latin typeface="Consolas" panose="020B0609020204030204" pitchFamily="49" charset="0"/>
              </a:rPr>
              <a:t>innerHTML</a:t>
            </a:r>
            <a:r>
              <a:rPr lang="en-US" dirty="0"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tr-TR" dirty="0">
                <a:latin typeface="Consolas" panose="020B0609020204030204" pitchFamily="49" charset="0"/>
              </a:rPr>
              <a:t>Bu araba </a:t>
            </a:r>
            <a:r>
              <a:rPr lang="en-US" dirty="0">
                <a:latin typeface="Consolas" panose="020B0609020204030204" pitchFamily="49" charset="0"/>
              </a:rPr>
              <a:t>" + </a:t>
            </a:r>
            <a:r>
              <a:rPr lang="en-US" dirty="0" err="1">
                <a:latin typeface="Consolas" panose="020B0609020204030204" pitchFamily="49" charset="0"/>
              </a:rPr>
              <a:t>carName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&lt;/script&gt;</a:t>
            </a:r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&lt;/html&gt;</a:t>
            </a: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endParaRPr lang="en-US" dirty="0" err="1">
              <a:solidFill>
                <a:srgbClr val="A52A2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2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Lokal Değişkenler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13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2648" y="1484784"/>
            <a:ext cx="7847784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Lokal Değişken örneği</a:t>
            </a:r>
          </a:p>
        </p:txBody>
      </p:sp>
      <p:sp>
        <p:nvSpPr>
          <p:cNvPr id="6" name="Dikdörtgen 5"/>
          <p:cNvSpPr/>
          <p:nvPr/>
        </p:nvSpPr>
        <p:spPr>
          <a:xfrm>
            <a:off x="763488" y="2089879"/>
            <a:ext cx="79233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araba değişkenine buradan ulaşılamaz. </a:t>
            </a: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// Burada yaşamamaktadır.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araba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"Volvo"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araba değişkenine buradan erişilebilir. </a:t>
            </a: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   // Değişken bu blok için yaşar.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</a:rPr>
              <a:t>Try it Yourself 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br>
              <a:rPr lang="en-US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362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Lokal Değişken Örneği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14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637728" y="1196752"/>
            <a:ext cx="78947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&lt;p&gt;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Bir LOCAL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değişkene sadece tanımlandığı fonksiyon içerisinden erişilebilmektedir.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&lt;/p&gt;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&lt;p id="demo"&gt;&lt;/p&gt;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("demo").</a:t>
            </a:r>
            <a:r>
              <a:rPr lang="en-US" dirty="0" err="1">
                <a:latin typeface="Consolas" panose="020B0609020204030204" pitchFamily="49" charset="0"/>
              </a:rPr>
              <a:t>innerHTML</a:t>
            </a:r>
            <a:r>
              <a:rPr lang="en-US" dirty="0"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Bu araba</a:t>
            </a:r>
            <a:r>
              <a:rPr lang="en-US" dirty="0">
                <a:latin typeface="Consolas" panose="020B0609020204030204" pitchFamily="49" charset="0"/>
              </a:rPr>
              <a:t> " +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araba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araba</a:t>
            </a:r>
            <a:r>
              <a:rPr lang="en-US" dirty="0">
                <a:latin typeface="Consolas" panose="020B0609020204030204" pitchFamily="49" charset="0"/>
              </a:rPr>
              <a:t> = "Volvo";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&lt;/script&gt;</a:t>
            </a: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&lt;/html&gt;</a:t>
            </a: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endParaRPr lang="en-US" dirty="0" err="1">
              <a:solidFill>
                <a:srgbClr val="A52A2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21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</a:t>
            </a:r>
            <a:r>
              <a:rPr lang="tr-TR" dirty="0"/>
              <a:t> Özellikleri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15</a:t>
            </a:fld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611560" y="1268760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Stringler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metinsel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bilgileri saklayan değişken tipleridir.</a:t>
            </a:r>
            <a:b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İki şekilde tanımlanabilir; tek tırnak veya çift tırnak içinde.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1296144" y="21345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araba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"Volvo XC60"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t-BR" dirty="0"/>
            </a:b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araba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'Volvo XC60'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683568" y="2771900"/>
            <a:ext cx="8208912" cy="45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uzunluğu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length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özelliği ile bulunur.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1331640" y="3297758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metin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"ABCDEFGHIJKLMNOPQRSTUVWXYZ"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sln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metin.length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755576" y="4165104"/>
            <a:ext cx="8208912" cy="45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özel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karekterleri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escape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karetkeri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ile yazdırabilirsiniz.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827584" y="4879667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'It\'s alright';</a:t>
            </a:r>
            <a:br>
              <a:rPr lang="en-US" dirty="0"/>
            </a:b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"\"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Sakarya Üniversitesi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\"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ne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Hoşgeldiniz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."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5888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</a:t>
            </a:r>
            <a:r>
              <a:rPr lang="tr-TR" dirty="0"/>
              <a:t>  Özel </a:t>
            </a:r>
            <a:r>
              <a:rPr lang="tr-TR" dirty="0" err="1"/>
              <a:t>Karekterler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16</a:t>
            </a:fld>
            <a:endParaRPr lang="tr-TR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96346"/>
              </p:ext>
            </p:extLst>
          </p:nvPr>
        </p:nvGraphicFramePr>
        <p:xfrm>
          <a:off x="539552" y="1700808"/>
          <a:ext cx="7920880" cy="4104459"/>
        </p:xfrm>
        <a:graphic>
          <a:graphicData uri="http://schemas.openxmlformats.org/drawingml/2006/table">
            <a:tbl>
              <a:tblPr/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Code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Outputs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\'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Tek tırnak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\"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Çift tırnak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\\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backslash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Yeni satır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Satır başı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tab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\b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backspace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\f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Sayfa</a:t>
                      </a:r>
                      <a:r>
                        <a:rPr lang="tr-TR" baseline="0" dirty="0">
                          <a:effectLst/>
                        </a:rPr>
                        <a:t> başı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54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Metodlar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17</a:t>
            </a:fld>
            <a:endParaRPr lang="tr-TR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19070"/>
              </p:ext>
            </p:extLst>
          </p:nvPr>
        </p:nvGraphicFramePr>
        <p:xfrm>
          <a:off x="612648" y="1219200"/>
          <a:ext cx="8135816" cy="2001724"/>
        </p:xfrm>
        <a:graphic>
          <a:graphicData uri="http://schemas.openxmlformats.org/drawingml/2006/table">
            <a:tbl>
              <a:tblPr/>
              <a:tblGrid>
                <a:gridCol w="1380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828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Method</a:t>
                      </a:r>
                      <a:endParaRPr lang="tr-TR" sz="1400" dirty="0">
                        <a:effectLst/>
                      </a:endParaRP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>
                          <a:effectLst/>
                        </a:rPr>
                        <a:t>Tanımlama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804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charAt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tr-T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İndeksi</a:t>
                      </a:r>
                      <a:r>
                        <a:rPr kumimoji="0" lang="tr-TR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verilen karakteri döndürür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tr-T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pozisyon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indexOf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Stringte</a:t>
                      </a:r>
                      <a:r>
                        <a:rPr lang="tr-TR" sz="1400" baseline="0" dirty="0">
                          <a:effectLst/>
                        </a:rPr>
                        <a:t> verilen değerin ilk bulunduğu indisi döndürür</a:t>
                      </a:r>
                      <a:endParaRPr lang="en-US" sz="1400" dirty="0">
                        <a:effectLst/>
                      </a:endParaRP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890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concat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>
                          <a:effectLst/>
                        </a:rPr>
                        <a:t>İki veya daha fazla</a:t>
                      </a:r>
                      <a:r>
                        <a:rPr lang="tr-TR" sz="1400" baseline="0" dirty="0">
                          <a:effectLst/>
                        </a:rPr>
                        <a:t> </a:t>
                      </a:r>
                      <a:r>
                        <a:rPr lang="tr-TR" sz="1400" baseline="0" dirty="0" err="1">
                          <a:effectLst/>
                        </a:rPr>
                        <a:t>stringi</a:t>
                      </a:r>
                      <a:r>
                        <a:rPr lang="tr-TR" sz="1400" baseline="0" dirty="0">
                          <a:effectLst/>
                        </a:rPr>
                        <a:t> birleştirir ve </a:t>
                      </a:r>
                      <a:r>
                        <a:rPr lang="tr-TR" sz="1400" dirty="0">
                          <a:effectLst/>
                        </a:rPr>
                        <a:t>birleşmiş </a:t>
                      </a:r>
                      <a:r>
                        <a:rPr lang="tr-TR" sz="1400" dirty="0" err="1">
                          <a:effectLst/>
                        </a:rPr>
                        <a:t>stringi</a:t>
                      </a:r>
                      <a:r>
                        <a:rPr lang="tr-TR" sz="1400" dirty="0">
                          <a:effectLst/>
                        </a:rPr>
                        <a:t> döndürür</a:t>
                      </a:r>
                      <a:endParaRPr lang="en-US" sz="1400" dirty="0">
                        <a:effectLst/>
                      </a:endParaRP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162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lastIndexOf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Stringte</a:t>
                      </a:r>
                      <a:r>
                        <a:rPr lang="tr-TR" sz="1400" baseline="0" dirty="0">
                          <a:effectLst/>
                        </a:rPr>
                        <a:t> verilen değerin son bulunduğu indisi döndürür</a:t>
                      </a:r>
                      <a:endParaRPr lang="en-US" sz="1400" dirty="0">
                        <a:effectLst/>
                      </a:endParaRP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887604"/>
              </p:ext>
            </p:extLst>
          </p:nvPr>
        </p:nvGraphicFramePr>
        <p:xfrm>
          <a:off x="612645" y="3160072"/>
          <a:ext cx="8074154" cy="1921965"/>
        </p:xfrm>
        <a:graphic>
          <a:graphicData uri="http://schemas.openxmlformats.org/drawingml/2006/table">
            <a:tbl>
              <a:tblPr/>
              <a:tblGrid>
                <a:gridCol w="1367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7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31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replace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Stringte</a:t>
                      </a:r>
                      <a:r>
                        <a:rPr lang="tr-TR" sz="1400" dirty="0">
                          <a:effectLst/>
                        </a:rPr>
                        <a:t> yer bir</a:t>
                      </a:r>
                      <a:r>
                        <a:rPr lang="tr-TR" sz="1400" baseline="0" dirty="0">
                          <a:effectLst/>
                        </a:rPr>
                        <a:t> metni bulup değiştirmek için kullanılır</a:t>
                      </a:r>
                      <a:endParaRPr lang="en-US" sz="1400" dirty="0">
                        <a:effectLst/>
                      </a:endParaRP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61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search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String</a:t>
                      </a:r>
                      <a:r>
                        <a:rPr lang="tr-TR" sz="1400" dirty="0">
                          <a:effectLst/>
                        </a:rPr>
                        <a:t> içinde bir metnin pozisyonunu</a:t>
                      </a:r>
                      <a:r>
                        <a:rPr lang="tr-TR" sz="1400" baseline="0" dirty="0">
                          <a:effectLst/>
                        </a:rPr>
                        <a:t> döndürür</a:t>
                      </a:r>
                      <a:endParaRPr lang="en-US" sz="1400" dirty="0">
                        <a:effectLst/>
                      </a:endParaRP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338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slice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>
                          <a:effectLst/>
                        </a:rPr>
                        <a:t>Metinde Başlangıç ve bitiş değeri verilen aralıktaki metni döndürür</a:t>
                      </a:r>
                      <a:endParaRPr lang="en-US" sz="1400" dirty="0">
                        <a:effectLst/>
                      </a:endParaRP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490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split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baseline="0" dirty="0">
                          <a:effectLst/>
                        </a:rPr>
                        <a:t>verilen karaktere göre metni bölerek diziye dönüştürür</a:t>
                      </a:r>
                      <a:endParaRPr lang="en-US" sz="1400" dirty="0">
                        <a:effectLst/>
                      </a:endParaRP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31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substr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>
                          <a:effectLst/>
                        </a:rPr>
                        <a:t>Metinde Başlangıç ve uzunluğu verilen aralıktaki metni döndürür</a:t>
                      </a:r>
                      <a:endParaRPr lang="en-US" sz="1400" dirty="0">
                        <a:effectLst/>
                      </a:endParaRP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684659"/>
              </p:ext>
            </p:extLst>
          </p:nvPr>
        </p:nvGraphicFramePr>
        <p:xfrm>
          <a:off x="612648" y="4997297"/>
          <a:ext cx="8074152" cy="375920"/>
        </p:xfrm>
        <a:graphic>
          <a:graphicData uri="http://schemas.openxmlformats.org/drawingml/2006/table">
            <a:tbl>
              <a:tblPr/>
              <a:tblGrid>
                <a:gridCol w="136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kumimoji="0" lang="tr-TR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tr-TR" dirty="0">
                          <a:effectLst/>
                        </a:rPr>
                        <a:t>()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>
                          <a:effectLst/>
                        </a:rPr>
                        <a:t>Metinde Başlangıç ve bitiş değeri verilen aralıktaki metni döndürür</a:t>
                      </a:r>
                      <a:endParaRPr lang="en-US" sz="1400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878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Metodlar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18</a:t>
            </a:fld>
            <a:endParaRPr lang="tr-TR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586175"/>
              </p:ext>
            </p:extLst>
          </p:nvPr>
        </p:nvGraphicFramePr>
        <p:xfrm>
          <a:off x="457200" y="1484783"/>
          <a:ext cx="8147248" cy="3384378"/>
        </p:xfrm>
        <a:graphic>
          <a:graphicData uri="http://schemas.openxmlformats.org/drawingml/2006/table">
            <a:tbl>
              <a:tblPr/>
              <a:tblGrid>
                <a:gridCol w="195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481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err="1">
                          <a:effectLst/>
                        </a:rPr>
                        <a:t>toLocaleLowerCase</a:t>
                      </a:r>
                      <a:r>
                        <a:rPr lang="tr-TR" sz="1500" dirty="0">
                          <a:effectLst/>
                        </a:rPr>
                        <a:t>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>
                          <a:effectLst/>
                        </a:rPr>
                        <a:t>Sunucunun bölge</a:t>
                      </a:r>
                      <a:r>
                        <a:rPr lang="tr-TR" sz="1500" baseline="0" dirty="0">
                          <a:effectLst/>
                        </a:rPr>
                        <a:t> ayarlarına referans alarak metni küçük harfe çevirir</a:t>
                      </a:r>
                      <a:endParaRPr lang="en-US" sz="1500" dirty="0">
                        <a:effectLst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548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err="1">
                          <a:effectLst/>
                        </a:rPr>
                        <a:t>toLocaleUpperCase</a:t>
                      </a:r>
                      <a:r>
                        <a:rPr lang="tr-TR" sz="1500" dirty="0">
                          <a:effectLst/>
                        </a:rPr>
                        <a:t>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>
                          <a:effectLst/>
                        </a:rPr>
                        <a:t>Sunucunun bölge</a:t>
                      </a:r>
                      <a:r>
                        <a:rPr lang="tr-TR" sz="1500" baseline="0" dirty="0">
                          <a:effectLst/>
                        </a:rPr>
                        <a:t> ayarlarına referans alarak metni büyük harfe çevirir</a:t>
                      </a:r>
                      <a:endParaRPr lang="en-US" sz="1500" dirty="0">
                        <a:effectLst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43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>
                          <a:effectLst/>
                        </a:rPr>
                        <a:t>toLowerCase()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baseline="0" dirty="0">
                          <a:effectLst/>
                        </a:rPr>
                        <a:t>Metni küçük harfe çevirir</a:t>
                      </a:r>
                      <a:endParaRPr lang="en-US" sz="1500" dirty="0">
                        <a:effectLst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17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err="1">
                          <a:effectLst/>
                        </a:rPr>
                        <a:t>toString</a:t>
                      </a:r>
                      <a:r>
                        <a:rPr lang="tr-TR" sz="1500" dirty="0">
                          <a:effectLst/>
                        </a:rPr>
                        <a:t>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>
                          <a:effectLst/>
                        </a:rPr>
                        <a:t>Nesneyi </a:t>
                      </a:r>
                      <a:r>
                        <a:rPr lang="tr-TR" sz="1500" dirty="0" err="1">
                          <a:effectLst/>
                        </a:rPr>
                        <a:t>string</a:t>
                      </a:r>
                      <a:r>
                        <a:rPr lang="tr-TR" sz="1500" dirty="0">
                          <a:effectLst/>
                        </a:rPr>
                        <a:t> ifadeye dönüştürür</a:t>
                      </a:r>
                      <a:endParaRPr lang="en-US" sz="1500" dirty="0">
                        <a:effectLst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566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>
                          <a:effectLst/>
                        </a:rPr>
                        <a:t>toUpperCase()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baseline="0" dirty="0">
                          <a:effectLst/>
                        </a:rPr>
                        <a:t>Metni büyük harfe çevirir</a:t>
                      </a:r>
                      <a:endParaRPr lang="en-US" sz="1500" dirty="0">
                        <a:effectLst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257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err="1">
                          <a:effectLst/>
                        </a:rPr>
                        <a:t>trim</a:t>
                      </a:r>
                      <a:r>
                        <a:rPr lang="tr-TR" sz="1500" dirty="0">
                          <a:effectLst/>
                        </a:rPr>
                        <a:t>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>
                          <a:effectLst/>
                        </a:rPr>
                        <a:t>Metnin başındaki ve sonundaki boşlukları siler</a:t>
                      </a:r>
                      <a:endParaRPr lang="en-US" sz="1500" dirty="0">
                        <a:effectLst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566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err="1">
                          <a:effectLst/>
                        </a:rPr>
                        <a:t>valueOf</a:t>
                      </a:r>
                      <a:r>
                        <a:rPr lang="tr-TR" sz="1500" dirty="0">
                          <a:effectLst/>
                        </a:rPr>
                        <a:t>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>
                          <a:effectLst/>
                        </a:rPr>
                        <a:t>Nesnenin </a:t>
                      </a:r>
                      <a:r>
                        <a:rPr lang="tr-TR" sz="1500" dirty="0" err="1">
                          <a:effectLst/>
                        </a:rPr>
                        <a:t>string</a:t>
                      </a:r>
                      <a:r>
                        <a:rPr lang="tr-TR" sz="1500" dirty="0">
                          <a:effectLst/>
                        </a:rPr>
                        <a:t> değerini döndürür</a:t>
                      </a:r>
                      <a:endParaRPr lang="en-US" sz="1500" dirty="0">
                        <a:effectLst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452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</a:t>
            </a:r>
            <a:r>
              <a:rPr lang="tr-TR" dirty="0"/>
              <a:t> Örnekler (</a:t>
            </a:r>
            <a:r>
              <a:rPr lang="tr-TR" dirty="0" err="1"/>
              <a:t>indexOf</a:t>
            </a:r>
            <a:r>
              <a:rPr lang="tr-TR" dirty="0"/>
              <a:t>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19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323528" y="1125894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="p1"&gt;Bu köşe kış köşesi, bu köşe yaz köşesi…&lt;/p&gt;</a:t>
            </a:r>
          </a:p>
          <a:p>
            <a:r>
              <a:rPr lang="tr-TR" dirty="0"/>
              <a:t>&lt;</a:t>
            </a:r>
            <a:r>
              <a:rPr lang="tr-TR" dirty="0" err="1"/>
              <a:t>button</a:t>
            </a:r>
            <a:r>
              <a:rPr lang="tr-TR" dirty="0"/>
              <a:t> </a:t>
            </a:r>
            <a:r>
              <a:rPr lang="tr-TR" dirty="0" err="1"/>
              <a:t>onclick</a:t>
            </a:r>
            <a:r>
              <a:rPr lang="tr-TR" dirty="0"/>
              <a:t>="</a:t>
            </a:r>
            <a:r>
              <a:rPr lang="tr-TR" dirty="0" err="1"/>
              <a:t>myFunction</a:t>
            </a:r>
            <a:r>
              <a:rPr lang="tr-TR" dirty="0"/>
              <a:t>()"&gt;DENE&lt;/</a:t>
            </a:r>
            <a:r>
              <a:rPr lang="tr-TR" dirty="0" err="1"/>
              <a:t>button</a:t>
            </a:r>
            <a:r>
              <a:rPr lang="tr-TR" dirty="0"/>
              <a:t>&gt;</a:t>
            </a:r>
          </a:p>
          <a:p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"&gt;&lt;/p&gt;</a:t>
            </a:r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  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myFunction</a:t>
            </a:r>
            <a:r>
              <a:rPr lang="tr-TR" dirty="0"/>
              <a:t>() {</a:t>
            </a:r>
          </a:p>
          <a:p>
            <a:r>
              <a:rPr lang="tr-TR" dirty="0"/>
              <a:t>      var </a:t>
            </a:r>
            <a:r>
              <a:rPr lang="tr-TR" dirty="0" err="1"/>
              <a:t>str</a:t>
            </a:r>
            <a:r>
              <a:rPr lang="tr-TR" dirty="0"/>
              <a:t> = </a:t>
            </a:r>
            <a:r>
              <a:rPr lang="tr-TR" dirty="0" err="1"/>
              <a:t>document.getElementById</a:t>
            </a:r>
            <a:r>
              <a:rPr lang="tr-TR" dirty="0"/>
              <a:t>("p1").</a:t>
            </a:r>
            <a:r>
              <a:rPr lang="tr-TR" dirty="0" err="1"/>
              <a:t>innerHTML</a:t>
            </a:r>
            <a:r>
              <a:rPr lang="tr-TR" dirty="0"/>
              <a:t>;</a:t>
            </a:r>
          </a:p>
          <a:p>
            <a:r>
              <a:rPr lang="tr-TR" dirty="0"/>
              <a:t>      var pos = </a:t>
            </a:r>
            <a:r>
              <a:rPr lang="tr-TR" dirty="0" err="1"/>
              <a:t>str.indexOf</a:t>
            </a:r>
            <a:r>
              <a:rPr lang="tr-TR" dirty="0"/>
              <a:t>("köşe");</a:t>
            </a:r>
          </a:p>
          <a:p>
            <a:r>
              <a:rPr lang="tr-TR" dirty="0"/>
              <a:t>    </a:t>
            </a:r>
            <a:r>
              <a:rPr lang="tr-TR" dirty="0" err="1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pos;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9310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sz="2800" dirty="0"/>
              <a:t>  </a:t>
            </a:r>
            <a:r>
              <a:rPr lang="tr-TR" sz="2800" dirty="0" err="1"/>
              <a:t>Javascript</a:t>
            </a:r>
            <a:r>
              <a:rPr lang="tr-TR" sz="2800" dirty="0"/>
              <a:t> 2.Kısım</a:t>
            </a:r>
            <a:endParaRPr lang="tr-TR" dirty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70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String</a:t>
            </a:r>
            <a:r>
              <a:rPr lang="tr-TR" dirty="0"/>
              <a:t> Örnekler(</a:t>
            </a:r>
            <a:r>
              <a:rPr lang="tr-TR" dirty="0" err="1"/>
              <a:t>substring</a:t>
            </a:r>
            <a:r>
              <a:rPr lang="tr-TR" dirty="0"/>
              <a:t>)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20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457200" y="1162472"/>
            <a:ext cx="8147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endParaRPr lang="tr-TR" dirty="0"/>
          </a:p>
          <a:p>
            <a:r>
              <a:rPr lang="tr-TR" dirty="0"/>
              <a:t>&lt;p&gt;</a:t>
            </a:r>
            <a:r>
              <a:rPr lang="tr-TR" dirty="0" err="1"/>
              <a:t>substr</a:t>
            </a:r>
            <a:r>
              <a:rPr lang="tr-TR" dirty="0"/>
              <a:t>() metodu, bir karakter katarının bir parçasını çıkartır ve</a:t>
            </a:r>
          </a:p>
          <a:p>
            <a:r>
              <a:rPr lang="tr-TR" dirty="0"/>
              <a:t>çıkartılan parçayı yeni bir karakter katarında döndürür:&lt;/p&gt;</a:t>
            </a:r>
          </a:p>
          <a:p>
            <a:endParaRPr lang="tr-TR" dirty="0"/>
          </a:p>
          <a:p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"&gt;&lt;/p&gt;</a:t>
            </a:r>
          </a:p>
          <a:p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var </a:t>
            </a:r>
            <a:r>
              <a:rPr lang="tr-TR" dirty="0" err="1"/>
              <a:t>str</a:t>
            </a:r>
            <a:r>
              <a:rPr lang="tr-TR" dirty="0"/>
              <a:t> = "Elma, Muz, Kivi";</a:t>
            </a:r>
          </a:p>
          <a:p>
            <a:r>
              <a:rPr lang="tr-TR" dirty="0" err="1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</a:t>
            </a:r>
            <a:r>
              <a:rPr lang="tr-TR" dirty="0" err="1"/>
              <a:t>str.substring</a:t>
            </a:r>
            <a:r>
              <a:rPr lang="tr-TR" dirty="0"/>
              <a:t>(6,10);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71196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Metodları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21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433863" y="1268760"/>
            <a:ext cx="442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Verdana" panose="020B0604030504040204" pitchFamily="34" charset="0"/>
              </a:rPr>
              <a:t>parseInt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tamsayı tipine dönüştürür.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701824" y="1700808"/>
            <a:ext cx="603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10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döndürür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"10.33"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10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döndürür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 20 30"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10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döndürür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 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yıl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10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döndürür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yıl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NaN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döndürür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33863" y="3425846"/>
            <a:ext cx="5419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Verdana" panose="020B0604030504040204" pitchFamily="34" charset="0"/>
              </a:rPr>
              <a:t>parseFloat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()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ondalık sayı tipine dönüştürür. 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745232" y="4011339"/>
            <a:ext cx="6491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10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döndürür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"10.33"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10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.33 döndürür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 20 30"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10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döndürür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 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yıl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10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döndürür 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yıl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NaN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döndürür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9743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Metodları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22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433863" y="1268760"/>
            <a:ext cx="4935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Verdana" panose="020B0604030504040204" pitchFamily="34" charset="0"/>
              </a:rPr>
              <a:t>valueOf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()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sayısal değerini geri gönderir.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07504" y="1747484"/>
            <a:ext cx="82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123 from variable x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  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123 from literal 123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23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123 from expression 100 + 23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3213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Tarih Saat </a:t>
            </a:r>
            <a:r>
              <a:rPr lang="tr-TR" dirty="0" err="1"/>
              <a:t>Metodları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23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491128" y="1340768"/>
            <a:ext cx="8401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Date()</a:t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Date(milliseconds)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//</a:t>
            </a:r>
            <a:r>
              <a:rPr lang="tr-TR" dirty="0"/>
              <a:t>86400000</a:t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Date(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//</a:t>
            </a:r>
            <a:r>
              <a:rPr lang="tr-TR" dirty="0"/>
              <a:t>"</a:t>
            </a:r>
            <a:r>
              <a:rPr lang="tr-TR" dirty="0" err="1"/>
              <a:t>October</a:t>
            </a:r>
            <a:r>
              <a:rPr lang="tr-TR" dirty="0"/>
              <a:t> 13, 2014 11:13:00"</a:t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Date(year, month, day, hours, minutes, seconds, milliseconds)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tr-TR" dirty="0"/>
              <a:t>99, 5, 24, 11, 33, 30, 0</a:t>
            </a:r>
          </a:p>
        </p:txBody>
      </p:sp>
      <p:sp>
        <p:nvSpPr>
          <p:cNvPr id="6" name="Dikdörtgen 5"/>
          <p:cNvSpPr/>
          <p:nvPr/>
        </p:nvSpPr>
        <p:spPr>
          <a:xfrm>
            <a:off x="755576" y="3356992"/>
            <a:ext cx="67687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/>
              <a:t>  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var d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tr-TR" dirty="0"/>
            </a:br>
            <a:r>
              <a:rPr lang="tr-TR" dirty="0"/>
              <a:t>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d;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 err="1"/>
              <a:t>Tue</a:t>
            </a:r>
            <a:r>
              <a:rPr lang="tr-TR" dirty="0"/>
              <a:t> Mar 14 2017 14:23:44 GMT+0300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577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Dizileri Kullanma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24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457200" y="4030972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/>
              <a:t>  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var arabalar = ["Ford", "Volvo", "BMW"];</a:t>
            </a:r>
            <a:br>
              <a:rPr lang="tr-TR" dirty="0"/>
            </a:br>
            <a:r>
              <a:rPr lang="tr-TR" dirty="0"/>
              <a:t>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arabalar[0];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323528" y="1556792"/>
            <a:ext cx="7288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öz Dizimi (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Syntax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dizi-adi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 [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item1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item2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...];       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Örnek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arabalar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", "Volvo", "BMW"];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06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Dizilerde Farklı Tipleri Barındırma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25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307848" y="1571323"/>
            <a:ext cx="8656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Dizilerde farklı tipler tek bir dizide barındırılabilir.</a:t>
            </a:r>
          </a:p>
          <a:p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Aşağıdaki örnekte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ve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integer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tipdeki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değerler aynı dizide barınmaktadır.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412000" y="2915652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kisi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"Ayşe"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"Yılmaz"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46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307848" y="3687117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Verdana" panose="020B0604030504040204" pitchFamily="34" charset="0"/>
              </a:rPr>
              <a:t>length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özelliği ile dizinin uzunluğu bulunabilir.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07848" y="4448547"/>
            <a:ext cx="8512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meyveler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Muz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Portakal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Elma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meyveler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.length;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meyveler dizisinin uzunluğu:4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6699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Elemanlarında Dolaşma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26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323528" y="1412776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Dizi elemanlarında döngü yardımıyla dolaşılabilir.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72880" y="2046317"/>
            <a:ext cx="77872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/>
            </a:b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meyveler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Muz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Portakal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Elma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meyveler.length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metin += meyveler[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2216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Diziye Eleman Ekleme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27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323528" y="1412776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Diziye eleman iki yolla eklenebilir.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75646" y="2442954"/>
            <a:ext cx="8516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meyveler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Muz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Portakal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Elma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meyveler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meyveler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.length]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"L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mon"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meyveler dizisine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(L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mon)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						 //ekleme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369240" y="4305870"/>
            <a:ext cx="8075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meyveler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Muz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Portakal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Elma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fruits.push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"L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mon"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meyveler dizisine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(L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mon)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ekleme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323528" y="1988840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Son eleman olarak ekleme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95536" y="3936538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Push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metoduyla ekleme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816" y="3182090"/>
            <a:ext cx="128636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90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Boolean</a:t>
            </a:r>
            <a:r>
              <a:rPr lang="tr-TR" dirty="0"/>
              <a:t> Değerler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28</a:t>
            </a:fld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323528" y="1412776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İki değere sahip olan programlamada sıklıkla kullanılan değişken tipidir.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323528" y="1988840"/>
            <a:ext cx="8656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YES / NO</a:t>
            </a:r>
          </a:p>
          <a:p>
            <a:r>
              <a:rPr lang="en-US"/>
              <a:t>ON / OFF</a:t>
            </a:r>
          </a:p>
          <a:p>
            <a:r>
              <a:rPr lang="en-US"/>
              <a:t>TRUE / FALSE</a:t>
            </a:r>
          </a:p>
        </p:txBody>
      </p:sp>
      <p:sp>
        <p:nvSpPr>
          <p:cNvPr id="9" name="Dikdörtgen 8"/>
          <p:cNvSpPr/>
          <p:nvPr/>
        </p:nvSpPr>
        <p:spPr>
          <a:xfrm>
            <a:off x="395536" y="3284984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() fonksiyonu karşılaştırmanın sonucunu verir.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457200" y="3789040"/>
            <a:ext cx="6491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9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        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döndürür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539552" y="4934195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(x);       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döndürür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547936" y="4499828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0 değeri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false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olarak değerlendirilir.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1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/>
              <a:t>Karşılaştırma Operatörleri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29</a:t>
            </a:fld>
            <a:endParaRPr lang="tr-TR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03257"/>
              </p:ext>
            </p:extLst>
          </p:nvPr>
        </p:nvGraphicFramePr>
        <p:xfrm>
          <a:off x="395536" y="1340768"/>
          <a:ext cx="8280921" cy="5071031"/>
        </p:xfrm>
        <a:graphic>
          <a:graphicData uri="http://schemas.openxmlformats.org/drawingml/2006/table">
            <a:tbl>
              <a:tblPr/>
              <a:tblGrid>
                <a:gridCol w="159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Operator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Açıklama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Karşılaştırma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Dönen Değer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85">
                <a:tc rowSpan="3"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==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eşit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false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 5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 "5"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785">
                <a:tc rowSpan="2"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===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Değer ve tipi eşit </a:t>
                      </a:r>
                      <a:endParaRPr lang="en-US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=== 5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54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=== "5"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false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!=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Eşit değil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785">
                <a:tc rowSpan="3"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!==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değeri veya tipi eşit değil</a:t>
                      </a:r>
                      <a:endParaRPr lang="en-US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!== 5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false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!== "5"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true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&gt;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büyük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&gt;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false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&lt;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küçük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&lt;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true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67479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&gt;=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Büyük veya eşit</a:t>
                      </a:r>
                      <a:endParaRPr lang="en-US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&gt;=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false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67479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&lt;=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Küçük</a:t>
                      </a:r>
                      <a:r>
                        <a:rPr lang="tr-TR" sz="1800" baseline="0" dirty="0">
                          <a:effectLst/>
                        </a:rPr>
                        <a:t> veya eşit</a:t>
                      </a:r>
                      <a:endParaRPr lang="en-US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&lt;=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true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35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Objeler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Objeler(Nesneler) gerçek hayattaki varlıkları modelleyen değişkenlerdir. Örnek olarak bir arabayı obje olarak modellersek; Bir arabanın ağırlık, renk gibi özellikleri varken çalıştır ve stop et şeklinde metotları bulunmaktadır.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2196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/>
              <a:t>Lojic</a:t>
            </a:r>
            <a:r>
              <a:rPr lang="tr-TR" dirty="0"/>
              <a:t> Operatörler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30</a:t>
            </a:fld>
            <a:endParaRPr lang="tr-TR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87531"/>
              </p:ext>
            </p:extLst>
          </p:nvPr>
        </p:nvGraphicFramePr>
        <p:xfrm>
          <a:off x="266454" y="1772816"/>
          <a:ext cx="8214667" cy="1503680"/>
        </p:xfrm>
        <a:graphic>
          <a:graphicData uri="http://schemas.openxmlformats.org/drawingml/2006/table">
            <a:tbl>
              <a:tblPr/>
              <a:tblGrid>
                <a:gridCol w="1578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8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Operator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Açıklama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Example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&amp;&amp;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and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(x &lt; 10 &amp;&amp; y &gt; 1) is true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||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or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(x == 5 || y == 5) is false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!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not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!(x == y) is </a:t>
                      </a:r>
                      <a:r>
                        <a:rPr lang="tr-TR" dirty="0" err="1">
                          <a:effectLst/>
                        </a:rPr>
                        <a:t>true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405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/>
              <a:t>Karşılaştırma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31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95536" y="1412776"/>
            <a:ext cx="80960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Syntax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koşul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koşul doğruysa yapılacaklar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04056" y="29969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saat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mesaj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İyi Günler…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902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/>
              <a:t>Karşılaştırma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32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95536" y="1412776"/>
            <a:ext cx="8096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Syntax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07848" y="1888957"/>
            <a:ext cx="8183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if (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koşul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koşul doğruysa yapılacaklar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else { </a:t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koşul yanlışsa yapılacaklar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273930" y="3717032"/>
            <a:ext cx="78984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saat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mesaj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İyi Günler…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mesaj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İyi Akşamlar…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4076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/>
              <a:t>Karşılaştırma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33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95536" y="1412776"/>
            <a:ext cx="8096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Syntax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88040" y="1855732"/>
            <a:ext cx="86484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if (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koşul1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koşul1 doğruysa yapılacaklar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else if (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koşul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koşul1 yanlış ve koşul2 doğruysa yapılacaklar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else {</a:t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koşul1 ve koşul2 yanlışsa yapılacaklar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1108119" y="4514679"/>
            <a:ext cx="7208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saat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mesaj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Günaydın…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saat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mesaj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İyi Günler…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mesaj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İyi Akşamlar…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4590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/>
              <a:t>Karşılaştırma Örneği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34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231086" y="1143000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"&gt;Sonucu Burada Göster.&lt;/p&gt;</a:t>
            </a:r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   var mesaj;</a:t>
            </a:r>
          </a:p>
          <a:p>
            <a:r>
              <a:rPr lang="tr-TR" dirty="0"/>
              <a:t>   var saat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Date</a:t>
            </a:r>
            <a:r>
              <a:rPr lang="tr-TR" dirty="0"/>
              <a:t>().</a:t>
            </a:r>
            <a:r>
              <a:rPr lang="tr-TR" dirty="0" err="1"/>
              <a:t>getHours</a:t>
            </a:r>
            <a:r>
              <a:rPr lang="tr-TR" dirty="0"/>
              <a:t>();</a:t>
            </a:r>
          </a:p>
          <a:p>
            <a:r>
              <a:rPr lang="tr-TR" dirty="0"/>
              <a:t>   </a:t>
            </a:r>
            <a:r>
              <a:rPr lang="tr-TR" dirty="0" err="1"/>
              <a:t>if</a:t>
            </a:r>
            <a:r>
              <a:rPr lang="tr-TR" dirty="0"/>
              <a:t> (saat &lt; 18) {</a:t>
            </a:r>
          </a:p>
          <a:p>
            <a:r>
              <a:rPr lang="tr-TR" dirty="0"/>
              <a:t>     mesaj = "İyi Günler…";</a:t>
            </a:r>
          </a:p>
          <a:p>
            <a:r>
              <a:rPr lang="tr-TR" dirty="0"/>
              <a:t>   } </a:t>
            </a:r>
          </a:p>
          <a:p>
            <a:r>
              <a:rPr lang="tr-TR" dirty="0"/>
              <a:t>   else {</a:t>
            </a:r>
          </a:p>
          <a:p>
            <a:r>
              <a:rPr lang="tr-TR" dirty="0"/>
              <a:t>      mesaj = "İyi Akşamlar…";</a:t>
            </a:r>
          </a:p>
          <a:p>
            <a:r>
              <a:rPr lang="tr-TR" dirty="0"/>
              <a:t>   }</a:t>
            </a:r>
          </a:p>
          <a:p>
            <a:r>
              <a:rPr lang="tr-TR" dirty="0"/>
              <a:t>   </a:t>
            </a:r>
            <a:r>
              <a:rPr lang="tr-TR" dirty="0" err="1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mesaj;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33749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/>
              <a:t>Switch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35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07848" y="141277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switch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ifade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tr-TR" dirty="0"/>
            </a:b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 kod bloğu</a:t>
            </a:r>
            <a:b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 break;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tr-TR" dirty="0"/>
            </a:b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 kod bloğu</a:t>
            </a:r>
            <a:b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 break;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varsayılan kod bloğu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1621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/>
              <a:t>Switch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36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251520" y="1340768"/>
            <a:ext cx="7272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Date().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Pazar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Pazartesi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Salı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Çarşamba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Perşembe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Cuma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Cumartesi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default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("!!!"); 		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7901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/>
              <a:t>Döngüler </a:t>
            </a:r>
            <a:r>
              <a:rPr lang="tr-TR" dirty="0" err="1"/>
              <a:t>for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37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467544" y="1628800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 (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ifade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ifade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ifade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gerçekleştirilecek kod bloğu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00554" y="2924944"/>
            <a:ext cx="6030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text +=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Sayı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67544" y="4293096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(i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arabalar.length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metin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i++) { 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metin += arabalar[i] +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3227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/>
              <a:t>Döngüler </a:t>
            </a:r>
            <a:r>
              <a:rPr lang="tr-TR" dirty="0" err="1"/>
              <a:t>for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38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251520" y="1200849"/>
            <a:ext cx="67844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endParaRPr lang="tr-TR" dirty="0"/>
          </a:p>
          <a:p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"&gt;&lt;/p&gt;</a:t>
            </a:r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   var metin = "";</a:t>
            </a:r>
          </a:p>
          <a:p>
            <a:r>
              <a:rPr lang="tr-TR" dirty="0"/>
              <a:t>   var i;</a:t>
            </a:r>
          </a:p>
          <a:p>
            <a:r>
              <a:rPr lang="tr-TR" dirty="0"/>
              <a:t>   for (i = 1; i &lt; 10; i = i + 2) {</a:t>
            </a:r>
          </a:p>
          <a:p>
            <a:r>
              <a:rPr lang="tr-TR" dirty="0"/>
              <a:t>       metin += i + "&lt;</a:t>
            </a:r>
            <a:r>
              <a:rPr lang="tr-TR" dirty="0" err="1"/>
              <a:t>br</a:t>
            </a:r>
            <a:r>
              <a:rPr lang="tr-TR" dirty="0"/>
              <a:t>&gt;";</a:t>
            </a:r>
          </a:p>
          <a:p>
            <a:r>
              <a:rPr lang="tr-TR" dirty="0"/>
              <a:t>   }</a:t>
            </a:r>
          </a:p>
          <a:p>
            <a:r>
              <a:rPr lang="tr-TR" dirty="0"/>
              <a:t>   </a:t>
            </a:r>
            <a:r>
              <a:rPr lang="tr-TR" dirty="0" err="1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metin;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   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2743868"/>
            <a:ext cx="4095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30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/>
              <a:t>Döngüler </a:t>
            </a:r>
            <a:r>
              <a:rPr lang="tr-TR" dirty="0" err="1"/>
              <a:t>while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39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500554" y="157230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 (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koşul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gerçekleştirilecek kod bloğu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576064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text +=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"The number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189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Objeler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</a:t>
            </a:fld>
            <a:endParaRPr lang="tr-TR"/>
          </a:p>
        </p:txBody>
      </p:sp>
      <p:pic>
        <p:nvPicPr>
          <p:cNvPr id="1026" name="Picture 2" descr="http://www.w3schools.com/js/objectExplaine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02546"/>
            <a:ext cx="35052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İçerik Yer Tutucus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433936"/>
          </a:xfrm>
        </p:spPr>
        <p:txBody>
          <a:bodyPr>
            <a:normAutofit/>
          </a:bodyPr>
          <a:lstStyle/>
          <a:p>
            <a:r>
              <a:rPr lang="tr-TR" dirty="0"/>
              <a:t>Obje = araba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Tanımlanan bir obje ile birden fazla araba oluşturabilir. Oluşturulan her araba farklı özelliklere sahip olabilir. Örneğin bir arabanın rengi siyahken diğer beyaz olabilir. </a:t>
            </a: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4445"/>
              </p:ext>
            </p:extLst>
          </p:nvPr>
        </p:nvGraphicFramePr>
        <p:xfrm>
          <a:off x="3301008" y="1340768"/>
          <a:ext cx="566348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73">
                <a:tc>
                  <a:txBody>
                    <a:bodyPr/>
                    <a:lstStyle/>
                    <a:p>
                      <a:r>
                        <a:rPr lang="tr-TR" dirty="0"/>
                        <a:t>Özellik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Metod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araba.marka</a:t>
                      </a:r>
                      <a:r>
                        <a:rPr lang="tr-TR" dirty="0"/>
                        <a:t>=Fiat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araba.calistir</a:t>
                      </a:r>
                      <a:r>
                        <a:rPr lang="tr-T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araba.model</a:t>
                      </a:r>
                      <a:r>
                        <a:rPr lang="tr-TR" dirty="0"/>
                        <a:t>=500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araba.sur</a:t>
                      </a:r>
                      <a:r>
                        <a:rPr lang="tr-T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araba.agirlik</a:t>
                      </a:r>
                      <a:r>
                        <a:rPr lang="tr-TR" dirty="0"/>
                        <a:t>=850kg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araba.rolanti</a:t>
                      </a:r>
                      <a:r>
                        <a:rPr lang="tr-T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araba.renk</a:t>
                      </a:r>
                      <a:r>
                        <a:rPr lang="tr-TR" dirty="0"/>
                        <a:t>=beyaz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araba.durdur</a:t>
                      </a:r>
                      <a:r>
                        <a:rPr lang="tr-T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68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/>
              <a:t>Döngüler do </a:t>
            </a:r>
            <a:r>
              <a:rPr lang="tr-TR" dirty="0" err="1"/>
              <a:t>while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40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549460" y="13857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 {</a:t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gerçekleştirilecek kod bloğu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 (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koşul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39552" y="31758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text +=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Sayı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3622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/>
              <a:t>Break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41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251520" y="3148097"/>
            <a:ext cx="6568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text +=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Sayı: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5588" y="1971171"/>
            <a:ext cx="718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Break komutu döngüyü kullanıldığı yerde kırarak sonlandırır.</a:t>
            </a:r>
          </a:p>
        </p:txBody>
      </p:sp>
    </p:spTree>
    <p:extLst>
      <p:ext uri="{BB962C8B-B14F-4D97-AF65-F5344CB8AC3E}">
        <p14:creationId xmlns:p14="http://schemas.microsoft.com/office/powerpoint/2010/main" val="1600459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/>
              <a:t>Continue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42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95536" y="3130347"/>
            <a:ext cx="6568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 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text +=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Sayı: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5588" y="1971171"/>
            <a:ext cx="7549695" cy="72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Continue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komutu döngüyü kullanıldığı yerde işlem yaptırmadan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bir sonraki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iterasyona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yönlendirir.</a:t>
            </a:r>
          </a:p>
        </p:txBody>
      </p:sp>
    </p:spTree>
    <p:extLst>
      <p:ext uri="{BB962C8B-B14F-4D97-AF65-F5344CB8AC3E}">
        <p14:creationId xmlns:p14="http://schemas.microsoft.com/office/powerpoint/2010/main" val="4263183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JSON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43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251520" y="1340768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veri saklamak ve taşımak için bir biçimdir.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307848" y="1907868"/>
            <a:ext cx="68564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temsil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J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ava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S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O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bject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N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otasyon</a:t>
            </a:r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hafif veri değişim formatıdır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bağımsız dildir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"kendini açıklayan" ve anlaşılması kolaydır</a:t>
            </a:r>
          </a:p>
          <a:p>
            <a:pPr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SON, programlama dilinden bağımsız olan </a:t>
            </a:r>
            <a:r>
              <a:rPr lang="tr-TR" dirty="0" err="1"/>
              <a:t>Xml’e</a:t>
            </a:r>
            <a:r>
              <a:rPr lang="tr-TR" dirty="0"/>
              <a:t> alternatif olarak kullanılan </a:t>
            </a:r>
            <a:r>
              <a:rPr lang="tr-TR" dirty="0" err="1"/>
              <a:t>javascript</a:t>
            </a:r>
            <a:r>
              <a:rPr lang="tr-TR" dirty="0"/>
              <a:t> tabanlı veri değişim formatıdır. </a:t>
            </a:r>
            <a:r>
              <a:rPr lang="tr-TR" dirty="0" err="1"/>
              <a:t>JSON’un</a:t>
            </a:r>
            <a:r>
              <a:rPr lang="tr-TR" dirty="0"/>
              <a:t> amacı veri alış verişi yaparken daha küçük boyutlarda veri alıp </a:t>
            </a:r>
            <a:r>
              <a:rPr lang="tr-TR" dirty="0" err="1"/>
              <a:t>göndermektir.Bu</a:t>
            </a:r>
            <a:r>
              <a:rPr lang="tr-TR" dirty="0"/>
              <a:t> özellikleri sayesinde JSON ile çok hızlı web uygulamaları oluşturabilir.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67544" y="4409108"/>
            <a:ext cx="69127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calisan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:['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ad"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"Ayşe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"Yılmaz"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},'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"ad"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"Mehmet"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"Öztürk"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},'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ad"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"Ömer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"Çetin"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7784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JSON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44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07848" y="155956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 sözdizimi kuralları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 ad / değer çiftleri içinde yazılır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 virgül ile ayrılır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Köşeli parantezler diziler tutar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269902" y="3219291"/>
            <a:ext cx="8910192" cy="86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nesneleri küme parantezi içine yazılır.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Sadece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gibi nesneler birden fazla ad / değer çiftlerini içerebilir: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26594" y="4488190"/>
            <a:ext cx="6477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ad"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"Ayşe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"Yılmaz"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7158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JSON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45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323528" y="1412776"/>
            <a:ext cx="756084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 Diziler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 diziler köşeli parantez içinde yazılır.</a:t>
            </a: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Sadece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gibi, bir dizi nesneleri içerebilir:</a:t>
            </a:r>
          </a:p>
          <a:p>
            <a:b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07848" y="2924944"/>
            <a:ext cx="664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calisan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:['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ad"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"Ayşe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"Yılmaz"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},'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"ad"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"Mehmet"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"Öztürk"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},'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ad"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"Ömer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"Çetin"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27616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JSON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46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07848" y="1559561"/>
            <a:ext cx="817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İlk olarak, JSON sözdizimi içeren bir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oluşturun: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37354" y="2341066"/>
            <a:ext cx="75470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var metin = 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calisan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:['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ad"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"Ayşe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"Yılmaz"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},'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"ad"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"Mehmet"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"Öztürk"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},'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ad"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"Ömer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"Çetin"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}]</a:t>
            </a:r>
            <a:endParaRPr lang="tr-TR" dirty="0"/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}';</a:t>
            </a:r>
          </a:p>
        </p:txBody>
      </p:sp>
      <p:sp>
        <p:nvSpPr>
          <p:cNvPr id="6" name="Dikdörtgen 5"/>
          <p:cNvSpPr/>
          <p:nvPr/>
        </p:nvSpPr>
        <p:spPr>
          <a:xfrm>
            <a:off x="307848" y="3820518"/>
            <a:ext cx="8368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Sonra, bir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nesnesine dönüştürmek için yerleşik fonksiyon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JSON.parse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() kullanın: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251520" y="5008677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JSON.parse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(metin);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057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JSON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47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395536" y="1143000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&lt;h2&gt;JSON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ile Nesne Oluştur&lt;/h2&gt;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&lt;p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"&gt;&lt;/p&gt;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var metin = '{"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calisan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":['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'{"ad":"Ayşe","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":"Yılmaz" },'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'{"ad":"Mehmet","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":"Öztürk" },'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'{"ad":"Ömer","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":"Çetin" }]}';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JSON.parse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(metin);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obj.calisan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[1].ad + " " +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obj.calisan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2348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Objeler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648472" y="1916832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araba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"Fiat"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504056" y="3150260"/>
            <a:ext cx="7956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araba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marka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"Fiat"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model: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"500"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renk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beyaz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611560" y="1475492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Aşağıdaki kodda car değişkenine basit bir Fiat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değeri aktarıldı.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539552" y="2492896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İkinci kodda car değişkenine birden fazla değer aktarılmaktadır.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467544" y="4078813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Verdana" panose="020B0604030504040204" pitchFamily="34" charset="0"/>
              </a:rPr>
              <a:t>isim:değer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şeklinde değer aktarılır. Virgüllerle birden fazla değer birbirinden ayrılır.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457200" y="5018399"/>
            <a:ext cx="821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kisi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Ayşe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soyad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Yılmaz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yas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gozRengi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mavi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319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Nesnelerde Özelliklere Erişim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6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1075323" y="1710100"/>
            <a:ext cx="1819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/>
              <a:t>nesneAdı.özellikAdı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611560" y="126876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Obje özelliklerine iki yolla erişilebilir.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539552" y="2204864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İkinci yol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539552" y="3356992"/>
            <a:ext cx="821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kisi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Ayşe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soyad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Yılmaz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yas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gozRengi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mavi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1115616" y="2627620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nesneAdı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i="1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i="1" dirty="0" err="1">
                <a:solidFill>
                  <a:srgbClr val="0000CD"/>
                </a:solidFill>
                <a:latin typeface="Consolas" panose="020B0609020204030204" pitchFamily="49" charset="0"/>
              </a:rPr>
              <a:t>özellikAdı</a:t>
            </a:r>
            <a:r>
              <a:rPr lang="tr-TR" i="1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1209010" y="494116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kisi.soyad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611560" y="4317380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Örnek</a:t>
            </a: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   1.Yöntem</a:t>
            </a:r>
          </a:p>
          <a:p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   2.Yöntem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1261146" y="5795972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kisi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371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Nesnelerde Metotlara Erişim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7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1075323" y="1710100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/>
              <a:t>nesneAdı.metotAdı</a:t>
            </a:r>
            <a:r>
              <a:rPr lang="tr-TR" i="1" dirty="0"/>
              <a:t>()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611560" y="126876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Nesne metotlarına erişim</a:t>
            </a:r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467544" y="4437112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Örnek</a:t>
            </a: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	Doğru Erişim</a:t>
            </a:r>
          </a:p>
          <a:p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	Hatalı Erişim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2267744" y="508518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isim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kisi.adSoyad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648072" y="2136339"/>
            <a:ext cx="65882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var </a:t>
            </a:r>
            <a:r>
              <a:rPr lang="tr-TR" dirty="0" err="1"/>
              <a:t>kisi</a:t>
            </a:r>
            <a:r>
              <a:rPr lang="tr-TR" dirty="0"/>
              <a:t> = {</a:t>
            </a:r>
          </a:p>
          <a:p>
            <a:r>
              <a:rPr lang="tr-TR" dirty="0"/>
              <a:t>    ad: "John",</a:t>
            </a:r>
          </a:p>
          <a:p>
            <a:r>
              <a:rPr lang="tr-TR" dirty="0"/>
              <a:t>    </a:t>
            </a:r>
            <a:r>
              <a:rPr lang="tr-TR" dirty="0" err="1"/>
              <a:t>soyad</a:t>
            </a:r>
            <a:r>
              <a:rPr lang="tr-TR" dirty="0"/>
              <a:t> : "</a:t>
            </a:r>
            <a:r>
              <a:rPr lang="tr-TR" dirty="0" err="1"/>
              <a:t>Doe</a:t>
            </a:r>
            <a:r>
              <a:rPr lang="tr-TR" dirty="0"/>
              <a:t>",</a:t>
            </a:r>
          </a:p>
          <a:p>
            <a:r>
              <a:rPr lang="tr-TR" dirty="0"/>
              <a:t>    </a:t>
            </a:r>
            <a:r>
              <a:rPr lang="tr-TR" dirty="0" err="1"/>
              <a:t>id</a:t>
            </a:r>
            <a:r>
              <a:rPr lang="tr-TR" dirty="0"/>
              <a:t>       : 5566,</a:t>
            </a:r>
          </a:p>
          <a:p>
            <a:r>
              <a:rPr lang="tr-TR" dirty="0"/>
              <a:t>    </a:t>
            </a:r>
            <a:r>
              <a:rPr lang="tr-TR" dirty="0" err="1"/>
              <a:t>adSoyad</a:t>
            </a:r>
            <a:r>
              <a:rPr lang="tr-TR" dirty="0"/>
              <a:t> : </a:t>
            </a:r>
            <a:r>
              <a:rPr lang="tr-TR" dirty="0" err="1"/>
              <a:t>function</a:t>
            </a:r>
            <a:r>
              <a:rPr lang="tr-TR" dirty="0"/>
              <a:t>() {</a:t>
            </a:r>
          </a:p>
          <a:p>
            <a:r>
              <a:rPr lang="tr-TR" dirty="0"/>
              <a:t>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this.ad</a:t>
            </a:r>
            <a:r>
              <a:rPr lang="tr-TR" dirty="0"/>
              <a:t> + " " + </a:t>
            </a:r>
            <a:r>
              <a:rPr lang="tr-TR" dirty="0" err="1"/>
              <a:t>this.soyad</a:t>
            </a:r>
            <a:r>
              <a:rPr lang="tr-TR" dirty="0"/>
              <a:t>;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};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2301523" y="5939988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isim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kisi.adSoyad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288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Nesne Özellik Örneği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8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70671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endParaRPr lang="tr-TR" dirty="0"/>
          </a:p>
          <a:p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"&gt;Sonucu Burada Göster.&lt;/p&gt;</a:t>
            </a:r>
          </a:p>
          <a:p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   var </a:t>
            </a:r>
            <a:r>
              <a:rPr lang="tr-TR" dirty="0" err="1"/>
              <a:t>kisi</a:t>
            </a:r>
            <a:r>
              <a:rPr lang="tr-TR" dirty="0"/>
              <a:t> = {</a:t>
            </a:r>
            <a:r>
              <a:rPr lang="tr-TR" dirty="0" err="1"/>
              <a:t>ad:"Ayşe</a:t>
            </a:r>
            <a:r>
              <a:rPr lang="tr-TR" dirty="0"/>
              <a:t>", </a:t>
            </a:r>
            <a:r>
              <a:rPr lang="tr-TR" dirty="0" err="1"/>
              <a:t>soyad</a:t>
            </a:r>
            <a:r>
              <a:rPr lang="tr-TR" dirty="0"/>
              <a:t>:"Yılmaz"};</a:t>
            </a:r>
          </a:p>
          <a:p>
            <a:r>
              <a:rPr lang="tr-TR" dirty="0"/>
              <a:t>   </a:t>
            </a:r>
            <a:r>
              <a:rPr lang="tr-TR" dirty="0" err="1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</a:t>
            </a:r>
            <a:r>
              <a:rPr lang="tr-TR" dirty="0" err="1"/>
              <a:t>kisi.ad</a:t>
            </a:r>
            <a:r>
              <a:rPr lang="tr-TR" dirty="0"/>
              <a:t>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1480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Nesne Metot Örneği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9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268760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 Sonucu Burada Göster.&lt;/p&gt;</a:t>
            </a:r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var </a:t>
            </a:r>
            <a:r>
              <a:rPr lang="tr-TR" dirty="0" err="1"/>
              <a:t>kisi</a:t>
            </a:r>
            <a:r>
              <a:rPr lang="tr-TR" dirty="0"/>
              <a:t> = {</a:t>
            </a:r>
          </a:p>
          <a:p>
            <a:r>
              <a:rPr lang="tr-TR" dirty="0"/>
              <a:t>    ad: "Ayşe",</a:t>
            </a:r>
          </a:p>
          <a:p>
            <a:r>
              <a:rPr lang="tr-TR" dirty="0"/>
              <a:t>    </a:t>
            </a:r>
            <a:r>
              <a:rPr lang="tr-TR" dirty="0" err="1"/>
              <a:t>soyAd</a:t>
            </a:r>
            <a:r>
              <a:rPr lang="tr-TR" dirty="0"/>
              <a:t> : "Yılmaz",</a:t>
            </a:r>
          </a:p>
          <a:p>
            <a:r>
              <a:rPr lang="tr-TR" dirty="0"/>
              <a:t>    </a:t>
            </a:r>
            <a:r>
              <a:rPr lang="tr-TR" dirty="0" err="1"/>
              <a:t>id</a:t>
            </a:r>
            <a:r>
              <a:rPr lang="tr-TR" dirty="0"/>
              <a:t>       : 5566,</a:t>
            </a:r>
          </a:p>
          <a:p>
            <a:r>
              <a:rPr lang="tr-TR" dirty="0"/>
              <a:t>    </a:t>
            </a:r>
            <a:r>
              <a:rPr lang="tr-TR" dirty="0" err="1"/>
              <a:t>adSoyad</a:t>
            </a:r>
            <a:r>
              <a:rPr lang="tr-TR" dirty="0"/>
              <a:t> : </a:t>
            </a:r>
            <a:r>
              <a:rPr lang="tr-TR" dirty="0" err="1"/>
              <a:t>function</a:t>
            </a:r>
            <a:r>
              <a:rPr lang="tr-TR" dirty="0"/>
              <a:t>() {</a:t>
            </a:r>
          </a:p>
          <a:p>
            <a:r>
              <a:rPr lang="tr-TR" dirty="0"/>
              <a:t>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this.ad</a:t>
            </a:r>
            <a:r>
              <a:rPr lang="tr-TR" dirty="0"/>
              <a:t>+ " " + </a:t>
            </a:r>
            <a:r>
              <a:rPr lang="tr-TR" dirty="0" err="1"/>
              <a:t>this.soyAd</a:t>
            </a:r>
            <a:r>
              <a:rPr lang="tr-TR" dirty="0"/>
              <a:t>;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}; </a:t>
            </a:r>
          </a:p>
          <a:p>
            <a:r>
              <a:rPr lang="tr-TR" dirty="0" err="1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</a:t>
            </a:r>
            <a:r>
              <a:rPr lang="tr-TR" dirty="0" err="1"/>
              <a:t>kisi.adSoyad</a:t>
            </a:r>
            <a:r>
              <a:rPr lang="tr-TR" dirty="0"/>
              <a:t>();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89256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3476</TotalTime>
  <Words>1975</Words>
  <Application>Microsoft Office PowerPoint</Application>
  <PresentationFormat>On-screen Show (4:3)</PresentationFormat>
  <Paragraphs>573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Bookman Old Style</vt:lpstr>
      <vt:lpstr>Calibri</vt:lpstr>
      <vt:lpstr>Consolas</vt:lpstr>
      <vt:lpstr>Gill Sans MT</vt:lpstr>
      <vt:lpstr>Segoe UI</vt:lpstr>
      <vt:lpstr>Verdana</vt:lpstr>
      <vt:lpstr>Wingdings</vt:lpstr>
      <vt:lpstr>Wingdings 3</vt:lpstr>
      <vt:lpstr>Kaynak</vt:lpstr>
      <vt:lpstr>Web Teknolojileri</vt:lpstr>
      <vt:lpstr>İçerik</vt:lpstr>
      <vt:lpstr>JavaScript Objeler</vt:lpstr>
      <vt:lpstr>JavaScript Objeler</vt:lpstr>
      <vt:lpstr>JavaScript Objeler</vt:lpstr>
      <vt:lpstr>Nesnelerde Özelliklere Erişim</vt:lpstr>
      <vt:lpstr>Nesnelerde Metotlara Erişim</vt:lpstr>
      <vt:lpstr>Nesne Özellik Örneği</vt:lpstr>
      <vt:lpstr>Nesne Metot Örneği</vt:lpstr>
      <vt:lpstr>Değişkenlerin Yaşam Alanları</vt:lpstr>
      <vt:lpstr>Global Değişkenler</vt:lpstr>
      <vt:lpstr>Global Değişken Örneği</vt:lpstr>
      <vt:lpstr>Lokal Değişkenler</vt:lpstr>
      <vt:lpstr>Lokal Değişken Örneği</vt:lpstr>
      <vt:lpstr>String Özellikleri</vt:lpstr>
      <vt:lpstr>String  Özel Karekterler</vt:lpstr>
      <vt:lpstr>String Metodlar</vt:lpstr>
      <vt:lpstr>String Metodlar</vt:lpstr>
      <vt:lpstr>String Örnekler (indexOf)</vt:lpstr>
      <vt:lpstr>String Örnekler(substring)</vt:lpstr>
      <vt:lpstr>Number Metodları</vt:lpstr>
      <vt:lpstr>Number Metodları</vt:lpstr>
      <vt:lpstr>Tarih Saat Metodları</vt:lpstr>
      <vt:lpstr>Dizileri Kullanma</vt:lpstr>
      <vt:lpstr>Dizilerde Farklı Tipleri Barındırma</vt:lpstr>
      <vt:lpstr>Dizi Elemanlarında Dolaşma</vt:lpstr>
      <vt:lpstr>Diziye Eleman Ekleme</vt:lpstr>
      <vt:lpstr>Boolean Değerler</vt:lpstr>
      <vt:lpstr>Karşılaştırma Operatörleri</vt:lpstr>
      <vt:lpstr>Lojic Operatörler</vt:lpstr>
      <vt:lpstr>Karşılaştırma</vt:lpstr>
      <vt:lpstr>Karşılaştırma</vt:lpstr>
      <vt:lpstr>Karşılaştırma</vt:lpstr>
      <vt:lpstr>Karşılaştırma Örneği</vt:lpstr>
      <vt:lpstr>Switch</vt:lpstr>
      <vt:lpstr>Switch</vt:lpstr>
      <vt:lpstr>Döngüler for</vt:lpstr>
      <vt:lpstr>Döngüler for</vt:lpstr>
      <vt:lpstr>Döngüler while</vt:lpstr>
      <vt:lpstr>Döngüler do while</vt:lpstr>
      <vt:lpstr>Break</vt:lpstr>
      <vt:lpstr>Continue</vt:lpstr>
      <vt:lpstr>JavaScript JSON</vt:lpstr>
      <vt:lpstr>JavaScript JSON</vt:lpstr>
      <vt:lpstr>JavaScript JSON</vt:lpstr>
      <vt:lpstr>JavaScript JSON</vt:lpstr>
      <vt:lpstr>JavaScript 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BAkademisyen</cp:lastModifiedBy>
  <cp:revision>291</cp:revision>
  <dcterms:created xsi:type="dcterms:W3CDTF">2016-02-14T06:12:05Z</dcterms:created>
  <dcterms:modified xsi:type="dcterms:W3CDTF">2019-04-16T10:03:12Z</dcterms:modified>
</cp:coreProperties>
</file>