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29.xml.rels" ContentType="application/vnd.openxmlformats-package.relationships+xml"/>
  <Override PartName="/ppt/notesSlides/notesSlide3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32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tr-TR" sz="1800" spc="-1" strike="noStrike">
                <a:solidFill>
                  <a:srgbClr val="000000"/>
                </a:solidFill>
                <a:latin typeface="Gill Sans MT"/>
              </a:rPr>
              <a:t>Click to move the slide</a:t>
            </a:r>
            <a:endParaRPr b="0" lang="tr-T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472B8B70-F80B-4E0B-8780-0FEC64AE1C48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9B0747B-D400-4953-8A00-7A8A76469B5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34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566EE87-B9AA-4C0B-93CA-C2CF615F73C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34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A5BBFAE-3E27-4C02-B07B-17C8E6B9B1F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34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EADE86A-56DD-4554-B61A-B48BD4A9006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34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389BE90-6535-4DB8-B5B4-FCEFD7F3AF4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34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279B042-18BC-40CF-8EA1-FFCF2FC2324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34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4AD9CB5-352A-4FE7-A4F3-1C01E86DE74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34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3C77724-15ED-4AC3-B28F-563EE9D7B39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34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8AB75CF-8117-4559-9762-AC3732D54A9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34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4984030-8FF4-4BED-8453-E952886602D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34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7446D27-8E4D-4017-9D41-111067CA26C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34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ABCBCDF-9A30-4266-8AE6-26598AAA230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34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6AFC43B-1DE9-4C06-9A57-B58A8A5F967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34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0C1934F-BFDD-4858-8D23-C8D4F61404D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34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84638AC-DD13-4AD7-8A52-D1F2DEE7A2E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34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EDA11D1-9A5B-438E-98C3-4B2AA1B318C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34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A7DC62B-7814-4E4B-A075-113319499E5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34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EF66137-BD73-4CD8-BC0A-36C8AAE7840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tr-T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822924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3798720"/>
            <a:ext cx="822924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tr-T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80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219320"/>
            <a:ext cx="401580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57200" y="3798720"/>
            <a:ext cx="401580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674240" y="3798720"/>
            <a:ext cx="401580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tr-T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264960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239640" y="1219320"/>
            <a:ext cx="264960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22080" y="1219320"/>
            <a:ext cx="264960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3798720"/>
            <a:ext cx="264960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3239640" y="3798720"/>
            <a:ext cx="264960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6022080" y="3798720"/>
            <a:ext cx="264960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tr-T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tr-T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tr-T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800" cy="493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19320"/>
            <a:ext cx="4015800" cy="493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tr-TR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457200" y="152280"/>
            <a:ext cx="8229240" cy="459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tr-T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80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19320"/>
            <a:ext cx="4015800" cy="493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798720"/>
            <a:ext cx="401580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tr-T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tr-T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800" cy="493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219320"/>
            <a:ext cx="401580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3798720"/>
            <a:ext cx="401580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tr-T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80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219320"/>
            <a:ext cx="401580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7200" y="3798720"/>
            <a:ext cx="822924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tr-T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822924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3798720"/>
            <a:ext cx="822924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tr-T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80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74240" y="1219320"/>
            <a:ext cx="401580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57200" y="3798720"/>
            <a:ext cx="401580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674240" y="3798720"/>
            <a:ext cx="401580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tr-T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264960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3239640" y="1219320"/>
            <a:ext cx="264960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022080" y="1219320"/>
            <a:ext cx="264960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457200" y="3798720"/>
            <a:ext cx="264960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3239640" y="3798720"/>
            <a:ext cx="264960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 type="body"/>
          </p:nvPr>
        </p:nvSpPr>
        <p:spPr>
          <a:xfrm>
            <a:off x="6022080" y="3798720"/>
            <a:ext cx="264960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tr-T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tr-T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800" cy="493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19320"/>
            <a:ext cx="4015800" cy="493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tr-TR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152280"/>
            <a:ext cx="8229240" cy="459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tr-T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80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19320"/>
            <a:ext cx="4015800" cy="493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798720"/>
            <a:ext cx="401580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tr-T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800" cy="493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219320"/>
            <a:ext cx="401580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4240" y="3798720"/>
            <a:ext cx="401580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tr-T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80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19320"/>
            <a:ext cx="401580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798720"/>
            <a:ext cx="822924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457200" y="6352920"/>
            <a:ext cx="8229600" cy="360"/>
          </a:xfrm>
          <a:prstGeom prst="line">
            <a:avLst/>
          </a:prstGeom>
          <a:ln w="9360">
            <a:solidFill>
              <a:schemeClr val="accent2"/>
            </a:solidFill>
            <a:custDash>
              <a:ds d="5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Line 2"/>
          <p:cNvSpPr/>
          <p:nvPr/>
        </p:nvSpPr>
        <p:spPr>
          <a:xfrm>
            <a:off x="457200" y="1143000"/>
            <a:ext cx="8229600" cy="360"/>
          </a:xfrm>
          <a:prstGeom prst="line">
            <a:avLst/>
          </a:prstGeom>
          <a:ln w="9360">
            <a:solidFill>
              <a:schemeClr val="accent2"/>
            </a:solidFill>
            <a:custDash>
              <a:ds d="5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 rot="5400000">
            <a:off x="419400" y="6467400"/>
            <a:ext cx="190440" cy="11988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381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1219320" y="3886200"/>
            <a:ext cx="6857640" cy="99036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tr-TR" sz="3200" spc="-1" strike="noStrike">
                <a:solidFill>
                  <a:srgbClr val="000000"/>
                </a:solidFill>
                <a:latin typeface="Bookman Old Style"/>
              </a:rPr>
              <a:t>Asıl başlık stili için tıklatın</a:t>
            </a:r>
            <a:endParaRPr b="0" lang="tr-T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6400800" y="6355080"/>
            <a:ext cx="2285640" cy="3654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CD15D7DE-D302-4491-8E0A-E24C65581AE0}" type="datetime1">
              <a:rPr b="0" lang="en-US" sz="1400" spc="-1" strike="noStrike">
                <a:solidFill>
                  <a:srgbClr val="464653"/>
                </a:solidFill>
                <a:latin typeface="Gill Sans MT"/>
              </a:rPr>
              <a:t>02/25/2019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2898720" y="6355080"/>
            <a:ext cx="3474360" cy="3654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1216080" y="6355080"/>
            <a:ext cx="1218960" cy="3654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626B2C44-3AE2-4449-B8AF-9E5E8FA04788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32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905040" y="3648240"/>
            <a:ext cx="7314840" cy="1279800"/>
          </a:xfrm>
          <a:prstGeom prst="rect">
            <a:avLst/>
          </a:prstGeom>
          <a:noFill/>
          <a:ln w="6480">
            <a:solidFill>
              <a:schemeClr val="accent1"/>
            </a:solidFill>
            <a:round/>
          </a:ln>
          <a:effectLst>
            <a:outerShdw blurRad="381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914400" y="5048280"/>
            <a:ext cx="7314840" cy="685440"/>
          </a:xfrm>
          <a:prstGeom prst="rect">
            <a:avLst/>
          </a:prstGeom>
          <a:noFill/>
          <a:ln w="6480">
            <a:solidFill>
              <a:schemeClr val="accent2"/>
            </a:solidFill>
            <a:round/>
          </a:ln>
          <a:effectLst>
            <a:outerShdw blurRad="381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905040" y="3648240"/>
            <a:ext cx="228240" cy="1279800"/>
          </a:xfrm>
          <a:prstGeom prst="rect">
            <a:avLst/>
          </a:prstGeom>
          <a:solidFill>
            <a:schemeClr val="accent1"/>
          </a:solidFill>
          <a:ln w="6480">
            <a:noFill/>
          </a:ln>
          <a:effectLst>
            <a:outerShdw blurRad="381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CustomShape 11"/>
          <p:cNvSpPr/>
          <p:nvPr/>
        </p:nvSpPr>
        <p:spPr>
          <a:xfrm>
            <a:off x="914400" y="5048280"/>
            <a:ext cx="228240" cy="685440"/>
          </a:xfrm>
          <a:prstGeom prst="rect">
            <a:avLst/>
          </a:prstGeom>
          <a:solidFill>
            <a:schemeClr val="accent2"/>
          </a:solidFill>
          <a:ln w="6480">
            <a:noFill/>
          </a:ln>
          <a:effectLst>
            <a:outerShdw blurRad="381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600" spc="-1" strike="noStrike">
                <a:solidFill>
                  <a:srgbClr val="000000"/>
                </a:solidFill>
                <a:latin typeface="Gill Sans MT"/>
              </a:rPr>
              <a:t>Click to edit the outline text format</a:t>
            </a: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solidFill>
                  <a:srgbClr val="000000"/>
                </a:solidFill>
                <a:latin typeface="Gill Sans MT"/>
              </a:rPr>
              <a:t>Second Outline Level</a:t>
            </a:r>
            <a:endParaRPr b="0" lang="tr-TR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1800" spc="-1" strike="noStrike">
                <a:solidFill>
                  <a:srgbClr val="000000"/>
                </a:solidFill>
                <a:latin typeface="Gill Sans MT"/>
              </a:rPr>
              <a:t>Third Outline Level</a:t>
            </a:r>
            <a:endParaRPr b="0" lang="tr-TR" sz="1800" spc="-1" strike="noStrike">
              <a:solidFill>
                <a:srgbClr val="000000"/>
              </a:solidFill>
              <a:latin typeface="Gill Sans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1600" spc="-1" strike="noStrike">
                <a:solidFill>
                  <a:srgbClr val="000000"/>
                </a:solidFill>
                <a:latin typeface="Gill Sans MT"/>
              </a:rPr>
              <a:t>Fourth Outline Level</a:t>
            </a:r>
            <a:endParaRPr b="0" lang="tr-TR" sz="1600" spc="-1" strike="noStrike">
              <a:solidFill>
                <a:srgbClr val="000000"/>
              </a:solidFill>
              <a:latin typeface="Gill Sans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Gill Sans MT"/>
              </a:rPr>
              <a:t>Fifth Outline Level</a:t>
            </a:r>
            <a:endParaRPr b="0" lang="tr-TR" sz="2000" spc="-1" strike="noStrike">
              <a:solidFill>
                <a:srgbClr val="000000"/>
              </a:solidFill>
              <a:latin typeface="Gill Sans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Gill Sans MT"/>
              </a:rPr>
              <a:t>Sixth Outline Level</a:t>
            </a:r>
            <a:endParaRPr b="0" lang="tr-TR" sz="2000" spc="-1" strike="noStrike">
              <a:solidFill>
                <a:srgbClr val="000000"/>
              </a:solidFill>
              <a:latin typeface="Gill Sans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Gill Sans MT"/>
              </a:rPr>
              <a:t>Seventh Outline Level</a:t>
            </a:r>
            <a:endParaRPr b="0" lang="tr-TR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ine 1"/>
          <p:cNvSpPr/>
          <p:nvPr/>
        </p:nvSpPr>
        <p:spPr>
          <a:xfrm>
            <a:off x="457200" y="6352920"/>
            <a:ext cx="8229600" cy="360"/>
          </a:xfrm>
          <a:prstGeom prst="line">
            <a:avLst/>
          </a:prstGeom>
          <a:ln w="9360">
            <a:solidFill>
              <a:schemeClr val="accent2"/>
            </a:solidFill>
            <a:custDash>
              <a:ds d="5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Line 2"/>
          <p:cNvSpPr/>
          <p:nvPr/>
        </p:nvSpPr>
        <p:spPr>
          <a:xfrm>
            <a:off x="457200" y="1143000"/>
            <a:ext cx="8229600" cy="360"/>
          </a:xfrm>
          <a:prstGeom prst="line">
            <a:avLst/>
          </a:prstGeom>
          <a:ln w="9360">
            <a:solidFill>
              <a:schemeClr val="accent2"/>
            </a:solidFill>
            <a:custDash>
              <a:ds d="5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3"/>
          <p:cNvSpPr/>
          <p:nvPr/>
        </p:nvSpPr>
        <p:spPr>
          <a:xfrm rot="5400000">
            <a:off x="419400" y="6467400"/>
            <a:ext cx="190440" cy="11988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381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1" name="PlaceHolder 4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tr-TR" sz="3200" spc="-1" strike="noStrike">
                <a:solidFill>
                  <a:srgbClr val="464653"/>
                </a:solidFill>
                <a:latin typeface="Bookman Old Style"/>
              </a:rPr>
              <a:t>Asıl başlık stili için tıklatın</a:t>
            </a:r>
            <a:endParaRPr b="0" lang="tr-T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dt"/>
          </p:nvPr>
        </p:nvSpPr>
        <p:spPr>
          <a:xfrm>
            <a:off x="6400800" y="6356520"/>
            <a:ext cx="2288520" cy="3654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E30308B5-42AA-4BDD-B23B-B703FAFDD7A5}" type="datetime1">
              <a:rPr b="0" lang="en-US" sz="1400" spc="-1" strike="noStrike">
                <a:solidFill>
                  <a:srgbClr val="464653"/>
                </a:solidFill>
                <a:latin typeface="Gill Sans MT"/>
              </a:rPr>
              <a:t>02/25/2019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 type="ftr"/>
          </p:nvPr>
        </p:nvSpPr>
        <p:spPr>
          <a:xfrm>
            <a:off x="2898720" y="6356520"/>
            <a:ext cx="3504960" cy="3654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 type="sldNum"/>
          </p:nvPr>
        </p:nvSpPr>
        <p:spPr>
          <a:xfrm>
            <a:off x="612720" y="6356520"/>
            <a:ext cx="1980720" cy="3654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BCE9E0FA-D1F5-45B4-93BD-79AF417A0A91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5" name="PlaceHolder 8"/>
          <p:cNvSpPr>
            <a:spLocks noGrp="1"/>
          </p:cNvSpPr>
          <p:nvPr>
            <p:ph type="body"/>
          </p:nvPr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tr-TR" sz="2600" spc="-1" strike="noStrike">
                <a:solidFill>
                  <a:srgbClr val="000000"/>
                </a:solidFill>
                <a:latin typeface="Gill Sans MT"/>
              </a:rPr>
              <a:t>Asıl metin stillerini düzenlemek için tıklatın</a:t>
            </a: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  <a:p>
            <a:pPr lvl="1" marL="548640" indent="-273960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tr-TR" sz="2300" spc="-1" strike="noStrike">
                <a:solidFill>
                  <a:srgbClr val="464653"/>
                </a:solidFill>
                <a:latin typeface="Gill Sans MT"/>
              </a:rPr>
              <a:t>İkinci düzey</a:t>
            </a:r>
            <a:endParaRPr b="0" lang="tr-TR" sz="2300" spc="-1" strike="noStrike">
              <a:solidFill>
                <a:srgbClr val="000000"/>
              </a:solidFill>
              <a:latin typeface="Gill Sans MT"/>
            </a:endParaRPr>
          </a:p>
          <a:p>
            <a:pPr lvl="2" marL="822960" indent="-22824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tr-TR" sz="2000" spc="-1" strike="noStrike">
                <a:solidFill>
                  <a:srgbClr val="000000"/>
                </a:solidFill>
                <a:latin typeface="Gill Sans MT"/>
              </a:rPr>
              <a:t>Üçüncü düzey</a:t>
            </a:r>
            <a:endParaRPr b="0" lang="tr-TR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228240">
              <a:lnSpc>
                <a:spcPct val="100000"/>
              </a:lnSpc>
              <a:spcBef>
                <a:spcPts val="400"/>
              </a:spcBef>
              <a:buClr>
                <a:srgbClr val="8ca2b4"/>
              </a:buClr>
              <a:buSzPct val="70000"/>
              <a:buFont typeface="Wingdings" charset="2"/>
              <a:buChar char=""/>
            </a:pPr>
            <a:r>
              <a:rPr b="0" lang="tr-TR" sz="1800" spc="-1" strike="noStrike">
                <a:solidFill>
                  <a:srgbClr val="000000"/>
                </a:solidFill>
                <a:latin typeface="Gill Sans MT"/>
              </a:rPr>
              <a:t>Dördüncü düzey</a:t>
            </a:r>
            <a:endParaRPr b="0" lang="tr-TR" sz="1800" spc="-1" strike="noStrike">
              <a:solidFill>
                <a:srgbClr val="000000"/>
              </a:solidFill>
              <a:latin typeface="Gill Sans MT"/>
            </a:endParaRPr>
          </a:p>
          <a:p>
            <a:pPr lvl="4" marL="1371600" indent="-228240">
              <a:lnSpc>
                <a:spcPct val="100000"/>
              </a:lnSpc>
              <a:spcBef>
                <a:spcPts val="300"/>
              </a:spcBef>
              <a:buClr>
                <a:srgbClr val="9fb8cd"/>
              </a:buClr>
              <a:buSzPct val="70000"/>
              <a:buFont typeface="Wingdings" charset="2"/>
              <a:buChar char=""/>
            </a:pPr>
            <a:r>
              <a:rPr b="0" lang="tr-TR" sz="1600" spc="-1" strike="noStrike">
                <a:solidFill>
                  <a:srgbClr val="000000"/>
                </a:solidFill>
                <a:latin typeface="Gill Sans MT"/>
              </a:rPr>
              <a:t>Beşinci düzey</a:t>
            </a:r>
            <a:endParaRPr b="0" lang="tr-TR" sz="16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www.w3schools.com/html/tryit.asp?filename=tryhtml_lists_ordered_ucase" TargetMode="External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www.w3schools.com/html/tryit.asp?filename=tryhtml_lists_ordered_ucase" TargetMode="External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www.w3schools.com/html/tryit.asp?filename=tryhtml_head_title" TargetMode="External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www.w3schools.com/html/tryit.asp?filename=tryhtml_head_meta" TargetMode="External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://www.w3schools.com/html/tryit.asp?filename=tryhtml_table_headings" TargetMode="External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hyperlink" Target="http://www.w3schools.com/html/exercise.asp?filename=exercise_tables1" TargetMode="External"/><Relationship Id="rId2" Type="http://schemas.openxmlformats.org/officeDocument/2006/relationships/hyperlink" Target="http://www.w3schools.com/html/exercise.asp?filename=exercise_lists1" TargetMode="External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://www.w3schools.com/html/tryit.asp?filename=tryhtml_table_colspan" TargetMode="External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://www.w3schools.com/html/tryit.asp?filename=tryhtml_table_rowspan" TargetMode="External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://www.w3schools.com/html/tryit.asp?filename=tryhtml_lists_unordered_none" TargetMode="External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www.w3schools.com/html/tryit.asp?filename=tryhtml_lists_unordered_circle" TargetMode="External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://www.w3schools.com/html/tryit.asp?filename=tryhtml_lists_ordered" TargetMode="External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www.w3schools.com/html/tryit.asp?filename=tryhtml_lists_ordered_ucase" TargetMode="External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219320" y="3886200"/>
            <a:ext cx="68576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tr-TR" sz="3200" spc="-1" strike="noStrike">
                <a:solidFill>
                  <a:srgbClr val="000000"/>
                </a:solidFill>
                <a:latin typeface="Bookman Old Style"/>
              </a:rPr>
              <a:t>Web Teknolojileri</a:t>
            </a:r>
            <a:endParaRPr b="0" lang="tr-T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1219320" y="5124600"/>
            <a:ext cx="6857640" cy="533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  <a:spcBef>
                <a:spcPts val="601"/>
              </a:spcBef>
            </a:pPr>
            <a:r>
              <a:rPr b="0" lang="en-US" sz="2000" spc="-1" strike="noStrike">
                <a:solidFill>
                  <a:srgbClr val="464653"/>
                </a:solidFill>
                <a:latin typeface="Bookman Old Style"/>
              </a:rPr>
              <a:t>Hafta 2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0" name="TextShape 3"/>
          <p:cNvSpPr txBox="1"/>
          <p:nvPr/>
        </p:nvSpPr>
        <p:spPr>
          <a:xfrm>
            <a:off x="1216080" y="6355080"/>
            <a:ext cx="121896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7D3C0A4D-EF83-4088-B0F0-9B294F21A28D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tr-TR" sz="3200" spc="-1" strike="noStrike">
                <a:solidFill>
                  <a:srgbClr val="464653"/>
                </a:solidFill>
                <a:latin typeface="Bookman Old Style"/>
              </a:rPr>
              <a:t>iframe</a:t>
            </a:r>
            <a:endParaRPr b="0" lang="tr-T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457200" y="1219320"/>
            <a:ext cx="8229240" cy="242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76000"/>
          </a:bodyPr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Bir web sayfasının içerisinde belli bir kısmında başka bir web sayfası gösterilmek isteniyorsa iframe kullanılır. </a:t>
            </a: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Sayfanın gösterileceği kısmın yüksekliği ve genişliği, height ve width ile belirlenir.  Gösterilecek sayfanın adresi src niteliğine yazılır. </a:t>
            </a: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7029720" y="5787720"/>
            <a:ext cx="1447560" cy="36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b292ca"/>
                </a:solidFill>
                <a:uFillTx/>
                <a:latin typeface="Verdana"/>
                <a:hlinkClick r:id="rId1"/>
              </a:rPr>
              <a:t>Web Çıktısı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2286000" y="3750120"/>
            <a:ext cx="50940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&lt;iframe src="http://www.sakarya.edu.tr/" width="600" height="450"&gt;&lt;/iframe&gt;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tr-TR" sz="3200" spc="-1" strike="noStrike">
                <a:solidFill>
                  <a:srgbClr val="464653"/>
                </a:solidFill>
                <a:latin typeface="Bookman Old Style"/>
              </a:rPr>
              <a:t>iframe</a:t>
            </a:r>
            <a:endParaRPr b="0" lang="tr-T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457200" y="1219320"/>
            <a:ext cx="8229240" cy="242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Google map üzerindeki bir adresi iframe ile göstermek için harita üzerinde bulunan paylaş sekmesinden Haritayı yerleştir seçeneğinde açılan html etiketi sayfaya kopyalanır. </a:t>
            </a: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462600" y="2997000"/>
            <a:ext cx="8229240" cy="22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&lt;iframe src="https://www.google.com/maps/embed?pb=!1m18!1m12!1m3!1d12083.119343158885!2d30.39719923164421!3d40.78885411917557!2m3!1f0!2f0!3f0!3m2!1i1024!2i768!4f13.1!3m3!1m2!1s0x409df633dbfb5ae7%3A0x9dab4f3c21ca722a!2sAdapazari%2C+Karaosman+Mahallesi%2C+54100+Adapazar%C4%B1%2FSakarya!5e0!3m2!1str!2str!4v1517751745315" width="600" height="450" frameborder="0" style="border:0" allowfullscreen&gt;&lt;/iframe&gt;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tr-TR" sz="3200" spc="-1" strike="noStrike">
                <a:solidFill>
                  <a:srgbClr val="464653"/>
                </a:solidFill>
                <a:latin typeface="Bookman Old Style"/>
              </a:rPr>
              <a:t>iframe</a:t>
            </a:r>
            <a:endParaRPr b="0" lang="tr-T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219320"/>
            <a:ext cx="8229240" cy="242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Youtupe videolarını iframe ile göstermek için video altında bulunan paylaş sekmesinden yerleştir seçeneğinde açılan html etiketi sayfaya kopyalanır. </a:t>
            </a: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462600" y="2997000"/>
            <a:ext cx="822924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&lt;iframe width="560" height="315" src="https://www.youtube.com/embed/QAeQVDfLa6w" frameborder="0" allow="autoplay; encrypted-media" allowfullscreen&gt;&lt;/iframe&gt;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tr-TR" sz="3200" spc="-1" strike="noStrike">
                <a:solidFill>
                  <a:srgbClr val="464653"/>
                </a:solidFill>
                <a:latin typeface="Bookman Old Style"/>
              </a:rPr>
              <a:t>head</a:t>
            </a:r>
            <a:endParaRPr b="0" lang="tr-T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457200" y="1219320"/>
            <a:ext cx="8229240" cy="242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91000"/>
          </a:bodyPr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Sayfanın içerisinde gösterilecek olanlar body kısmında yazılır. Tarayıcıya ve sayfayı tarayacak sistemlere verilecek bilgi head kısmında yazılır.</a:t>
            </a: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Bunlar; title, style, meta, link, script, base</a:t>
            </a: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7029720" y="5787720"/>
            <a:ext cx="1447560" cy="36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b292ca"/>
                </a:solidFill>
                <a:uFillTx/>
                <a:latin typeface="Verdana"/>
                <a:hlinkClick r:id="rId1"/>
              </a:rPr>
              <a:t>Web Çıktısı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tr-TR" sz="3200" spc="-1" strike="noStrike">
                <a:solidFill>
                  <a:srgbClr val="464653"/>
                </a:solidFill>
                <a:latin typeface="Bookman Old Style"/>
              </a:rPr>
              <a:t>title</a:t>
            </a:r>
            <a:endParaRPr b="0" lang="tr-T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457200" y="1219320"/>
            <a:ext cx="8229240" cy="242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Tarayıcının başlık kısmında sayfa ile ilgili gözükecek bilgi title etiketleri arasında yazılacaktır.</a:t>
            </a: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7029720" y="5787720"/>
            <a:ext cx="1447560" cy="36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b292ca"/>
                </a:solidFill>
                <a:uFillTx/>
                <a:latin typeface="Verdana"/>
                <a:hlinkClick r:id="rId1"/>
              </a:rPr>
              <a:t>Web Çıktısı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CustomShape 4"/>
          <p:cNvSpPr/>
          <p:nvPr/>
        </p:nvSpPr>
        <p:spPr>
          <a:xfrm>
            <a:off x="2286000" y="2967480"/>
            <a:ext cx="457164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head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 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title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&gt;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Page Title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/title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/head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&gt;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tr-TR" sz="3200" spc="-1" strike="noStrike">
                <a:solidFill>
                  <a:srgbClr val="464653"/>
                </a:solidFill>
                <a:latin typeface="Bookman Old Style"/>
              </a:rPr>
              <a:t>meta</a:t>
            </a:r>
            <a:endParaRPr b="0" lang="tr-T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457200" y="1219320"/>
            <a:ext cx="8229240" cy="242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Meta etiketleri arasında nitelikler kullanılarak sayfaların karakter setleri, sayfaya ait anahtar kelimeler, sayfa yenileme sıklığı gibi değerler belirlenebilir. </a:t>
            </a: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7029720" y="5787720"/>
            <a:ext cx="1447560" cy="36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b292ca"/>
                </a:solidFill>
                <a:uFillTx/>
                <a:latin typeface="Verdana"/>
                <a:hlinkClick r:id="rId1"/>
              </a:rPr>
              <a:t>Web Çıktısı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CustomShape 4"/>
          <p:cNvSpPr/>
          <p:nvPr/>
        </p:nvSpPr>
        <p:spPr>
          <a:xfrm>
            <a:off x="689040" y="2709000"/>
            <a:ext cx="8634960" cy="25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&lt;head&gt;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&lt;title&gt;İlk Sayfamız&lt;/title&gt;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&lt;meta charset="UTF-8"&gt;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&lt;meta name="description" content="Web Teknolojileri"&gt;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&lt;meta name="keywords" content="HTML, CSS, XML, JavaScript"&gt;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&lt;meta name="author" content="Nevzat TAŞBAŞI"&gt;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&lt;meta http-equiv="refresh" content="30"&gt;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&lt;/head&gt;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tr-TR" sz="3200" spc="-1" strike="noStrike">
                <a:solidFill>
                  <a:srgbClr val="464653"/>
                </a:solidFill>
                <a:latin typeface="Bookman Old Style"/>
              </a:rPr>
              <a:t>Html Formlar</a:t>
            </a:r>
            <a:endParaRPr b="0" lang="tr-T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tr-TR" sz="2600" spc="-1" strike="noStrike">
                <a:solidFill>
                  <a:srgbClr val="000000"/>
                </a:solidFill>
                <a:latin typeface="Gill Sans MT"/>
              </a:rPr>
              <a:t>Html formlar kullanıcıdan veya web sayfasından bilgi almak amacıyla kullanılan html elemanlarıdır.</a:t>
            </a: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tr-TR" sz="2600" spc="-1" strike="noStrike">
                <a:solidFill>
                  <a:srgbClr val="000000"/>
                </a:solidFill>
                <a:latin typeface="Gill Sans MT"/>
              </a:rPr>
              <a:t>Basit bir form tanımı</a:t>
            </a: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5" name="TextShape 3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EF9BF8B5-0291-47FA-AB3B-7CF6EDED72A9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16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56" name="CustomShape 4"/>
          <p:cNvSpPr/>
          <p:nvPr/>
        </p:nvSpPr>
        <p:spPr>
          <a:xfrm>
            <a:off x="755640" y="3213000"/>
            <a:ext cx="457164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form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.</a:t>
            </a:r>
            <a:br/>
            <a:r>
              <a:rPr b="0" i="1" lang="en-US" sz="1800" spc="-1" strike="noStrike">
                <a:solidFill>
                  <a:srgbClr val="000000"/>
                </a:solidFill>
                <a:latin typeface="Consolas"/>
              </a:rPr>
              <a:t>form elements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.</a:t>
            </a:r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/form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tr-TR" sz="3200" spc="-1" strike="noStrike">
                <a:solidFill>
                  <a:srgbClr val="464653"/>
                </a:solidFill>
                <a:latin typeface="Bookman Old Style"/>
              </a:rPr>
              <a:t>Html Formlar</a:t>
            </a:r>
            <a:endParaRPr b="0" lang="tr-T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tr-TR" sz="2600" spc="-1" strike="noStrike">
                <a:solidFill>
                  <a:srgbClr val="000000"/>
                </a:solidFill>
                <a:latin typeface="Gill Sans MT"/>
              </a:rPr>
              <a:t>Html formlar form elemanlarını içerir.</a:t>
            </a: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tr-TR" sz="2600" spc="-1" strike="noStrike">
                <a:solidFill>
                  <a:srgbClr val="000000"/>
                </a:solidFill>
                <a:latin typeface="Gill Sans MT"/>
              </a:rPr>
              <a:t>Form elemanları input elemanının farklı şekilleridir. checkboxes, radio buttons, submit buttons, text ve diğerleri.</a:t>
            </a: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9" name="TextShape 3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E78D5D74-2179-40C1-BFC8-68E5D278E4C5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17</a:t>
            </a:fld>
            <a:endParaRPr b="0" lang="en-US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tr-TR" sz="3200" spc="-1" strike="noStrike">
                <a:solidFill>
                  <a:srgbClr val="464653"/>
                </a:solidFill>
                <a:latin typeface="Bookman Old Style"/>
              </a:rPr>
              <a:t>Text Input</a:t>
            </a:r>
            <a:endParaRPr b="0" lang="tr-T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1" lang="tr-TR" sz="2600" spc="-1" strike="noStrike">
                <a:solidFill>
                  <a:srgbClr val="000000"/>
                </a:solidFill>
                <a:latin typeface="Gill Sans MT"/>
              </a:rPr>
              <a:t>&lt;input type="text"&gt;</a:t>
            </a:r>
            <a:r>
              <a:rPr b="0" lang="tr-TR" sz="2600" spc="-1" strike="noStrike">
                <a:solidFill>
                  <a:srgbClr val="000000"/>
                </a:solidFill>
                <a:latin typeface="Gill Sans MT"/>
              </a:rPr>
              <a:t> tek satırlı metin girişi elemanı tanımlar.</a:t>
            </a: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087A5881-830F-455C-A890-8C4E5CDA12A6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18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63" name="CustomShape 4"/>
          <p:cNvSpPr/>
          <p:nvPr/>
        </p:nvSpPr>
        <p:spPr>
          <a:xfrm>
            <a:off x="755640" y="2493000"/>
            <a:ext cx="698328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form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 First name: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br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 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input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type=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"text"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name=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"firstname"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br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 Last name: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br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 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input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type=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"text"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name=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"lastname"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/form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64" name="Resim 5" descr=""/>
          <p:cNvPicPr/>
          <p:nvPr/>
        </p:nvPicPr>
        <p:blipFill>
          <a:blip r:embed="rId1"/>
          <a:stretch/>
        </p:blipFill>
        <p:spPr>
          <a:xfrm>
            <a:off x="4788000" y="4416120"/>
            <a:ext cx="3123720" cy="1571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tr-TR" sz="3200" spc="-1" strike="noStrike">
                <a:solidFill>
                  <a:srgbClr val="464653"/>
                </a:solidFill>
                <a:latin typeface="Bookman Old Style"/>
              </a:rPr>
              <a:t>Radio Button İnput</a:t>
            </a:r>
            <a:endParaRPr b="0" lang="tr-T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1" lang="tr-TR" sz="2600" spc="-1" strike="noStrike">
                <a:solidFill>
                  <a:srgbClr val="000000"/>
                </a:solidFill>
                <a:latin typeface="Gill Sans MT"/>
              </a:rPr>
              <a:t>&lt;input type="radio"&gt;</a:t>
            </a:r>
            <a:r>
              <a:rPr b="0" lang="tr-TR" sz="2600" spc="-1" strike="noStrike">
                <a:solidFill>
                  <a:srgbClr val="000000"/>
                </a:solidFill>
                <a:latin typeface="Gill Sans MT"/>
              </a:rPr>
              <a:t> radio button tanımlar</a:t>
            </a: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tr-TR" sz="2600" spc="-1" strike="noStrike">
                <a:solidFill>
                  <a:srgbClr val="000000"/>
                </a:solidFill>
                <a:latin typeface="Gill Sans MT"/>
              </a:rPr>
              <a:t>Radio butonlar ile sadece bir seçeneği seçebilirsiniz.</a:t>
            </a: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7" name="TextShape 3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A79F80A7-7571-480F-8BE8-F40839BA21DC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19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68" name="CustomShape 4"/>
          <p:cNvSpPr/>
          <p:nvPr/>
        </p:nvSpPr>
        <p:spPr>
          <a:xfrm>
            <a:off x="567000" y="2706480"/>
            <a:ext cx="8441640" cy="20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form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 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input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type=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"radio"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name=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"gender"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value=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"male"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checked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Male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br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 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input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type=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"radio"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name=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"gender"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value=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"female"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Female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br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 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input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type=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"radio"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name=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"gender"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value=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"other"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Other</a:t>
            </a:r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/form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69" name="Resim 7" descr=""/>
          <p:cNvPicPr/>
          <p:nvPr/>
        </p:nvPicPr>
        <p:blipFill>
          <a:blip r:embed="rId1"/>
          <a:stretch/>
        </p:blipFill>
        <p:spPr>
          <a:xfrm>
            <a:off x="6647760" y="4365000"/>
            <a:ext cx="1466640" cy="999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tr-TR" sz="3200" spc="-1" strike="noStrike">
                <a:solidFill>
                  <a:srgbClr val="464653"/>
                </a:solidFill>
                <a:latin typeface="Bookman Old Style"/>
              </a:rPr>
              <a:t>İçerik</a:t>
            </a:r>
            <a:endParaRPr b="0" lang="tr-T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tr-TR" sz="2800" spc="-1" strike="noStrike">
                <a:solidFill>
                  <a:srgbClr val="000000"/>
                </a:solidFill>
                <a:latin typeface="Gill Sans MT"/>
              </a:rPr>
              <a:t>Tablolar, Listeler </a:t>
            </a:r>
            <a:endParaRPr b="0" lang="tr-TR" sz="2800" spc="-1" strike="noStrike">
              <a:solidFill>
                <a:srgbClr val="000000"/>
              </a:solidFill>
              <a:latin typeface="Gill Sans MT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tr-TR" sz="2800" spc="-1" strike="noStrike">
                <a:solidFill>
                  <a:srgbClr val="000000"/>
                </a:solidFill>
                <a:latin typeface="Gill Sans MT"/>
              </a:rPr>
              <a:t>Html Formlar</a:t>
            </a:r>
            <a:endParaRPr b="0" lang="tr-TR" sz="2800" spc="-1" strike="noStrike">
              <a:solidFill>
                <a:srgbClr val="000000"/>
              </a:solidFill>
              <a:latin typeface="Gill Sans MT"/>
            </a:endParaRPr>
          </a:p>
          <a:p>
            <a:endParaRPr b="0" lang="tr-TR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3" name="TextShape 3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113214E1-4330-449B-953F-AD0817F3F3F4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2</a:t>
            </a:fld>
            <a:endParaRPr b="0" lang="en-US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tr-TR" sz="3200" spc="-1" strike="noStrike">
                <a:solidFill>
                  <a:srgbClr val="464653"/>
                </a:solidFill>
                <a:latin typeface="Bookman Old Style"/>
              </a:rPr>
              <a:t>CheckBox Button İnput</a:t>
            </a:r>
            <a:endParaRPr b="0" lang="tr-T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1" lang="tr-TR" sz="2600" spc="-1" strike="noStrike">
                <a:solidFill>
                  <a:srgbClr val="000000"/>
                </a:solidFill>
                <a:latin typeface="Gill Sans MT"/>
              </a:rPr>
              <a:t>&lt;input type="checkbox"&gt;</a:t>
            </a:r>
            <a:r>
              <a:rPr b="0" lang="tr-TR" sz="2600" spc="-1" strike="noStrike">
                <a:solidFill>
                  <a:srgbClr val="000000"/>
                </a:solidFill>
                <a:latin typeface="Gill Sans MT"/>
              </a:rPr>
              <a:t> onay kutularını tanımlar</a:t>
            </a: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tr-TR" sz="2600" spc="-1" strike="noStrike">
                <a:solidFill>
                  <a:srgbClr val="000000"/>
                </a:solidFill>
                <a:latin typeface="Gill Sans MT"/>
              </a:rPr>
              <a:t>Onay kutuları ile ya hiç yada tüm seçenekler seçilebilir.</a:t>
            </a: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2" name="TextShape 3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89C3A392-4851-4AB6-828C-580A149CD3C9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20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73" name="CustomShape 4"/>
          <p:cNvSpPr/>
          <p:nvPr/>
        </p:nvSpPr>
        <p:spPr>
          <a:xfrm>
            <a:off x="411840" y="3383280"/>
            <a:ext cx="864072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form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 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input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type=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"checkbox"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name=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"vehicle1"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value=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"Bike"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I have a bike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br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 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input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type=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"checkbox"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name=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"vehicle2"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value=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"Car"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I have a car </a:t>
            </a:r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/form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74" name="Resim 5" descr=""/>
          <p:cNvPicPr/>
          <p:nvPr/>
        </p:nvPicPr>
        <p:blipFill>
          <a:blip r:embed="rId1"/>
          <a:stretch/>
        </p:blipFill>
        <p:spPr>
          <a:xfrm>
            <a:off x="6572160" y="5538240"/>
            <a:ext cx="2114280" cy="771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tr-TR" sz="3200" spc="-1" strike="noStrike">
                <a:solidFill>
                  <a:srgbClr val="464653"/>
                </a:solidFill>
                <a:latin typeface="Bookman Old Style"/>
              </a:rPr>
              <a:t>Submit Button</a:t>
            </a:r>
            <a:endParaRPr b="0" lang="tr-T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1" lang="tr-TR" sz="2600" spc="-1" strike="noStrike">
                <a:solidFill>
                  <a:srgbClr val="000000"/>
                </a:solidFill>
                <a:latin typeface="Gill Sans MT"/>
              </a:rPr>
              <a:t>&lt;input type="submit"&gt;</a:t>
            </a:r>
            <a:r>
              <a:rPr b="0" lang="tr-TR" sz="2600" spc="-1" strike="noStrike">
                <a:solidFill>
                  <a:srgbClr val="000000"/>
                </a:solidFill>
                <a:latin typeface="Gill Sans MT"/>
              </a:rPr>
              <a:t> formu göndermek için kullanılan butondur.</a:t>
            </a: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tr-TR" sz="2600" spc="-1" strike="noStrike">
                <a:solidFill>
                  <a:srgbClr val="000000"/>
                </a:solidFill>
                <a:latin typeface="Gill Sans MT"/>
              </a:rPr>
              <a:t>Submit butonuna tıklanınca action özelliği ile belirtilen yere sayfa yönlenir.</a:t>
            </a: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7" name="TextShape 3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0D907D73-4877-4334-A033-C34134E04949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21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78" name="CustomShape 4"/>
          <p:cNvSpPr/>
          <p:nvPr/>
        </p:nvSpPr>
        <p:spPr>
          <a:xfrm>
            <a:off x="537840" y="2997000"/>
            <a:ext cx="8640720" cy="20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form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action=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"action_page.php"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 First name: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br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 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input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type=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"text"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name=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"firstname"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value=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"Mickey"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br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 Last name: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br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 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input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type=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"text"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name=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"lastname"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value=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"Mouse"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br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br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 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input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type=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"submit"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value=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"Submit"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/form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79" name="Resim 5" descr=""/>
          <p:cNvPicPr/>
          <p:nvPr/>
        </p:nvPicPr>
        <p:blipFill>
          <a:blip r:embed="rId1"/>
          <a:stretch/>
        </p:blipFill>
        <p:spPr>
          <a:xfrm>
            <a:off x="6000840" y="4491360"/>
            <a:ext cx="3142800" cy="2314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tr-TR" sz="3200" spc="-1" strike="noStrike">
                <a:solidFill>
                  <a:srgbClr val="464653"/>
                </a:solidFill>
                <a:latin typeface="Bookman Old Style"/>
              </a:rPr>
              <a:t>Button</a:t>
            </a:r>
            <a:endParaRPr b="0" lang="tr-T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1" lang="tr-TR" sz="2600" spc="-1" strike="noStrike">
                <a:solidFill>
                  <a:srgbClr val="000000"/>
                </a:solidFill>
                <a:latin typeface="Gill Sans MT"/>
              </a:rPr>
              <a:t>&lt;input type="button"&gt;</a:t>
            </a:r>
            <a:r>
              <a:rPr b="0" lang="tr-TR" sz="2600" spc="-1" strike="noStrike">
                <a:solidFill>
                  <a:srgbClr val="000000"/>
                </a:solidFill>
                <a:latin typeface="Gill Sans MT"/>
              </a:rPr>
              <a:t> buton tanımı yapılır</a:t>
            </a: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8840DC56-594F-4EA9-A0B5-08D39680CC29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22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83" name="CustomShape 4"/>
          <p:cNvSpPr/>
          <p:nvPr/>
        </p:nvSpPr>
        <p:spPr>
          <a:xfrm>
            <a:off x="457200" y="2208960"/>
            <a:ext cx="8434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input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type=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"button"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value=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"Click Me!"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84" name="Resim 7" descr=""/>
          <p:cNvPicPr/>
          <p:nvPr/>
        </p:nvPicPr>
        <p:blipFill>
          <a:blip r:embed="rId1"/>
          <a:stretch/>
        </p:blipFill>
        <p:spPr>
          <a:xfrm>
            <a:off x="6084000" y="3291840"/>
            <a:ext cx="1342800" cy="552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tr-TR" sz="3200" spc="-1" strike="noStrike">
                <a:solidFill>
                  <a:srgbClr val="464653"/>
                </a:solidFill>
                <a:latin typeface="Bookman Old Style"/>
              </a:rPr>
              <a:t>Şifre</a:t>
            </a:r>
            <a:endParaRPr b="0" lang="tr-T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1" lang="tr-TR" sz="2600" spc="-1" strike="noStrike">
                <a:solidFill>
                  <a:srgbClr val="000000"/>
                </a:solidFill>
                <a:latin typeface="Gill Sans MT"/>
              </a:rPr>
              <a:t>&lt;input type="password"&gt;</a:t>
            </a:r>
            <a:r>
              <a:rPr b="0" lang="tr-TR" sz="2600" spc="-1" strike="noStrike">
                <a:solidFill>
                  <a:srgbClr val="000000"/>
                </a:solidFill>
                <a:latin typeface="Gill Sans MT"/>
              </a:rPr>
              <a:t> şifre metin kutusu tanımı yapılır.</a:t>
            </a: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87" name="TextShape 3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FAA9B91F-0960-45EF-B292-E63EEFB0AA0A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23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88" name="CustomShape 4"/>
          <p:cNvSpPr/>
          <p:nvPr/>
        </p:nvSpPr>
        <p:spPr>
          <a:xfrm>
            <a:off x="457200" y="2274840"/>
            <a:ext cx="822924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form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 User name: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br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 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input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type=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"text"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name=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"username"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br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 User password: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br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 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input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type=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"password"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name=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"psw"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/form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89" name="Resim 9" descr=""/>
          <p:cNvPicPr/>
          <p:nvPr/>
        </p:nvPicPr>
        <p:blipFill>
          <a:blip r:embed="rId1"/>
          <a:stretch/>
        </p:blipFill>
        <p:spPr>
          <a:xfrm>
            <a:off x="5292000" y="4269240"/>
            <a:ext cx="3219120" cy="1647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tr-TR" sz="3200" spc="-1" strike="noStrike">
                <a:solidFill>
                  <a:srgbClr val="464653"/>
                </a:solidFill>
                <a:latin typeface="Bookman Old Style"/>
              </a:rPr>
              <a:t>Select Drop-Down List</a:t>
            </a:r>
            <a:endParaRPr b="0" lang="tr-T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1" lang="tr-TR" sz="2600" spc="-1" strike="noStrike">
                <a:solidFill>
                  <a:srgbClr val="000000"/>
                </a:solidFill>
                <a:latin typeface="Gill Sans MT"/>
              </a:rPr>
              <a:t>&lt;select&gt;</a:t>
            </a:r>
            <a:r>
              <a:rPr b="0" lang="tr-TR" sz="2600" spc="-1" strike="noStrike">
                <a:solidFill>
                  <a:srgbClr val="000000"/>
                </a:solidFill>
                <a:latin typeface="Gill Sans MT"/>
              </a:rPr>
              <a:t> tagı ile seçmeli liste tanımlanır.</a:t>
            </a: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tr-TR" sz="2600" spc="-1" strike="noStrike">
                <a:solidFill>
                  <a:srgbClr val="000000"/>
                </a:solidFill>
                <a:latin typeface="Gill Sans MT"/>
              </a:rPr>
              <a:t>selected özelliği kullanıldığı seçeneği otomatik seçili olarak ge</a:t>
            </a:r>
            <a:r>
              <a:rPr b="0" i="1" lang="tr-TR" sz="2600" spc="-1" strike="noStrike">
                <a:solidFill>
                  <a:srgbClr val="000000"/>
                </a:solidFill>
                <a:latin typeface="Gill Sans MT"/>
              </a:rPr>
              <a:t>tirir.</a:t>
            </a: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2" name="TextShape 3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7210459C-8D18-4C01-80BE-949906EAAD61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24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93" name="CustomShape 4"/>
          <p:cNvSpPr/>
          <p:nvPr/>
        </p:nvSpPr>
        <p:spPr>
          <a:xfrm>
            <a:off x="640440" y="2925000"/>
            <a:ext cx="6408360" cy="20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select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name=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"cars"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 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option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value=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"volvo"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Volvo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/option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 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option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value=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"saab"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Saab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/option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 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option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value=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"fiat«  selected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Fiat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/option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 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option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value=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"audi"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Audi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/option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/select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94" name="Resim 8" descr=""/>
          <p:cNvPicPr/>
          <p:nvPr/>
        </p:nvPicPr>
        <p:blipFill>
          <a:blip r:embed="rId1"/>
          <a:stretch/>
        </p:blipFill>
        <p:spPr>
          <a:xfrm>
            <a:off x="6804360" y="4170600"/>
            <a:ext cx="1218960" cy="1390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tr-TR" sz="3200" spc="-1" strike="noStrike">
                <a:solidFill>
                  <a:srgbClr val="464653"/>
                </a:solidFill>
                <a:latin typeface="Bookman Old Style"/>
              </a:rPr>
              <a:t>Text Area Çoklu Metin Girişi</a:t>
            </a:r>
            <a:endParaRPr b="0" lang="tr-T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1" lang="tr-TR" sz="2600" spc="-1" strike="noStrike">
                <a:solidFill>
                  <a:srgbClr val="000000"/>
                </a:solidFill>
                <a:latin typeface="Gill Sans MT"/>
              </a:rPr>
              <a:t>&lt;textarea&gt;</a:t>
            </a:r>
            <a:r>
              <a:rPr b="0" lang="tr-TR" sz="2600" spc="-1" strike="noStrike">
                <a:solidFill>
                  <a:srgbClr val="000000"/>
                </a:solidFill>
                <a:latin typeface="Gill Sans MT"/>
              </a:rPr>
              <a:t> çok satırlı metin girişini tanımlar</a:t>
            </a: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7" name="TextShape 3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8B8859EE-DEC0-4447-A7BE-78170F7EF861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25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98" name="CustomShape 4"/>
          <p:cNvSpPr/>
          <p:nvPr/>
        </p:nvSpPr>
        <p:spPr>
          <a:xfrm>
            <a:off x="1056960" y="2565000"/>
            <a:ext cx="696600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textarea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name=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"message"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rows=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"10"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cols=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"30"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The cat was playing in the garden.</a:t>
            </a:r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/textarea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99" name="Resim 5" descr=""/>
          <p:cNvPicPr/>
          <p:nvPr/>
        </p:nvPicPr>
        <p:blipFill>
          <a:blip r:embed="rId1"/>
          <a:stretch/>
        </p:blipFill>
        <p:spPr>
          <a:xfrm>
            <a:off x="4844880" y="3300120"/>
            <a:ext cx="3855240" cy="2859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tr-TR" sz="3200" spc="-1" strike="noStrike">
                <a:solidFill>
                  <a:srgbClr val="464653"/>
                </a:solidFill>
                <a:latin typeface="Bookman Old Style"/>
              </a:rPr>
              <a:t>Input Özellikleri</a:t>
            </a:r>
            <a:endParaRPr b="0" lang="tr-T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tr-TR" sz="2600" spc="-1" strike="noStrike">
                <a:solidFill>
                  <a:srgbClr val="000000"/>
                </a:solidFill>
                <a:latin typeface="Gill Sans MT"/>
              </a:rPr>
              <a:t>v</a:t>
            </a:r>
            <a:r>
              <a:rPr b="1" lang="tr-TR" sz="2600" spc="-1" strike="noStrike">
                <a:solidFill>
                  <a:srgbClr val="000000"/>
                </a:solidFill>
                <a:latin typeface="Gill Sans MT"/>
              </a:rPr>
              <a:t>alue</a:t>
            </a:r>
            <a:r>
              <a:rPr b="0" lang="tr-TR" sz="2600" spc="-1" strike="noStrike">
                <a:solidFill>
                  <a:srgbClr val="000000"/>
                </a:solidFill>
                <a:latin typeface="Gill Sans MT"/>
              </a:rPr>
              <a:t> özelliği form elemanının içeriğini belirler.</a:t>
            </a: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2" name="TextShape 3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111697FA-D979-4707-8203-810BBE4D6EC4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26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03" name="CustomShape 4"/>
          <p:cNvSpPr/>
          <p:nvPr/>
        </p:nvSpPr>
        <p:spPr>
          <a:xfrm>
            <a:off x="755640" y="2133000"/>
            <a:ext cx="7704360" cy="20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form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action=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""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First name: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br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input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type=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"text"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name=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"firstname"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value=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"John"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br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Last name: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br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input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type=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"text"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name=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"lastname"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/form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04" name="Resim 7" descr=""/>
          <p:cNvPicPr/>
          <p:nvPr/>
        </p:nvPicPr>
        <p:blipFill>
          <a:blip r:embed="rId1"/>
          <a:stretch/>
        </p:blipFill>
        <p:spPr>
          <a:xfrm>
            <a:off x="5796000" y="4436640"/>
            <a:ext cx="3009600" cy="1437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tr-TR" sz="3200" spc="-1" strike="noStrike">
                <a:solidFill>
                  <a:srgbClr val="464653"/>
                </a:solidFill>
                <a:latin typeface="Bookman Old Style"/>
              </a:rPr>
              <a:t>Input Özellikleri</a:t>
            </a:r>
            <a:endParaRPr b="0" lang="tr-T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1" lang="tr-TR" sz="2600" spc="-1" strike="noStrike">
                <a:solidFill>
                  <a:srgbClr val="000000"/>
                </a:solidFill>
                <a:latin typeface="Gill Sans MT"/>
              </a:rPr>
              <a:t>Readonly</a:t>
            </a:r>
            <a:r>
              <a:rPr b="0" lang="tr-TR" sz="2600" spc="-1" strike="noStrike">
                <a:solidFill>
                  <a:srgbClr val="000000"/>
                </a:solidFill>
                <a:latin typeface="Gill Sans MT"/>
              </a:rPr>
              <a:t> özniteliği kullanıldığı yerde form elemanını sadece okunabilir yapar.</a:t>
            </a: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7" name="TextShape 3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C6EACA1A-D99C-48E2-B060-9FF09ADB42FA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27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08" name="CustomShape 4"/>
          <p:cNvSpPr/>
          <p:nvPr/>
        </p:nvSpPr>
        <p:spPr>
          <a:xfrm>
            <a:off x="755640" y="2133000"/>
            <a:ext cx="7704360" cy="22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form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action=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""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First name: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br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input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type=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"text"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name=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"firstname"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value=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"John" 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readonly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br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Last name: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br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input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type=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"text"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name=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"lastname"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/form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09" name="Resim 7" descr=""/>
          <p:cNvPicPr/>
          <p:nvPr/>
        </p:nvPicPr>
        <p:blipFill>
          <a:blip r:embed="rId1"/>
          <a:stretch/>
        </p:blipFill>
        <p:spPr>
          <a:xfrm>
            <a:off x="5796000" y="4436640"/>
            <a:ext cx="3009600" cy="1437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tr-TR" sz="3200" spc="-1" strike="noStrike">
                <a:solidFill>
                  <a:srgbClr val="464653"/>
                </a:solidFill>
                <a:latin typeface="Bookman Old Style"/>
              </a:rPr>
              <a:t>Input Özellikleri</a:t>
            </a:r>
            <a:endParaRPr b="0" lang="tr-T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1" lang="tr-TR" sz="2600" spc="-1" strike="noStrike">
                <a:solidFill>
                  <a:srgbClr val="000000"/>
                </a:solidFill>
                <a:latin typeface="Gill Sans MT"/>
              </a:rPr>
              <a:t>disabled</a:t>
            </a:r>
            <a:r>
              <a:rPr b="0" lang="tr-TR" sz="2600" spc="-1" strike="noStrike">
                <a:solidFill>
                  <a:srgbClr val="000000"/>
                </a:solidFill>
                <a:latin typeface="Gill Sans MT"/>
              </a:rPr>
              <a:t>  özelliği kullanıldığı yerde elemanı pasif yapar.</a:t>
            </a: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12" name="TextShape 3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342DAB26-B89F-4A87-B84F-5ABEAB6D2426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28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13" name="CustomShape 4"/>
          <p:cNvSpPr/>
          <p:nvPr/>
        </p:nvSpPr>
        <p:spPr>
          <a:xfrm>
            <a:off x="755640" y="2133000"/>
            <a:ext cx="7704360" cy="22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form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action=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""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First name: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br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input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type=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"text"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name=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"firstname"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value=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"John" disabled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br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Last name: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br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input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type=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"text"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name=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"lastname"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/form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14" name="Resim 4" descr=""/>
          <p:cNvPicPr/>
          <p:nvPr/>
        </p:nvPicPr>
        <p:blipFill>
          <a:blip r:embed="rId1"/>
          <a:stretch/>
        </p:blipFill>
        <p:spPr>
          <a:xfrm>
            <a:off x="5364000" y="4240440"/>
            <a:ext cx="2933280" cy="1371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tr-TR" sz="3200" spc="-1" strike="noStrike">
                <a:solidFill>
                  <a:srgbClr val="464653"/>
                </a:solidFill>
                <a:latin typeface="Bookman Old Style"/>
              </a:rPr>
              <a:t>Input Özellikleri</a:t>
            </a:r>
            <a:endParaRPr b="0" lang="tr-T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1" lang="tr-TR" sz="2600" spc="-1" strike="noStrike">
                <a:solidFill>
                  <a:srgbClr val="000000"/>
                </a:solidFill>
                <a:latin typeface="Gill Sans MT"/>
              </a:rPr>
              <a:t>size </a:t>
            </a:r>
            <a:r>
              <a:rPr b="0" lang="tr-TR" sz="2600" spc="-1" strike="noStrike">
                <a:solidFill>
                  <a:srgbClr val="000000"/>
                </a:solidFill>
                <a:latin typeface="Gill Sans MT"/>
              </a:rPr>
              <a:t>özelliği form elemanının boyutunu belirler.</a:t>
            </a: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17" name="TextShape 3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46F21D8F-2F87-400B-BAEB-828818DA4FA5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29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18" name="CustomShape 4"/>
          <p:cNvSpPr/>
          <p:nvPr/>
        </p:nvSpPr>
        <p:spPr>
          <a:xfrm>
            <a:off x="755640" y="2133000"/>
            <a:ext cx="7704360" cy="22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form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action=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""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First name: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br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input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type=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"text"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name=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"firstname"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value=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"John" 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size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="30"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br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Last name: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br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input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type=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"text"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name=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"lastname"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/form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19" name="Resim 8" descr=""/>
          <p:cNvPicPr/>
          <p:nvPr/>
        </p:nvPicPr>
        <p:blipFill>
          <a:blip r:embed="rId1"/>
          <a:stretch/>
        </p:blipFill>
        <p:spPr>
          <a:xfrm>
            <a:off x="5171040" y="4092480"/>
            <a:ext cx="3628800" cy="1352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tr-TR" sz="3200" spc="-1" strike="noStrike">
                <a:solidFill>
                  <a:srgbClr val="464653"/>
                </a:solidFill>
                <a:latin typeface="Bookman Old Style"/>
              </a:rPr>
              <a:t>Tablolar</a:t>
            </a:r>
            <a:endParaRPr b="0" lang="tr-T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Tablolar </a:t>
            </a:r>
            <a:r>
              <a:rPr b="1" lang="tr-TR" sz="2600" spc="-1" strike="noStrike">
                <a:solidFill>
                  <a:srgbClr val="000000"/>
                </a:solidFill>
                <a:latin typeface="Calibri"/>
              </a:rPr>
              <a:t>&lt;table&gt;</a:t>
            </a: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 tagı ile tanımlanır. </a:t>
            </a: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Tablodaki satırlar </a:t>
            </a:r>
            <a:r>
              <a:rPr b="1" lang="tr-TR" sz="2600" spc="-1" strike="noStrike">
                <a:solidFill>
                  <a:srgbClr val="000000"/>
                </a:solidFill>
                <a:latin typeface="Calibri"/>
              </a:rPr>
              <a:t>&lt;tr&gt; </a:t>
            </a: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tagı ile tanımlanır.</a:t>
            </a: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Tablodaki sütunlar </a:t>
            </a:r>
            <a:r>
              <a:rPr b="1" lang="tr-TR" sz="2600" spc="-1" strike="noStrike">
                <a:solidFill>
                  <a:srgbClr val="000000"/>
                </a:solidFill>
                <a:latin typeface="Calibri"/>
              </a:rPr>
              <a:t>&lt;td&gt;</a:t>
            </a: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 tagı ile tanımlanır. </a:t>
            </a: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Tablodaki sütün başlıkları </a:t>
            </a:r>
            <a:r>
              <a:rPr b="1" lang="tr-TR" sz="2600" spc="-1" strike="noStrike">
                <a:solidFill>
                  <a:srgbClr val="000000"/>
                </a:solidFill>
                <a:latin typeface="Calibri"/>
              </a:rPr>
              <a:t>&lt;th&gt; </a:t>
            </a: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tagı ile tanımlanır.</a:t>
            </a: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7029720" y="5787720"/>
            <a:ext cx="1447560" cy="36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b292ca"/>
                </a:solidFill>
                <a:uFillTx/>
                <a:latin typeface="Verdana"/>
                <a:hlinkClick r:id="rId1"/>
              </a:rPr>
              <a:t>Web Çıktısı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7" name="CustomShape 4"/>
          <p:cNvSpPr/>
          <p:nvPr/>
        </p:nvSpPr>
        <p:spPr>
          <a:xfrm>
            <a:off x="1368000" y="2997000"/>
            <a:ext cx="4571640" cy="338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table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 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tr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   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th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Firstname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/th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   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th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Lastname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/th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   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th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Points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/th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 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/tr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 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tr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   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td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Eve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/td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   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td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Jackson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/td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   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td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94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/td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 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/tr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/table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tr-TR" sz="3200" spc="-1" strike="noStrike">
                <a:solidFill>
                  <a:srgbClr val="464653"/>
                </a:solidFill>
                <a:latin typeface="Bookman Old Style"/>
              </a:rPr>
              <a:t>Input Özellikleri</a:t>
            </a:r>
            <a:endParaRPr b="0" lang="tr-T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21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1" lang="tr-TR" sz="2600" spc="-1" strike="noStrike">
                <a:solidFill>
                  <a:srgbClr val="000000"/>
                </a:solidFill>
                <a:latin typeface="Gill Sans MT"/>
              </a:rPr>
              <a:t>id</a:t>
            </a:r>
            <a:r>
              <a:rPr b="0" lang="tr-TR" sz="2600" spc="-1" strike="noStrike">
                <a:solidFill>
                  <a:srgbClr val="000000"/>
                </a:solidFill>
                <a:latin typeface="Gill Sans MT"/>
              </a:rPr>
              <a:t> özelliği form elemanına javascript kodu ile erişilebilmesini sağlar.</a:t>
            </a: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22" name="TextShape 3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7CD597AF-54C5-42E6-9C3D-A9CBD7E3726A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30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23" name="CustomShape 4"/>
          <p:cNvSpPr/>
          <p:nvPr/>
        </p:nvSpPr>
        <p:spPr>
          <a:xfrm>
            <a:off x="755640" y="2133000"/>
            <a:ext cx="7704360" cy="22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form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action=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""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First name: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br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input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type=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"text"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name=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"firstname"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id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"firstname"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value=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"John" size="30"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br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Last name: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br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input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type=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"text"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name=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"lastname"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/form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24" name="Resim 8" descr=""/>
          <p:cNvPicPr/>
          <p:nvPr/>
        </p:nvPicPr>
        <p:blipFill>
          <a:blip r:embed="rId1"/>
          <a:stretch/>
        </p:blipFill>
        <p:spPr>
          <a:xfrm>
            <a:off x="4849200" y="4837320"/>
            <a:ext cx="3628800" cy="1352160"/>
          </a:xfrm>
          <a:prstGeom prst="rect">
            <a:avLst/>
          </a:prstGeom>
          <a:ln>
            <a:noFill/>
          </a:ln>
        </p:spPr>
      </p:pic>
      <p:sp>
        <p:nvSpPr>
          <p:cNvPr id="225" name="CustomShape 5"/>
          <p:cNvSpPr/>
          <p:nvPr/>
        </p:nvSpPr>
        <p:spPr>
          <a:xfrm>
            <a:off x="4413600" y="3244320"/>
            <a:ext cx="316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tr-TR" sz="3200" spc="-1" strike="noStrike">
                <a:solidFill>
                  <a:srgbClr val="464653"/>
                </a:solidFill>
                <a:latin typeface="Bookman Old Style"/>
              </a:rPr>
              <a:t>Form Özellikleri</a:t>
            </a:r>
            <a:endParaRPr b="0" lang="tr-T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27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tr-TR" sz="2600" spc="-1" strike="noStrike">
                <a:solidFill>
                  <a:srgbClr val="000000"/>
                </a:solidFill>
                <a:latin typeface="Gill Sans MT"/>
              </a:rPr>
              <a:t>Form </a:t>
            </a:r>
            <a:r>
              <a:rPr b="1" lang="tr-TR" sz="2600" spc="-1" strike="noStrike">
                <a:solidFill>
                  <a:srgbClr val="000000"/>
                </a:solidFill>
                <a:latin typeface="Gill Sans MT"/>
              </a:rPr>
              <a:t>Action</a:t>
            </a:r>
            <a:r>
              <a:rPr b="0" lang="tr-TR" sz="2600" spc="-1" strike="noStrike">
                <a:solidFill>
                  <a:srgbClr val="000000"/>
                </a:solidFill>
                <a:latin typeface="Gill Sans MT"/>
              </a:rPr>
              <a:t> özelliği form gönderildiği zaman web sayfasının yönleneceği URL adresini gösterir.</a:t>
            </a: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28" name="TextShape 3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856086F8-1A62-4DA0-A9E3-B4C3AB0F337B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31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29" name="CustomShape 4"/>
          <p:cNvSpPr/>
          <p:nvPr/>
        </p:nvSpPr>
        <p:spPr>
          <a:xfrm>
            <a:off x="4416480" y="324432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5"/>
          <p:cNvSpPr/>
          <p:nvPr/>
        </p:nvSpPr>
        <p:spPr>
          <a:xfrm>
            <a:off x="457200" y="2413440"/>
            <a:ext cx="8506800" cy="20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form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action=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"action_page.php"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 First name: 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input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type=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"text"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name=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"fname"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br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 Last name: 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input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type=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"text"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name=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"lname"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br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 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input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type=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"submit"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value=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"Submit"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br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 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input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type=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"submit"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formaction=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"demo_admin.asp"</a:t>
            </a:r>
            <a:br/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  value=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"Submit as admin"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/form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tr-TR" sz="3200" spc="-1" strike="noStrike">
                <a:solidFill>
                  <a:srgbClr val="464653"/>
                </a:solidFill>
                <a:latin typeface="Bookman Old Style"/>
              </a:rPr>
              <a:t>Form Özellikleri</a:t>
            </a:r>
            <a:endParaRPr b="0" lang="tr-T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2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1" lang="tr-TR" sz="2600" spc="-1" strike="noStrike">
                <a:solidFill>
                  <a:srgbClr val="000000"/>
                </a:solidFill>
                <a:latin typeface="Gill Sans MT"/>
              </a:rPr>
              <a:t>formenctype </a:t>
            </a:r>
            <a:r>
              <a:rPr b="0" lang="tr-TR" sz="2600" spc="-1" strike="noStrike">
                <a:solidFill>
                  <a:srgbClr val="000000"/>
                </a:solidFill>
                <a:latin typeface="Gill Sans MT"/>
              </a:rPr>
              <a:t>özelliği formun gönderilme şeklini belirtir.</a:t>
            </a: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tr-TR" sz="2600" spc="-1" strike="noStrike">
                <a:solidFill>
                  <a:srgbClr val="000000"/>
                </a:solidFill>
                <a:latin typeface="Gill Sans MT"/>
              </a:rPr>
              <a:t>Bu şekilde form ile bir dosya verisi gönderilebilir.</a:t>
            </a: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3" name="TextShape 3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5F9D97F3-B790-47A9-A538-BE13C815B5EA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32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34" name="CustomShape 4"/>
          <p:cNvSpPr/>
          <p:nvPr/>
        </p:nvSpPr>
        <p:spPr>
          <a:xfrm>
            <a:off x="4416480" y="324432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5"/>
          <p:cNvSpPr/>
          <p:nvPr/>
        </p:nvSpPr>
        <p:spPr>
          <a:xfrm>
            <a:off x="365760" y="4299480"/>
            <a:ext cx="850680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form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action=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"action_page.php" 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formenctype=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"multipart/form-data</a:t>
            </a:r>
            <a:r>
              <a:rPr b="0" lang="en-US" sz="1800" spc="-1" strike="noStrike">
                <a:solidFill>
                  <a:srgbClr val="0033cc"/>
                </a:solidFill>
                <a:latin typeface="Gill Sans MT"/>
              </a:rPr>
              <a:t>"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 First name: 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input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type=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"text"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name=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"fname"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br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 Last name: 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input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type=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"text"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name=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"lname"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br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 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input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type=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"submit"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value=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"Submit"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/form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tr-TR" sz="3200" spc="-1" strike="noStrike">
                <a:solidFill>
                  <a:srgbClr val="464653"/>
                </a:solidFill>
                <a:latin typeface="Bookman Old Style"/>
              </a:rPr>
              <a:t>Form Özellikleri</a:t>
            </a:r>
            <a:endParaRPr b="0" lang="tr-T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7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1" lang="tr-TR" sz="2600" spc="-1" strike="noStrike">
                <a:solidFill>
                  <a:srgbClr val="000000"/>
                </a:solidFill>
                <a:latin typeface="Gill Sans MT"/>
              </a:rPr>
              <a:t>Method </a:t>
            </a:r>
            <a:r>
              <a:rPr b="0" lang="tr-TR" sz="2600" spc="-1" strike="noStrike">
                <a:solidFill>
                  <a:srgbClr val="000000"/>
                </a:solidFill>
                <a:latin typeface="Gill Sans MT"/>
              </a:rPr>
              <a:t>özelliği formun gönderdiği bilginin gönderilme yöntemini belirtir.</a:t>
            </a: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tr-TR" sz="2600" spc="-1" strike="noStrike">
                <a:solidFill>
                  <a:srgbClr val="000000"/>
                </a:solidFill>
                <a:latin typeface="Gill Sans MT"/>
              </a:rPr>
              <a:t>Get ve Post olmak üzere iki yöntem vardır.</a:t>
            </a: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tr-TR" sz="2600" spc="-1" strike="noStrike">
                <a:solidFill>
                  <a:srgbClr val="000000"/>
                </a:solidFill>
                <a:latin typeface="Gill Sans MT"/>
              </a:rPr>
              <a:t>Get açık bir şekilde form verilerini gönderir.</a:t>
            </a: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tr-TR" sz="2600" spc="-1" strike="noStrike">
                <a:solidFill>
                  <a:srgbClr val="000000"/>
                </a:solidFill>
                <a:latin typeface="Gill Sans MT"/>
              </a:rPr>
              <a:t>Post kapalı bir şekilde form verilerini gönderir.</a:t>
            </a: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8" name="TextShape 3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E70DE1F2-86E0-4632-917B-10F57B1CAD67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33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39" name="CustomShape 4"/>
          <p:cNvSpPr/>
          <p:nvPr/>
        </p:nvSpPr>
        <p:spPr>
          <a:xfrm>
            <a:off x="4416480" y="324432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5"/>
          <p:cNvSpPr/>
          <p:nvPr/>
        </p:nvSpPr>
        <p:spPr>
          <a:xfrm>
            <a:off x="457200" y="3811680"/>
            <a:ext cx="9072720" cy="22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form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action=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"action_page.php"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method=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"get"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 First name: 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input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type=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"text"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name=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"fname"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br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 Last name: 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input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type=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"text"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name=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"lname"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br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 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input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type=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"submit"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value=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"Submit"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 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input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type=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"submit"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formmethod=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"post" 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formaction=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"demo_post.asp"</a:t>
            </a:r>
            <a:br/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  value=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"Submit using POST"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/form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tr-TR" sz="3200" spc="-1" strike="noStrike">
                <a:solidFill>
                  <a:srgbClr val="464653"/>
                </a:solidFill>
                <a:latin typeface="Bookman Old Style"/>
              </a:rPr>
              <a:t>Egzersizler</a:t>
            </a:r>
            <a:endParaRPr b="0" lang="tr-T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2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Egzersizleri çözünüz.</a:t>
            </a: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1202040" y="2853000"/>
            <a:ext cx="2154600" cy="36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b292ca"/>
                </a:solidFill>
                <a:uFillTx/>
                <a:latin typeface="Verdana"/>
                <a:hlinkClick r:id="rId1"/>
              </a:rPr>
              <a:t>Tablo Egzersizleri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CustomShape 4"/>
          <p:cNvSpPr/>
          <p:nvPr/>
        </p:nvSpPr>
        <p:spPr>
          <a:xfrm>
            <a:off x="5379120" y="2860560"/>
            <a:ext cx="2093760" cy="36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b292ca"/>
                </a:solidFill>
                <a:uFillTx/>
                <a:latin typeface="Verdana"/>
                <a:hlinkClick r:id="rId2"/>
              </a:rPr>
              <a:t>Liste Egzersizleri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tr-TR" sz="3200" spc="-1" strike="noStrike">
                <a:solidFill>
                  <a:srgbClr val="464653"/>
                </a:solidFill>
                <a:latin typeface="Bookman Old Style"/>
              </a:rPr>
              <a:t>Sütun Birleştirme</a:t>
            </a:r>
            <a:endParaRPr b="0" lang="tr-T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İki veya daha fazla sütunu birleştirmek için </a:t>
            </a:r>
            <a:r>
              <a:rPr b="1" lang="tr-TR" sz="2600" spc="-1" strike="noStrike">
                <a:solidFill>
                  <a:srgbClr val="000000"/>
                </a:solidFill>
                <a:latin typeface="Calibri"/>
              </a:rPr>
              <a:t>colspan</a:t>
            </a: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 niteliği kullanılır.</a:t>
            </a: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029720" y="5787720"/>
            <a:ext cx="1447560" cy="36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b292ca"/>
                </a:solidFill>
                <a:uFillTx/>
                <a:latin typeface="Verdana"/>
                <a:hlinkClick r:id="rId1"/>
              </a:rPr>
              <a:t>Web Çıktısı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2123640" y="2277000"/>
            <a:ext cx="4571640" cy="33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table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 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tr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   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th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Name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/th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   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th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colspan=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"2"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Telephone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/th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 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/tr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 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tr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   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td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Bill Gates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/td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   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td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555 77 854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/td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   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td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555 77 855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/td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 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/tr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/table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tr-TR" sz="3200" spc="-1" strike="noStrike">
                <a:solidFill>
                  <a:srgbClr val="464653"/>
                </a:solidFill>
                <a:latin typeface="Bookman Old Style"/>
              </a:rPr>
              <a:t>Satır Birleştirme</a:t>
            </a:r>
            <a:endParaRPr b="0" lang="tr-T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İki veya daha fazla satırı birleştirmek için </a:t>
            </a:r>
            <a:r>
              <a:rPr b="1" lang="tr-TR" sz="2600" spc="-1" strike="noStrike">
                <a:solidFill>
                  <a:srgbClr val="000000"/>
                </a:solidFill>
                <a:latin typeface="Calibri"/>
              </a:rPr>
              <a:t>rowspan </a:t>
            </a: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niteliği kullanılır.</a:t>
            </a: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7029720" y="5787720"/>
            <a:ext cx="1447560" cy="36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b292ca"/>
                </a:solidFill>
                <a:uFillTx/>
                <a:latin typeface="Verdana"/>
                <a:hlinkClick r:id="rId1"/>
              </a:rPr>
              <a:t>Web Çıktısı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2286000" y="2169000"/>
            <a:ext cx="4950000" cy="393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table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style=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"width:100%"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 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tr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   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th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Name: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/th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   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td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Bill Gates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/td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 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/tr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 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tr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   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th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rowspan=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"2"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Telephone: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/th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   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td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555 77 854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/td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 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/tr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 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tr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   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td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555 77 855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/td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 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/tr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/table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tr-TR" sz="3200" spc="-1" strike="noStrike">
                <a:solidFill>
                  <a:srgbClr val="464653"/>
                </a:solidFill>
                <a:latin typeface="Bookman Old Style"/>
              </a:rPr>
              <a:t>Sırasız Listeler</a:t>
            </a:r>
            <a:endParaRPr b="0" lang="tr-T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Sırasız listeler &lt;ul&gt; tagı ile başlatılır.</a:t>
            </a: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Her liste elemanı &lt;li&gt; tagı ile tanımlanır.</a:t>
            </a: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7029720" y="5787720"/>
            <a:ext cx="1447560" cy="36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b292ca"/>
                </a:solidFill>
                <a:uFillTx/>
                <a:latin typeface="Verdana"/>
                <a:hlinkClick r:id="rId1"/>
              </a:rPr>
              <a:t>Web Çıktısı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2286000" y="2690280"/>
            <a:ext cx="457164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ul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 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li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Coffee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/li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 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li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Tea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/li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 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li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Milk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/li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/ul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tr-TR" sz="3200" spc="-1" strike="noStrike">
                <a:solidFill>
                  <a:srgbClr val="464653"/>
                </a:solidFill>
                <a:latin typeface="Bookman Old Style"/>
              </a:rPr>
              <a:t>Sırasız Listeler</a:t>
            </a:r>
            <a:endParaRPr b="0" lang="tr-T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Style niteliğinin list-style-type özellik değeri disc, circle, square değerlerinden biri ile ayarlanabilir.</a:t>
            </a: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7029720" y="5787720"/>
            <a:ext cx="1447560" cy="36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b292ca"/>
                </a:solidFill>
                <a:uFillTx/>
                <a:latin typeface="Verdana"/>
                <a:hlinkClick r:id="rId1"/>
              </a:rPr>
              <a:t>Web Çıktısı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2051640" y="2709000"/>
            <a:ext cx="554436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ul style="list-style-type:circle"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 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li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Coffee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/li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 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li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Tea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/li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 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li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Milk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/li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/ul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tr-TR" sz="3200" spc="-1" strike="noStrike">
                <a:solidFill>
                  <a:srgbClr val="464653"/>
                </a:solidFill>
                <a:latin typeface="Bookman Old Style"/>
              </a:rPr>
              <a:t>Sıralı Listeler</a:t>
            </a:r>
            <a:endParaRPr b="0" lang="tr-T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Sıralı listeler &lt;ol&gt; tagı ile başlatılır.</a:t>
            </a: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Her liste elemanı &lt;li&gt; tagı ile tanımlanır.</a:t>
            </a: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7029720" y="5787720"/>
            <a:ext cx="1447560" cy="36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b292ca"/>
                </a:solidFill>
                <a:uFillTx/>
                <a:latin typeface="Verdana"/>
                <a:hlinkClick r:id="rId1"/>
              </a:rPr>
              <a:t>Web Çıktısı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2286000" y="2690280"/>
            <a:ext cx="457164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ol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 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li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Coffee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/li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 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li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Tea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/li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 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li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Milk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/li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/ol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tr-TR" sz="3200" spc="-1" strike="noStrike">
                <a:solidFill>
                  <a:srgbClr val="464653"/>
                </a:solidFill>
                <a:latin typeface="Bookman Old Style"/>
              </a:rPr>
              <a:t>Sıralı Listeler</a:t>
            </a:r>
            <a:endParaRPr b="0" lang="tr-T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tr-TR" sz="2600" spc="-1" strike="noStrike">
                <a:solidFill>
                  <a:srgbClr val="000000"/>
                </a:solidFill>
                <a:latin typeface="Calibri"/>
              </a:rPr>
              <a:t>Type niteliğinin değeri 1, i, a, I, A değerleri ile numaralandırma değeri belirlenebilir. Start niteliği ile numaralandırma değerinin başlangıç değeri belirlenir.</a:t>
            </a: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7029720" y="5787720"/>
            <a:ext cx="1447560" cy="36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b292ca"/>
                </a:solidFill>
                <a:uFillTx/>
                <a:latin typeface="Verdana"/>
                <a:hlinkClick r:id="rId1"/>
              </a:rPr>
              <a:t>Web Çıktısı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2468880" y="3876480"/>
            <a:ext cx="457164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ol type="A" start=3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 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li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Coffee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/li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 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li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Tea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/li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 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li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Milk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/li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/ol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2412</TotalTime>
  <Application>LibreOffice/6.1.4.2$Linux_X86_64 LibreOffice_project/10$Build-2</Application>
  <Words>777</Words>
  <Paragraphs>178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2016-02-14T06:12:05Z</dcterms:created>
  <dc:creator>Admin</dc:creator>
  <dc:description/>
  <dc:language>en-US</dc:language>
  <cp:lastModifiedBy/>
  <dcterms:modified xsi:type="dcterms:W3CDTF">2019-02-25T19:50:47Z</dcterms:modified>
  <cp:revision>137</cp:revision>
  <dc:subject/>
  <dc:title>Web Teknolojileri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18</vt:i4>
  </property>
  <property fmtid="{D5CDD505-2E9C-101B-9397-08002B2CF9AE}" pid="8" name="PresentationFormat">
    <vt:lpwstr>Ekran Gösterisi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34</vt:i4>
  </property>
</Properties>
</file>