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handoutMasterIdLst>
    <p:handoutMasterId r:id="rId19"/>
  </p:handoutMasterIdLst>
  <p:sldIdLst>
    <p:sldId id="340" r:id="rId2"/>
    <p:sldId id="341" r:id="rId3"/>
    <p:sldId id="345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6" autoAdjust="0"/>
    <p:restoredTop sz="94087" autoAdjust="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92011-80F3-416C-A4E6-DC258354ED27}" type="datetimeFigureOut">
              <a:rPr lang="tr-TR" smtClean="0"/>
              <a:pPr/>
              <a:t>17.04.2018</a:t>
            </a:fld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CCD8F-EE12-4831-9F93-21C6B97F7A4C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0E6A1-830D-4C29-9D2C-9B28226A27E6}" type="datetimeFigureOut">
              <a:rPr lang="tr-TR" smtClean="0"/>
              <a:pPr/>
              <a:t>17.04.2018</a:t>
            </a:fld>
            <a:endParaRPr lang="tr-TR" dirty="0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AC84-81BD-442C-8608-DAE8E5CF2363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78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7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231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371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889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0807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623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6159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35F30-A5E9-4E3D-B975-15AF8362F66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64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3085B0-2C59-4DED-8C48-E1E77CF27983}" type="datetimeFigureOut">
              <a:rPr lang="tr-TR" smtClean="0"/>
              <a:pPr>
                <a:defRPr/>
              </a:pPr>
              <a:t>17.04.2018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C7129-E796-42F1-AB6E-175AE70EDB4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013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935E1B-8509-4132-9F8A-B3B42A2363F2}" type="datetimeFigureOut">
              <a:rPr lang="tr-TR" smtClean="0"/>
              <a:pPr>
                <a:defRPr/>
              </a:pPr>
              <a:t>17.04.2018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E732A-A61D-4E95-B25A-8234F68BD9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714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AE9C0C-0D89-46A8-B0FE-73D555CA8C55}" type="datetimeFigureOut">
              <a:rPr lang="tr-TR" smtClean="0"/>
              <a:pPr>
                <a:defRPr/>
              </a:pPr>
              <a:t>17.04.2018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475FD-5597-4A34-A660-E628784B8721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416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935E1B-8509-4132-9F8A-B3B42A2363F2}" type="datetimeFigureOut">
              <a:rPr lang="tr-TR" smtClean="0"/>
              <a:pPr>
                <a:defRPr/>
              </a:pPr>
              <a:t>17.04.2018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E732A-A61D-4E95-B25A-8234F68BD9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3"/>
          <p:cNvGrpSpPr>
            <a:grpSpLocks/>
          </p:cNvGrpSpPr>
          <p:nvPr userDrawn="1"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" name="Resim 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6" name="İçerik Yer Tutucusu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Resim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1 Başlık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1438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9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8784976" cy="4851746"/>
          </a:xfrm>
        </p:spPr>
        <p:txBody>
          <a:bodyPr/>
          <a:lstStyle>
            <a:lvl1pPr marL="1714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2400"/>
            </a:lvl1pPr>
            <a:lvl2pPr marL="5143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2100"/>
            </a:lvl2pPr>
            <a:lvl3pPr marL="8572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1800"/>
            </a:lvl3pPr>
            <a:lvl4pPr marL="12001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1500"/>
            </a:lvl4pPr>
            <a:lvl5pPr marL="1543050" indent="-17145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dirty="0" smtClean="0"/>
              <a:t>Asıl metin stillerini düzenle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750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 3"/>
          <p:cNvGrpSpPr>
            <a:grpSpLocks/>
          </p:cNvGrpSpPr>
          <p:nvPr userDrawn="1"/>
        </p:nvGrpSpPr>
        <p:grpSpPr bwMode="auto">
          <a:xfrm>
            <a:off x="0" y="6145217"/>
            <a:ext cx="9144000" cy="548522"/>
            <a:chOff x="0" y="5719432"/>
            <a:chExt cx="9144000" cy="1034319"/>
          </a:xfrm>
        </p:grpSpPr>
        <p:pic>
          <p:nvPicPr>
            <p:cNvPr id="4" name="Resim 4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lt Başlık 2"/>
            <p:cNvSpPr txBox="1">
              <a:spLocks/>
            </p:cNvSpPr>
            <p:nvPr/>
          </p:nvSpPr>
          <p:spPr bwMode="auto">
            <a:xfrm>
              <a:off x="5148064" y="6278568"/>
              <a:ext cx="3960000" cy="475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charset="0"/>
                <a:buNone/>
              </a:pPr>
              <a:r>
                <a:rPr lang="tr-TR" sz="1500" dirty="0" smtClean="0">
                  <a:solidFill>
                    <a:srgbClr val="898989"/>
                  </a:solidFill>
                </a:rPr>
                <a:t>BSM 104 Web Teknolojileri 2017-2018 Bahar</a:t>
              </a:r>
              <a:endParaRPr lang="tr-TR" sz="1500" dirty="0">
                <a:solidFill>
                  <a:srgbClr val="898989"/>
                </a:solidFill>
              </a:endParaRPr>
            </a:p>
          </p:txBody>
        </p:sp>
      </p:grpSp>
      <p:pic>
        <p:nvPicPr>
          <p:cNvPr id="6" name="İçerik Yer Tutucusu 10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8" y="6329363"/>
            <a:ext cx="2011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Resim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6" y="908720"/>
            <a:ext cx="9144000" cy="1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6107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03B584-4923-4A86-9704-CC215055113B}" type="datetimeFigureOut">
              <a:rPr lang="tr-TR" smtClean="0"/>
              <a:pPr>
                <a:defRPr/>
              </a:pPr>
              <a:t>17.04.2018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971776-7564-4797-B611-E641185BF234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051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0E6961-A921-43FE-8598-31B14676E109}" type="datetimeFigureOut">
              <a:rPr lang="tr-TR" smtClean="0"/>
              <a:pPr>
                <a:defRPr/>
              </a:pPr>
              <a:t>17.04.2018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C180B-A068-4E2B-8CAA-08903E42A7C2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745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E11966-ECC0-4184-85BF-A764B6992FAA}" type="datetimeFigureOut">
              <a:rPr lang="tr-TR" smtClean="0"/>
              <a:pPr>
                <a:defRPr/>
              </a:pPr>
              <a:t>17.04.2018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B4FFA-B9C2-48FF-B259-9F8603C992F9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38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199C3-1F67-42D3-B6ED-73061C3C3F65}" type="datetimeFigureOut">
              <a:rPr lang="tr-TR" smtClean="0"/>
              <a:pPr>
                <a:defRPr/>
              </a:pPr>
              <a:t>17.04.2018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14A26-8FC7-4466-90C1-A68B4463588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48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836A6-47FB-45E3-8618-8B0A29CA1501}" type="datetimeFigureOut">
              <a:rPr lang="tr-TR" smtClean="0"/>
              <a:pPr>
                <a:defRPr/>
              </a:pPr>
              <a:t>17.04.2018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73D6FA-B3EF-407B-B203-65E8476E2F4C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0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70B04A-851E-46D5-BD87-4337A2B542B9}" type="datetimeFigureOut">
              <a:rPr lang="tr-TR" smtClean="0"/>
              <a:pPr>
                <a:defRPr/>
              </a:pPr>
              <a:t>17.04.2018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3DFD76-7578-421E-BBD1-96E761E065A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552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E6223-4733-4C07-9BF1-7FD1E84B1A60}" type="datetimeFigureOut">
              <a:rPr lang="tr-TR" smtClean="0"/>
              <a:pPr>
                <a:defRPr/>
              </a:pPr>
              <a:t>17.04.2018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1761B-90EE-44EF-AE9D-5DF4B2A7D583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307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2561BD-1BBA-422F-B47B-11093D376C13}" type="datetimeFigureOut">
              <a:rPr lang="tr-TR" smtClean="0"/>
              <a:pPr>
                <a:defRPr/>
              </a:pPr>
              <a:t>17.04.2018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21831-CFBB-4EA3-A3F2-B56F219C3EB7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50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2935E1B-8509-4132-9F8A-B3B42A2363F2}" type="datetimeFigureOut">
              <a:rPr lang="tr-TR" smtClean="0"/>
              <a:pPr>
                <a:defRPr/>
              </a:pPr>
              <a:t>17.04.2018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CE732A-A61D-4E95-B25A-8234F68BD996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0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694" r:id="rId13"/>
    <p:sldLayoutId id="2147483695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afta9/navbar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afta9/navbar4.html" TargetMode="External"/><Relationship Id="rId5" Type="http://schemas.openxmlformats.org/officeDocument/2006/relationships/hyperlink" Target="hafta9/navbar3.html" TargetMode="External"/><Relationship Id="rId4" Type="http://schemas.openxmlformats.org/officeDocument/2006/relationships/hyperlink" Target="hafta9/navbar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afta9/carouse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afta9/modal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afta9/tooltip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afta9/popover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afta9/scrollspy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afta9/affi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afta9/jumbotr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afta9/panel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afta9/dropdown.html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afta9/tabs.html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afta9/pills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8352928" cy="187555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Web Teknolojileri</a:t>
            </a:r>
            <a:br>
              <a:rPr lang="tr-T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tr-TR" sz="4000" b="1" dirty="0" err="1" smtClean="0">
                <a:solidFill>
                  <a:srgbClr val="C00000"/>
                </a:solidFill>
                <a:cs typeface="Arial" pitchFamily="34" charset="0"/>
              </a:rPr>
              <a:t>Bootstrap</a:t>
            </a:r>
            <a:r>
              <a:rPr lang="tr-TR" sz="4000" b="1" dirty="0">
                <a:solidFill>
                  <a:srgbClr val="C00000"/>
                </a:solidFill>
                <a:cs typeface="Arial" pitchFamily="34" charset="0"/>
              </a:rPr>
              <a:t> </a:t>
            </a:r>
            <a:r>
              <a:rPr lang="tr-TR" sz="4000" b="1" dirty="0" smtClean="0">
                <a:solidFill>
                  <a:srgbClr val="C00000"/>
                </a:solidFill>
                <a:cs typeface="Arial" pitchFamily="34" charset="0"/>
              </a:rPr>
              <a:t>- 2</a:t>
            </a:r>
            <a:endParaRPr lang="tr-TR" sz="36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9512" y="3789363"/>
            <a:ext cx="8784976" cy="1439837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Prof. Dr. Ümit KOCABIÇAK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Öğr</a:t>
            </a: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Gör. Nevzat TAŞBAŞI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Arş. Gör. Dr. </a:t>
            </a:r>
            <a:r>
              <a:rPr lang="tr-T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Gülüzar</a:t>
            </a:r>
            <a:r>
              <a:rPr lang="tr-T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ÇİT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tr-TR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Resim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575" y="332656"/>
            <a:ext cx="27368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up 9"/>
          <p:cNvGrpSpPr>
            <a:grpSpLocks/>
          </p:cNvGrpSpPr>
          <p:nvPr/>
        </p:nvGrpSpPr>
        <p:grpSpPr bwMode="auto">
          <a:xfrm>
            <a:off x="0" y="5719762"/>
            <a:ext cx="9144000" cy="836359"/>
            <a:chOff x="0" y="5719432"/>
            <a:chExt cx="9144000" cy="836874"/>
          </a:xfrm>
        </p:grpSpPr>
        <p:pic>
          <p:nvPicPr>
            <p:cNvPr id="3078" name="Resim 7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719432"/>
              <a:ext cx="9144000" cy="346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lt Başlık 2"/>
            <p:cNvSpPr txBox="1">
              <a:spLocks/>
            </p:cNvSpPr>
            <p:nvPr/>
          </p:nvSpPr>
          <p:spPr>
            <a:xfrm>
              <a:off x="5220072" y="6278576"/>
              <a:ext cx="3915991" cy="277730"/>
            </a:xfrm>
            <a:prstGeom prst="rect">
              <a:avLst/>
            </a:prstGeom>
          </p:spPr>
          <p:txBody>
            <a:bodyPr>
              <a:normAutofit fontScale="700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tr-TR" sz="2000" dirty="0">
                  <a:solidFill>
                    <a:srgbClr val="898989"/>
                  </a:solidFill>
                </a:rPr>
                <a:t>BSM 104 Web Teknolojileri 2017-2018 Bahar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8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Navbar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Menü çubuğu oluşturmak için kullanılır.</a:t>
            </a:r>
          </a:p>
          <a:p>
            <a:r>
              <a:rPr lang="tr-TR" dirty="0"/>
              <a:t>.</a:t>
            </a:r>
            <a:r>
              <a:rPr lang="tr-TR" dirty="0" err="1" smtClean="0">
                <a:solidFill>
                  <a:srgbClr val="00B050"/>
                </a:solidFill>
              </a:rPr>
              <a:t>navbar-inverse</a:t>
            </a:r>
            <a:r>
              <a:rPr lang="tr-TR" dirty="0" smtClean="0">
                <a:solidFill>
                  <a:srgbClr val="00B050"/>
                </a:solidFill>
              </a:rPr>
              <a:t> : </a:t>
            </a:r>
            <a:r>
              <a:rPr lang="tr-TR" dirty="0" smtClean="0"/>
              <a:t>Menü rengini zıt renge çevirir.</a:t>
            </a:r>
          </a:p>
          <a:p>
            <a:r>
              <a:rPr lang="tr-TR" dirty="0"/>
              <a:t>.</a:t>
            </a:r>
            <a:r>
              <a:rPr lang="tr-TR" dirty="0" err="1" smtClean="0">
                <a:solidFill>
                  <a:srgbClr val="00B050"/>
                </a:solidFill>
              </a:rPr>
              <a:t>navbar</a:t>
            </a:r>
            <a:r>
              <a:rPr lang="tr-TR" dirty="0" smtClean="0">
                <a:solidFill>
                  <a:srgbClr val="00B050"/>
                </a:solidFill>
              </a:rPr>
              <a:t>-</a:t>
            </a:r>
            <a:r>
              <a:rPr lang="tr-TR" dirty="0" err="1" smtClean="0">
                <a:solidFill>
                  <a:srgbClr val="00B050"/>
                </a:solidFill>
              </a:rPr>
              <a:t>fixed</a:t>
            </a:r>
            <a:r>
              <a:rPr lang="tr-TR" dirty="0" smtClean="0">
                <a:solidFill>
                  <a:srgbClr val="00B050"/>
                </a:solidFill>
              </a:rPr>
              <a:t>-top </a:t>
            </a:r>
            <a:r>
              <a:rPr lang="tr-TR" dirty="0" smtClean="0"/>
              <a:t>: Üst tarafta sabit menü çubuğu oluşturur.</a:t>
            </a:r>
          </a:p>
          <a:p>
            <a:r>
              <a:rPr lang="tr-TR" dirty="0"/>
              <a:t>.</a:t>
            </a:r>
            <a:r>
              <a:rPr lang="tr-TR" dirty="0" err="1" smtClean="0">
                <a:solidFill>
                  <a:srgbClr val="00B050"/>
                </a:solidFill>
              </a:rPr>
              <a:t>navbar-fixed-bottom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smtClean="0"/>
              <a:t>: </a:t>
            </a:r>
            <a:r>
              <a:rPr lang="tr-TR" smtClean="0"/>
              <a:t>Alt</a:t>
            </a:r>
            <a:r>
              <a:rPr lang="tr-TR" smtClean="0"/>
              <a:t> </a:t>
            </a:r>
            <a:r>
              <a:rPr lang="tr-TR" dirty="0"/>
              <a:t>tarafta sabit menü çubuğu oluşturur</a:t>
            </a:r>
            <a:r>
              <a:rPr lang="tr-TR" dirty="0" smtClean="0"/>
              <a:t>.</a:t>
            </a:r>
          </a:p>
          <a:p>
            <a:endParaRPr lang="tr-TR" dirty="0" smtClean="0">
              <a:latin typeface="Arial" panose="020B0604020202020204" pitchFamily="34" charset="0"/>
              <a:cs typeface="Arial" panose="020B0604020202020204" pitchFamily="34" charset="0"/>
              <a:hlinkClick r:id="rId3" action="ppaction://hlinkfile"/>
            </a:endParaRPr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navbar1.html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n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avbar2.html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file"/>
              </a:rPr>
              <a:t>n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  <a:hlinkClick r:id="rId5" action="ppaction://hlinkfile"/>
              </a:rPr>
              <a:t>avbar3.html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file"/>
              </a:rPr>
              <a:t>n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file"/>
              </a:rPr>
              <a:t>avbar4.html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2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Carousel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tr-TR" sz="2800" dirty="0"/>
          </a:p>
          <a:p>
            <a:r>
              <a:rPr lang="tr-TR" dirty="0" smtClean="0"/>
              <a:t>Elementler </a:t>
            </a:r>
            <a:r>
              <a:rPr lang="tr-TR" dirty="0"/>
              <a:t>arasında dönmek için bir gösteri aracıdır, tıpkı atlı karınca gibi</a:t>
            </a:r>
            <a:r>
              <a:rPr lang="tr-TR" dirty="0" smtClean="0"/>
              <a:t>. </a:t>
            </a:r>
            <a:r>
              <a:rPr lang="tr-TR" dirty="0" err="1" smtClean="0"/>
              <a:t>Slide</a:t>
            </a:r>
            <a:r>
              <a:rPr lang="tr-TR" dirty="0" smtClean="0"/>
              <a:t> gösterisi yapmak için kullanılır.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c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arousel.html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carousel</a:t>
            </a:r>
            <a:r>
              <a:rPr lang="tr-TR" dirty="0" smtClean="0">
                <a:solidFill>
                  <a:srgbClr val="00B050"/>
                </a:solidFill>
                <a:cs typeface="Arial" panose="020B0604020202020204" pitchFamily="34" charset="0"/>
              </a:rPr>
              <a:t> :</a:t>
            </a:r>
            <a:r>
              <a:rPr lang="tr-TR" dirty="0" smtClean="0">
                <a:cs typeface="Arial" panose="020B0604020202020204" pitchFamily="34" charset="0"/>
              </a:rPr>
              <a:t> bu </a:t>
            </a:r>
            <a:r>
              <a:rPr lang="tr-TR" dirty="0" err="1" smtClean="0">
                <a:cs typeface="Arial" panose="020B0604020202020204" pitchFamily="34" charset="0"/>
              </a:rPr>
              <a:t>class</a:t>
            </a:r>
            <a:r>
              <a:rPr lang="tr-TR" dirty="0" smtClean="0">
                <a:cs typeface="Arial" panose="020B0604020202020204" pitchFamily="34" charset="0"/>
              </a:rPr>
              <a:t> bunun bir Carousel olduğunu belirler.</a:t>
            </a:r>
          </a:p>
          <a:p>
            <a:r>
              <a:rPr lang="tr-TR" dirty="0" err="1">
                <a:solidFill>
                  <a:srgbClr val="00B050"/>
                </a:solidFill>
                <a:cs typeface="Arial" panose="020B0604020202020204" pitchFamily="34" charset="0"/>
              </a:rPr>
              <a:t>s</a:t>
            </a:r>
            <a:r>
              <a:rPr lang="tr-TR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lide</a:t>
            </a:r>
            <a:r>
              <a:rPr lang="tr-TR" dirty="0" smtClean="0">
                <a:solidFill>
                  <a:srgbClr val="00B050"/>
                </a:solidFill>
                <a:cs typeface="Arial" panose="020B0604020202020204" pitchFamily="34" charset="0"/>
              </a:rPr>
              <a:t> :</a:t>
            </a:r>
            <a:r>
              <a:rPr lang="tr-TR" dirty="0" smtClean="0">
                <a:cs typeface="Arial" panose="020B0604020202020204" pitchFamily="34" charset="0"/>
              </a:rPr>
              <a:t> </a:t>
            </a:r>
            <a:r>
              <a:rPr lang="tr-TR" dirty="0" err="1" smtClean="0">
                <a:cs typeface="Arial" panose="020B0604020202020204" pitchFamily="34" charset="0"/>
              </a:rPr>
              <a:t>css</a:t>
            </a:r>
            <a:r>
              <a:rPr lang="tr-TR" dirty="0" smtClean="0">
                <a:cs typeface="Arial" panose="020B0604020202020204" pitchFamily="34" charset="0"/>
              </a:rPr>
              <a:t> geçişi ve animasyon </a:t>
            </a:r>
            <a:r>
              <a:rPr lang="tr-TR" dirty="0" err="1" smtClean="0">
                <a:cs typeface="Arial" panose="020B0604020202020204" pitchFamily="34" charset="0"/>
              </a:rPr>
              <a:t>effekti</a:t>
            </a:r>
            <a:r>
              <a:rPr lang="tr-TR" dirty="0" smtClean="0">
                <a:cs typeface="Arial" panose="020B0604020202020204" pitchFamily="34" charset="0"/>
              </a:rPr>
              <a:t> verir.</a:t>
            </a:r>
          </a:p>
          <a:p>
            <a:r>
              <a:rPr lang="tr-TR" dirty="0" err="1">
                <a:solidFill>
                  <a:srgbClr val="00B050"/>
                </a:solidFill>
                <a:cs typeface="Arial" panose="020B0604020202020204" pitchFamily="34" charset="0"/>
              </a:rPr>
              <a:t>d</a:t>
            </a:r>
            <a:r>
              <a:rPr lang="tr-TR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ata-interval:</a:t>
            </a:r>
            <a:r>
              <a:rPr lang="tr-TR" dirty="0" err="1" smtClean="0">
                <a:cs typeface="Arial" panose="020B0604020202020204" pitchFamily="34" charset="0"/>
              </a:rPr>
              <a:t>slider</a:t>
            </a:r>
            <a:r>
              <a:rPr lang="tr-TR" dirty="0" smtClean="0">
                <a:cs typeface="Arial" panose="020B0604020202020204" pitchFamily="34" charset="0"/>
              </a:rPr>
              <a:t> geçiş süresi (</a:t>
            </a:r>
            <a:r>
              <a:rPr lang="tr-TR" dirty="0" err="1" smtClean="0">
                <a:cs typeface="Arial" panose="020B0604020202020204" pitchFamily="34" charset="0"/>
              </a:rPr>
              <a:t>ms</a:t>
            </a:r>
            <a:r>
              <a:rPr lang="tr-TR" dirty="0" smtClean="0">
                <a:cs typeface="Arial" panose="020B0604020202020204" pitchFamily="34" charset="0"/>
              </a:rPr>
              <a:t>)</a:t>
            </a:r>
          </a:p>
          <a:p>
            <a:r>
              <a:rPr lang="tr-TR" dirty="0" err="1">
                <a:solidFill>
                  <a:srgbClr val="00B050"/>
                </a:solidFill>
                <a:cs typeface="Arial" panose="020B0604020202020204" pitchFamily="34" charset="0"/>
              </a:rPr>
              <a:t>c</a:t>
            </a:r>
            <a:r>
              <a:rPr lang="tr-TR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arousel-indicator:</a:t>
            </a:r>
            <a:r>
              <a:rPr lang="tr-TR" dirty="0" err="1" smtClean="0">
                <a:cs typeface="Arial" panose="020B0604020202020204" pitchFamily="34" charset="0"/>
              </a:rPr>
              <a:t>göstereceğimiz</a:t>
            </a:r>
            <a:r>
              <a:rPr lang="tr-TR" dirty="0" smtClean="0">
                <a:cs typeface="Arial" panose="020B0604020202020204" pitchFamily="34" charset="0"/>
              </a:rPr>
              <a:t> </a:t>
            </a:r>
            <a:r>
              <a:rPr lang="tr-TR" dirty="0" err="1" smtClean="0">
                <a:cs typeface="Arial" panose="020B0604020202020204" pitchFamily="34" charset="0"/>
              </a:rPr>
              <a:t>i</a:t>
            </a:r>
            <a:r>
              <a:rPr lang="tr-TR" dirty="0" err="1" smtClean="0"/>
              <a:t>tem</a:t>
            </a:r>
            <a:r>
              <a:rPr lang="tr-TR" dirty="0" smtClean="0"/>
              <a:t> </a:t>
            </a:r>
            <a:r>
              <a:rPr lang="tr-TR" dirty="0"/>
              <a:t>kadar </a:t>
            </a:r>
            <a:r>
              <a:rPr lang="tr-TR" dirty="0" err="1"/>
              <a:t>li</a:t>
            </a:r>
            <a:r>
              <a:rPr lang="tr-TR" dirty="0"/>
              <a:t> koyuyoruz ve data-</a:t>
            </a:r>
            <a:r>
              <a:rPr lang="tr-TR" dirty="0" err="1"/>
              <a:t>slide</a:t>
            </a:r>
            <a:r>
              <a:rPr lang="tr-TR" dirty="0"/>
              <a:t>-</a:t>
            </a:r>
            <a:r>
              <a:rPr lang="tr-TR" dirty="0" err="1"/>
              <a:t>to</a:t>
            </a:r>
            <a:r>
              <a:rPr lang="tr-TR" dirty="0"/>
              <a:t> ya </a:t>
            </a:r>
            <a:r>
              <a:rPr lang="tr-TR" b="1" dirty="0"/>
              <a:t>0-1-2-3...</a:t>
            </a:r>
            <a:r>
              <a:rPr lang="tr-TR" dirty="0"/>
              <a:t> sekil de </a:t>
            </a:r>
            <a:r>
              <a:rPr lang="tr-TR" dirty="0" err="1"/>
              <a:t>numaranlandırıyoruz</a:t>
            </a:r>
            <a:r>
              <a:rPr lang="tr-TR" dirty="0" smtClean="0"/>
              <a:t>.</a:t>
            </a:r>
          </a:p>
          <a:p>
            <a:r>
              <a:rPr lang="tr-TR" dirty="0" err="1">
                <a:solidFill>
                  <a:srgbClr val="00B050"/>
                </a:solidFill>
                <a:cs typeface="Arial" panose="020B0604020202020204" pitchFamily="34" charset="0"/>
              </a:rPr>
              <a:t>c</a:t>
            </a:r>
            <a:r>
              <a:rPr lang="tr-TR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arousel-inner</a:t>
            </a:r>
            <a:r>
              <a:rPr lang="tr-TR" dirty="0" smtClean="0">
                <a:solidFill>
                  <a:srgbClr val="00B050"/>
                </a:solidFill>
                <a:cs typeface="Arial" panose="020B0604020202020204" pitchFamily="34" charset="0"/>
              </a:rPr>
              <a:t> : </a:t>
            </a:r>
            <a:r>
              <a:rPr lang="tr-TR" dirty="0" err="1" smtClean="0">
                <a:cs typeface="Arial" panose="020B0604020202020204" pitchFamily="34" charset="0"/>
              </a:rPr>
              <a:t>div’lerin</a:t>
            </a:r>
            <a:r>
              <a:rPr lang="tr-TR" dirty="0" smtClean="0">
                <a:cs typeface="Arial" panose="020B0604020202020204" pitchFamily="34" charset="0"/>
              </a:rPr>
              <a:t> içine resim </a:t>
            </a:r>
            <a:r>
              <a:rPr lang="tr-TR" dirty="0" err="1" smtClean="0">
                <a:cs typeface="Arial" panose="020B0604020202020204" pitchFamily="34" charset="0"/>
              </a:rPr>
              <a:t>item’lar</a:t>
            </a:r>
            <a:r>
              <a:rPr lang="tr-TR" dirty="0" smtClean="0">
                <a:cs typeface="Arial" panose="020B0604020202020204" pitchFamily="34" charset="0"/>
              </a:rPr>
              <a:t> tanımlanıyor.</a:t>
            </a:r>
          </a:p>
          <a:p>
            <a:r>
              <a:rPr lang="tr-TR" dirty="0" err="1">
                <a:solidFill>
                  <a:srgbClr val="00B050"/>
                </a:solidFill>
                <a:cs typeface="Arial" panose="020B0604020202020204" pitchFamily="34" charset="0"/>
              </a:rPr>
              <a:t>c</a:t>
            </a:r>
            <a:r>
              <a:rPr lang="tr-TR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arousel-control</a:t>
            </a:r>
            <a:r>
              <a:rPr lang="tr-TR" dirty="0" smtClean="0">
                <a:solidFill>
                  <a:srgbClr val="00B050"/>
                </a:solidFill>
                <a:cs typeface="Arial" panose="020B0604020202020204" pitchFamily="34" charset="0"/>
              </a:rPr>
              <a:t> :</a:t>
            </a:r>
            <a:r>
              <a:rPr lang="tr-TR" dirty="0" smtClean="0">
                <a:cs typeface="Arial" panose="020B0604020202020204" pitchFamily="34" charset="0"/>
              </a:rPr>
              <a:t> sol ve </a:t>
            </a:r>
            <a:r>
              <a:rPr lang="tr-TR" dirty="0" err="1" smtClean="0">
                <a:cs typeface="Arial" panose="020B0604020202020204" pitchFamily="34" charset="0"/>
              </a:rPr>
              <a:t>sağ’da</a:t>
            </a:r>
            <a:r>
              <a:rPr lang="tr-TR" dirty="0" smtClean="0">
                <a:cs typeface="Arial" panose="020B0604020202020204" pitchFamily="34" charset="0"/>
              </a:rPr>
              <a:t> ileri-geri butonları tanımlanıyor.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6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Modal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Esnek bir diyalog penceresi özelliği için kullanılır. </a:t>
            </a:r>
          </a:p>
          <a:p>
            <a:r>
              <a:rPr lang="tr-TR" dirty="0" smtClean="0">
                <a:hlinkClick r:id="rId3" action="ppaction://hlinkfile"/>
              </a:rPr>
              <a:t>modal.html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>
                <a:solidFill>
                  <a:srgbClr val="00B050"/>
                </a:solidFill>
              </a:rPr>
              <a:t>data-</a:t>
            </a:r>
            <a:r>
              <a:rPr lang="tr-TR" dirty="0" err="1">
                <a:solidFill>
                  <a:srgbClr val="00B050"/>
                </a:solidFill>
              </a:rPr>
              <a:t>toggle</a:t>
            </a:r>
            <a:r>
              <a:rPr lang="tr-TR" dirty="0">
                <a:solidFill>
                  <a:srgbClr val="00B050"/>
                </a:solidFill>
              </a:rPr>
              <a:t>="</a:t>
            </a:r>
            <a:r>
              <a:rPr lang="tr-TR" dirty="0" err="1" smtClean="0">
                <a:solidFill>
                  <a:srgbClr val="00B050"/>
                </a:solidFill>
              </a:rPr>
              <a:t>modal</a:t>
            </a:r>
            <a:r>
              <a:rPr lang="tr-TR" dirty="0" smtClean="0">
                <a:solidFill>
                  <a:srgbClr val="00B050"/>
                </a:solidFill>
              </a:rPr>
              <a:t>" :</a:t>
            </a:r>
            <a:r>
              <a:rPr lang="tr-TR" dirty="0" smtClean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cs typeface="Arial" panose="020B0604020202020204" pitchFamily="34" charset="0"/>
              </a:rPr>
              <a:t>modal</a:t>
            </a:r>
            <a:r>
              <a:rPr lang="tr-TR" dirty="0" smtClean="0">
                <a:cs typeface="Arial" panose="020B0604020202020204" pitchFamily="34" charset="0"/>
              </a:rPr>
              <a:t> penceresini açar.</a:t>
            </a:r>
          </a:p>
          <a:p>
            <a:r>
              <a:rPr lang="tr-TR" dirty="0">
                <a:solidFill>
                  <a:srgbClr val="00B050"/>
                </a:solidFill>
              </a:rPr>
              <a:t>data-</a:t>
            </a:r>
            <a:r>
              <a:rPr lang="tr-TR" dirty="0" err="1">
                <a:solidFill>
                  <a:srgbClr val="00B050"/>
                </a:solidFill>
              </a:rPr>
              <a:t>target</a:t>
            </a:r>
            <a:r>
              <a:rPr lang="tr-TR" dirty="0">
                <a:solidFill>
                  <a:srgbClr val="00B050"/>
                </a:solidFill>
              </a:rPr>
              <a:t>="#</a:t>
            </a:r>
            <a:r>
              <a:rPr lang="tr-TR" dirty="0" err="1" smtClean="0">
                <a:solidFill>
                  <a:srgbClr val="00B050"/>
                </a:solidFill>
              </a:rPr>
              <a:t>myModal</a:t>
            </a:r>
            <a:r>
              <a:rPr lang="tr-TR" dirty="0" smtClean="0">
                <a:solidFill>
                  <a:srgbClr val="00B050"/>
                </a:solidFill>
              </a:rPr>
              <a:t>" : </a:t>
            </a:r>
            <a:r>
              <a:rPr lang="tr-TR" dirty="0" err="1" smtClean="0"/>
              <a:t>modal’ın</a:t>
            </a:r>
            <a:r>
              <a:rPr lang="tr-TR" dirty="0" smtClean="0"/>
              <a:t> </a:t>
            </a:r>
            <a:r>
              <a:rPr lang="tr-TR" dirty="0" err="1" smtClean="0"/>
              <a:t>id’sine</a:t>
            </a:r>
            <a:r>
              <a:rPr lang="tr-TR" dirty="0" smtClean="0"/>
              <a:t> işaret eder.</a:t>
            </a:r>
            <a:endParaRPr lang="tr-TR" dirty="0" smtClean="0"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fade</a:t>
            </a:r>
            <a:r>
              <a:rPr lang="tr-TR" dirty="0" smtClean="0">
                <a:solidFill>
                  <a:srgbClr val="00B050"/>
                </a:solidFill>
                <a:cs typeface="Arial" panose="020B0604020202020204" pitchFamily="34" charset="0"/>
              </a:rPr>
              <a:t> :</a:t>
            </a:r>
            <a:r>
              <a:rPr lang="tr-TR" dirty="0" smtClean="0">
                <a:cs typeface="Arial" panose="020B0604020202020204" pitchFamily="34" charset="0"/>
              </a:rPr>
              <a:t> açılıp-kapanırken geçiş </a:t>
            </a:r>
            <a:r>
              <a:rPr lang="tr-TR" dirty="0" err="1" smtClean="0">
                <a:cs typeface="Arial" panose="020B0604020202020204" pitchFamily="34" charset="0"/>
              </a:rPr>
              <a:t>effekti</a:t>
            </a:r>
            <a:r>
              <a:rPr lang="tr-TR" dirty="0" smtClean="0">
                <a:cs typeface="Arial" panose="020B0604020202020204" pitchFamily="34" charset="0"/>
              </a:rPr>
              <a:t> verir.</a:t>
            </a:r>
          </a:p>
          <a:p>
            <a:r>
              <a:rPr lang="tr-TR" dirty="0" err="1">
                <a:solidFill>
                  <a:srgbClr val="00B050"/>
                </a:solidFill>
                <a:cs typeface="Arial" panose="020B0604020202020204" pitchFamily="34" charset="0"/>
              </a:rPr>
              <a:t>m</a:t>
            </a:r>
            <a:r>
              <a:rPr lang="tr-TR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odal-content:</a:t>
            </a:r>
            <a:r>
              <a:rPr lang="tr-TR" dirty="0" err="1" smtClean="0">
                <a:cs typeface="Arial" panose="020B0604020202020204" pitchFamily="34" charset="0"/>
              </a:rPr>
              <a:t>modal</a:t>
            </a:r>
            <a:r>
              <a:rPr lang="tr-TR" dirty="0" smtClean="0">
                <a:cs typeface="Arial" panose="020B0604020202020204" pitchFamily="34" charset="0"/>
              </a:rPr>
              <a:t> içeriğinin tanımı</a:t>
            </a:r>
          </a:p>
          <a:p>
            <a:r>
              <a:rPr lang="tr-TR" dirty="0" err="1">
                <a:solidFill>
                  <a:srgbClr val="00B050"/>
                </a:solidFill>
                <a:cs typeface="Arial" panose="020B0604020202020204" pitchFamily="34" charset="0"/>
              </a:rPr>
              <a:t>m</a:t>
            </a:r>
            <a:r>
              <a:rPr lang="tr-TR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odal-header</a:t>
            </a:r>
            <a:r>
              <a:rPr lang="tr-TR" dirty="0" smtClean="0">
                <a:solidFill>
                  <a:srgbClr val="00B05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modal</a:t>
            </a:r>
            <a:r>
              <a:rPr lang="tr-TR" dirty="0" smtClean="0">
                <a:solidFill>
                  <a:srgbClr val="00B050"/>
                </a:solidFill>
                <a:cs typeface="Arial" panose="020B0604020202020204" pitchFamily="34" charset="0"/>
              </a:rPr>
              <a:t>-body ve </a:t>
            </a:r>
            <a:r>
              <a:rPr lang="tr-TR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modal-footer</a:t>
            </a:r>
            <a:r>
              <a:rPr lang="tr-TR" dirty="0" smtClean="0">
                <a:solidFill>
                  <a:srgbClr val="00B050"/>
                </a:solidFill>
                <a:cs typeface="Arial" panose="020B0604020202020204" pitchFamily="34" charset="0"/>
              </a:rPr>
              <a:t> :</a:t>
            </a:r>
            <a:r>
              <a:rPr lang="tr-TR" dirty="0" smtClean="0">
                <a:cs typeface="Arial" panose="020B0604020202020204" pitchFamily="34" charset="0"/>
              </a:rPr>
              <a:t> başlık, gövde ve alt kısmın tanımlarının yapıldığı </a:t>
            </a:r>
            <a:r>
              <a:rPr lang="tr-TR" dirty="0" err="1" smtClean="0">
                <a:cs typeface="Arial" panose="020B0604020202020204" pitchFamily="34" charset="0"/>
              </a:rPr>
              <a:t>class’lar</a:t>
            </a:r>
            <a:endParaRPr lang="tr-TR" dirty="0" smtClean="0"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04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Tooltip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dirty="0" smtClean="0"/>
              <a:t>Herhangi bir elemanın üzerine gelindiğinde açıklama çıkmasını sağlayan bileşendir. </a:t>
            </a:r>
          </a:p>
          <a:p>
            <a:r>
              <a:rPr lang="tr-TR" dirty="0">
                <a:hlinkClick r:id="rId3" action="ppaction://hlinkfile"/>
              </a:rPr>
              <a:t>t</a:t>
            </a:r>
            <a:r>
              <a:rPr lang="tr-TR" dirty="0" smtClean="0">
                <a:hlinkClick r:id="rId3" action="ppaction://hlinkfile"/>
              </a:rPr>
              <a:t>ooltip.html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>
                <a:solidFill>
                  <a:srgbClr val="00B050"/>
                </a:solidFill>
              </a:rPr>
              <a:t>data-</a:t>
            </a:r>
            <a:r>
              <a:rPr lang="tr-TR" dirty="0" err="1" smtClean="0">
                <a:solidFill>
                  <a:srgbClr val="00B050"/>
                </a:solidFill>
              </a:rPr>
              <a:t>toggle</a:t>
            </a:r>
            <a:r>
              <a:rPr lang="tr-TR" dirty="0" smtClean="0">
                <a:solidFill>
                  <a:srgbClr val="00B050"/>
                </a:solidFill>
              </a:rPr>
              <a:t>=‘</a:t>
            </a:r>
            <a:r>
              <a:rPr lang="tr-TR" dirty="0" err="1" smtClean="0">
                <a:solidFill>
                  <a:srgbClr val="00B050"/>
                </a:solidFill>
              </a:rPr>
              <a:t>tooltip</a:t>
            </a:r>
            <a:r>
              <a:rPr lang="tr-TR" dirty="0" smtClean="0">
                <a:solidFill>
                  <a:srgbClr val="00B050"/>
                </a:solidFill>
              </a:rPr>
              <a:t>’ :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tooltip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özelliğini ekler</a:t>
            </a:r>
          </a:p>
          <a:p>
            <a:r>
              <a:rPr lang="tr-TR" dirty="0">
                <a:solidFill>
                  <a:srgbClr val="00B050"/>
                </a:solidFill>
              </a:rPr>
              <a:t>data-</a:t>
            </a:r>
            <a:r>
              <a:rPr lang="tr-TR" dirty="0" err="1">
                <a:solidFill>
                  <a:srgbClr val="00B050"/>
                </a:solidFill>
              </a:rPr>
              <a:t>placement</a:t>
            </a:r>
            <a:r>
              <a:rPr lang="tr-TR" dirty="0">
                <a:solidFill>
                  <a:srgbClr val="00B050"/>
                </a:solidFill>
              </a:rPr>
              <a:t>="</a:t>
            </a:r>
            <a:r>
              <a:rPr lang="tr-TR" dirty="0" smtClean="0">
                <a:solidFill>
                  <a:srgbClr val="00B050"/>
                </a:solidFill>
              </a:rPr>
              <a:t>top" : </a:t>
            </a:r>
            <a:r>
              <a:rPr lang="tr-TR" dirty="0" err="1" smtClean="0"/>
              <a:t>tooltip’in</a:t>
            </a:r>
            <a:r>
              <a:rPr lang="tr-TR" dirty="0" smtClean="0"/>
              <a:t> konumu tanımlanabilir.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94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Popover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dirty="0" smtClean="0"/>
              <a:t>Herhangi bir elemanın üzerine gelindiğinde açıklama çıkmasını sağlayan </a:t>
            </a:r>
            <a:r>
              <a:rPr lang="tr-TR" dirty="0" err="1" smtClean="0"/>
              <a:t>Tooltip’ten</a:t>
            </a:r>
            <a:r>
              <a:rPr lang="tr-TR" dirty="0" smtClean="0"/>
              <a:t> daha fazla içerik sunabilen bileşendir. </a:t>
            </a:r>
          </a:p>
          <a:p>
            <a:r>
              <a:rPr lang="tr-TR" dirty="0">
                <a:hlinkClick r:id="rId3" action="ppaction://hlinkfile"/>
              </a:rPr>
              <a:t>p</a:t>
            </a:r>
            <a:r>
              <a:rPr lang="tr-TR" dirty="0" smtClean="0">
                <a:hlinkClick r:id="rId3" action="ppaction://hlinkfile"/>
              </a:rPr>
              <a:t>opover.html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>
                <a:solidFill>
                  <a:srgbClr val="00B050"/>
                </a:solidFill>
              </a:rPr>
              <a:t>data-</a:t>
            </a:r>
            <a:r>
              <a:rPr lang="tr-TR" dirty="0" err="1" smtClean="0">
                <a:solidFill>
                  <a:srgbClr val="00B050"/>
                </a:solidFill>
              </a:rPr>
              <a:t>toggle</a:t>
            </a:r>
            <a:r>
              <a:rPr lang="tr-TR" dirty="0" smtClean="0">
                <a:solidFill>
                  <a:srgbClr val="00B050"/>
                </a:solidFill>
              </a:rPr>
              <a:t>=‘</a:t>
            </a:r>
            <a:r>
              <a:rPr lang="tr-TR" dirty="0" err="1" smtClean="0">
                <a:solidFill>
                  <a:srgbClr val="00B050"/>
                </a:solidFill>
              </a:rPr>
              <a:t>popover</a:t>
            </a:r>
            <a:r>
              <a:rPr lang="tr-TR" dirty="0" smtClean="0">
                <a:solidFill>
                  <a:srgbClr val="00B050"/>
                </a:solidFill>
              </a:rPr>
              <a:t>’ :</a:t>
            </a:r>
            <a:r>
              <a:rPr lang="tr-TR" dirty="0" smtClean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cs typeface="Arial" panose="020B0604020202020204" pitchFamily="34" charset="0"/>
              </a:rPr>
              <a:t>popover</a:t>
            </a:r>
            <a:r>
              <a:rPr lang="tr-TR" dirty="0" smtClean="0">
                <a:cs typeface="Arial" panose="020B0604020202020204" pitchFamily="34" charset="0"/>
              </a:rPr>
              <a:t> özelliğini etkinleştirir</a:t>
            </a:r>
          </a:p>
          <a:p>
            <a:r>
              <a:rPr lang="tr-TR" dirty="0">
                <a:solidFill>
                  <a:srgbClr val="00B050"/>
                </a:solidFill>
              </a:rPr>
              <a:t>data-</a:t>
            </a:r>
            <a:r>
              <a:rPr lang="tr-TR" dirty="0" err="1">
                <a:solidFill>
                  <a:srgbClr val="00B050"/>
                </a:solidFill>
              </a:rPr>
              <a:t>placement</a:t>
            </a:r>
            <a:r>
              <a:rPr lang="tr-TR" dirty="0">
                <a:solidFill>
                  <a:srgbClr val="00B050"/>
                </a:solidFill>
              </a:rPr>
              <a:t>="</a:t>
            </a:r>
            <a:r>
              <a:rPr lang="tr-TR" dirty="0" smtClean="0">
                <a:solidFill>
                  <a:srgbClr val="00B050"/>
                </a:solidFill>
              </a:rPr>
              <a:t>top" : </a:t>
            </a:r>
            <a:r>
              <a:rPr lang="tr-TR" dirty="0" err="1" smtClean="0"/>
              <a:t>popover’in</a:t>
            </a:r>
            <a:r>
              <a:rPr lang="tr-TR" dirty="0" smtClean="0"/>
              <a:t> konumu tanımlanabilir.</a:t>
            </a:r>
          </a:p>
          <a:p>
            <a:r>
              <a:rPr lang="tr-TR" dirty="0">
                <a:solidFill>
                  <a:srgbClr val="00B050"/>
                </a:solidFill>
              </a:rPr>
              <a:t>data-</a:t>
            </a:r>
            <a:r>
              <a:rPr lang="tr-TR" dirty="0" err="1">
                <a:solidFill>
                  <a:srgbClr val="00B050"/>
                </a:solidFill>
              </a:rPr>
              <a:t>trigger</a:t>
            </a:r>
            <a:r>
              <a:rPr lang="tr-TR" dirty="0">
                <a:solidFill>
                  <a:srgbClr val="00B050"/>
                </a:solidFill>
              </a:rPr>
              <a:t>="</a:t>
            </a:r>
            <a:r>
              <a:rPr lang="tr-TR" dirty="0" err="1" smtClean="0">
                <a:solidFill>
                  <a:srgbClr val="00B050"/>
                </a:solidFill>
              </a:rPr>
              <a:t>focus</a:t>
            </a:r>
            <a:r>
              <a:rPr lang="tr-TR" dirty="0" smtClean="0">
                <a:solidFill>
                  <a:srgbClr val="00B050"/>
                </a:solidFill>
              </a:rPr>
              <a:t>" : </a:t>
            </a:r>
            <a:r>
              <a:rPr lang="tr-TR" dirty="0" err="1" smtClean="0">
                <a:solidFill>
                  <a:srgbClr val="00B050"/>
                </a:solidFill>
              </a:rPr>
              <a:t>popover</a:t>
            </a:r>
            <a:r>
              <a:rPr lang="tr-TR" dirty="0" smtClean="0">
                <a:solidFill>
                  <a:srgbClr val="00B050"/>
                </a:solidFill>
              </a:rPr>
              <a:t> kapatılması için </a:t>
            </a:r>
          </a:p>
          <a:p>
            <a:r>
              <a:rPr lang="tr-TR" dirty="0">
                <a:solidFill>
                  <a:srgbClr val="00B050"/>
                </a:solidFill>
              </a:rPr>
              <a:t>data-</a:t>
            </a:r>
            <a:r>
              <a:rPr lang="tr-TR" dirty="0" err="1">
                <a:solidFill>
                  <a:srgbClr val="00B050"/>
                </a:solidFill>
              </a:rPr>
              <a:t>trigger</a:t>
            </a:r>
            <a:r>
              <a:rPr lang="tr-TR" dirty="0">
                <a:solidFill>
                  <a:srgbClr val="00B050"/>
                </a:solidFill>
              </a:rPr>
              <a:t>="</a:t>
            </a:r>
            <a:r>
              <a:rPr lang="tr-TR" dirty="0" err="1" smtClean="0">
                <a:solidFill>
                  <a:srgbClr val="00B050"/>
                </a:solidFill>
              </a:rPr>
              <a:t>hover</a:t>
            </a:r>
            <a:r>
              <a:rPr lang="tr-TR" dirty="0" smtClean="0">
                <a:solidFill>
                  <a:srgbClr val="00B050"/>
                </a:solidFill>
              </a:rPr>
              <a:t>" : </a:t>
            </a:r>
            <a:r>
              <a:rPr lang="tr-TR" dirty="0" smtClean="0"/>
              <a:t>fare eleman üzerine gelince göstermesi için</a:t>
            </a:r>
            <a:endParaRPr lang="tr-TR" dirty="0" smtClean="0"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64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Scrollspy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80445"/>
            <a:ext cx="9073008" cy="4851746"/>
          </a:xfrm>
        </p:spPr>
        <p:txBody>
          <a:bodyPr>
            <a:normAutofit/>
          </a:bodyPr>
          <a:lstStyle/>
          <a:p>
            <a:endParaRPr lang="tr-TR" sz="2800" dirty="0"/>
          </a:p>
          <a:p>
            <a:r>
              <a:rPr lang="tr-TR" dirty="0" err="1" smtClean="0"/>
              <a:t>Scroollspy</a:t>
            </a:r>
            <a:r>
              <a:rPr lang="tr-TR" dirty="0" smtClean="0"/>
              <a:t> bileşeni, hedeflenen bölüme kaydırma yapmayı sağlar.</a:t>
            </a:r>
          </a:p>
          <a:p>
            <a:r>
              <a:rPr lang="tr-TR" dirty="0">
                <a:hlinkClick r:id="rId3" action="ppaction://hlinkfile"/>
              </a:rPr>
              <a:t>s</a:t>
            </a:r>
            <a:r>
              <a:rPr lang="tr-TR" dirty="0" smtClean="0">
                <a:hlinkClick r:id="rId3" action="ppaction://hlinkfile"/>
              </a:rPr>
              <a:t>crollspy.html</a:t>
            </a:r>
            <a:endParaRPr lang="tr-TR" dirty="0" smtClean="0"/>
          </a:p>
          <a:p>
            <a:endParaRPr lang="tr-TR" dirty="0" smtClean="0"/>
          </a:p>
          <a:p>
            <a:r>
              <a:rPr lang="tr-TR" sz="2400" dirty="0">
                <a:solidFill>
                  <a:srgbClr val="00B050"/>
                </a:solidFill>
                <a:cs typeface="Arial" panose="020B0604020202020204" pitchFamily="34" charset="0"/>
              </a:rPr>
              <a:t>data-</a:t>
            </a:r>
            <a:r>
              <a:rPr lang="tr-TR" sz="2400" dirty="0" err="1">
                <a:solidFill>
                  <a:srgbClr val="00B050"/>
                </a:solidFill>
                <a:cs typeface="Arial" panose="020B0604020202020204" pitchFamily="34" charset="0"/>
              </a:rPr>
              <a:t>spy</a:t>
            </a:r>
            <a:r>
              <a:rPr lang="tr-TR" sz="2400" dirty="0">
                <a:solidFill>
                  <a:srgbClr val="00B050"/>
                </a:solidFill>
                <a:cs typeface="Arial" panose="020B0604020202020204" pitchFamily="34" charset="0"/>
              </a:rPr>
              <a:t> = "</a:t>
            </a:r>
            <a:r>
              <a:rPr lang="tr-TR" sz="2400" dirty="0" err="1" smtClean="0">
                <a:solidFill>
                  <a:srgbClr val="00B050"/>
                </a:solidFill>
                <a:cs typeface="Arial" panose="020B0604020202020204" pitchFamily="34" charset="0"/>
              </a:rPr>
              <a:t>scroll</a:t>
            </a:r>
            <a:r>
              <a:rPr lang="tr-TR" sz="2400" dirty="0" smtClean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tr-TR" sz="2400" dirty="0" smtClean="0">
                <a:cs typeface="Arial" panose="020B0604020202020204" pitchFamily="34" charset="0"/>
              </a:rPr>
              <a:t>: Body elemanına eklenmelidir. </a:t>
            </a:r>
          </a:p>
          <a:p>
            <a:r>
              <a:rPr lang="tr-TR" dirty="0">
                <a:solidFill>
                  <a:srgbClr val="00B050"/>
                </a:solidFill>
              </a:rPr>
              <a:t>data-</a:t>
            </a:r>
            <a:r>
              <a:rPr lang="tr-TR" dirty="0" err="1">
                <a:solidFill>
                  <a:srgbClr val="00B050"/>
                </a:solidFill>
              </a:rPr>
              <a:t>target</a:t>
            </a:r>
            <a:r>
              <a:rPr lang="tr-TR" dirty="0">
                <a:solidFill>
                  <a:srgbClr val="00B050"/>
                </a:solidFill>
              </a:rPr>
              <a:t>=".</a:t>
            </a:r>
            <a:r>
              <a:rPr lang="tr-TR" dirty="0" err="1" smtClean="0">
                <a:solidFill>
                  <a:srgbClr val="00B050"/>
                </a:solidFill>
              </a:rPr>
              <a:t>navbar</a:t>
            </a:r>
            <a:r>
              <a:rPr lang="tr-TR" dirty="0" smtClean="0">
                <a:solidFill>
                  <a:srgbClr val="00B050"/>
                </a:solidFill>
              </a:rPr>
              <a:t>" : </a:t>
            </a:r>
            <a:r>
              <a:rPr lang="tr-TR" dirty="0" err="1" smtClean="0"/>
              <a:t>Scrollspy’in</a:t>
            </a:r>
            <a:r>
              <a:rPr lang="tr-TR" dirty="0" smtClean="0"/>
              <a:t> dikkate alacağı menü bileşeninin sınıfı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91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Affix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dirty="0" smtClean="0"/>
              <a:t>Sayfada </a:t>
            </a:r>
            <a:r>
              <a:rPr lang="tr-TR" dirty="0" err="1" smtClean="0"/>
              <a:t>scroll</a:t>
            </a:r>
            <a:r>
              <a:rPr lang="tr-TR" dirty="0" smtClean="0"/>
              <a:t>/kaydırma yapılsa dahi yatay veya düşey menünün sabit kalmasını sağlayan eklenti.</a:t>
            </a:r>
          </a:p>
          <a:p>
            <a:r>
              <a:rPr lang="tr-TR" dirty="0">
                <a:hlinkClick r:id="rId3" action="ppaction://hlinkfile"/>
              </a:rPr>
              <a:t>a</a:t>
            </a:r>
            <a:r>
              <a:rPr lang="tr-TR" dirty="0" smtClean="0">
                <a:hlinkClick r:id="rId3" action="ppaction://hlinkfile"/>
              </a:rPr>
              <a:t>ffix.html</a:t>
            </a:r>
            <a:endParaRPr lang="tr-TR" dirty="0" smtClean="0"/>
          </a:p>
          <a:p>
            <a:endParaRPr lang="tr-TR" dirty="0" smtClean="0"/>
          </a:p>
          <a:p>
            <a:r>
              <a:rPr lang="tr-TR" sz="2400" dirty="0">
                <a:solidFill>
                  <a:srgbClr val="00B050"/>
                </a:solidFill>
              </a:rPr>
              <a:t>data-</a:t>
            </a:r>
            <a:r>
              <a:rPr lang="tr-TR" sz="2400" dirty="0" err="1">
                <a:solidFill>
                  <a:srgbClr val="00B050"/>
                </a:solidFill>
              </a:rPr>
              <a:t>spy</a:t>
            </a:r>
            <a:r>
              <a:rPr lang="tr-TR" sz="2400" dirty="0">
                <a:solidFill>
                  <a:srgbClr val="00B050"/>
                </a:solidFill>
              </a:rPr>
              <a:t>="</a:t>
            </a:r>
            <a:r>
              <a:rPr lang="tr-TR" sz="2400" dirty="0" err="1">
                <a:solidFill>
                  <a:srgbClr val="00B050"/>
                </a:solidFill>
              </a:rPr>
              <a:t>affix</a:t>
            </a:r>
            <a:r>
              <a:rPr lang="tr-TR" sz="2400" dirty="0" smtClean="0">
                <a:solidFill>
                  <a:srgbClr val="00B050"/>
                </a:solidFill>
              </a:rPr>
              <a:t>"</a:t>
            </a:r>
            <a:r>
              <a:rPr lang="tr-TR" sz="2400" dirty="0" smtClean="0">
                <a:solidFill>
                  <a:srgbClr val="00B050"/>
                </a:solidFill>
                <a:cs typeface="Arial" panose="020B0604020202020204" pitchFamily="34" charset="0"/>
              </a:rPr>
              <a:t>: </a:t>
            </a:r>
            <a:r>
              <a:rPr lang="tr-TR" dirty="0">
                <a:cs typeface="Arial" panose="020B0604020202020204" pitchFamily="34" charset="0"/>
              </a:rPr>
              <a:t>Görmek istediğinizi Menü bileşenine </a:t>
            </a:r>
            <a:r>
              <a:rPr lang="tr-TR" sz="2400" dirty="0" smtClean="0">
                <a:cs typeface="Arial" panose="020B0604020202020204" pitchFamily="34" charset="0"/>
              </a:rPr>
              <a:t>eklenir. </a:t>
            </a:r>
          </a:p>
          <a:p>
            <a:r>
              <a:rPr lang="tr-TR" dirty="0" smtClean="0">
                <a:solidFill>
                  <a:srgbClr val="00B050"/>
                </a:solidFill>
              </a:rPr>
              <a:t>data-</a:t>
            </a:r>
            <a:r>
              <a:rPr lang="tr-TR" dirty="0" err="1" smtClean="0">
                <a:solidFill>
                  <a:srgbClr val="00B050"/>
                </a:solidFill>
              </a:rPr>
              <a:t>offset</a:t>
            </a:r>
            <a:r>
              <a:rPr lang="tr-TR" dirty="0" smtClean="0">
                <a:solidFill>
                  <a:srgbClr val="00B050"/>
                </a:solidFill>
              </a:rPr>
              <a:t>-top="197" : </a:t>
            </a:r>
            <a:r>
              <a:rPr lang="tr-TR" dirty="0"/>
              <a:t>K</a:t>
            </a:r>
            <a:r>
              <a:rPr lang="tr-TR" dirty="0" smtClean="0"/>
              <a:t>aydırmanın ofset mesafesi tanımlanır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2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smtClean="0"/>
              <a:t> </a:t>
            </a:r>
            <a:r>
              <a:rPr lang="tr-TR" sz="4000" dirty="0" err="1" smtClean="0"/>
              <a:t>Bootstrap</a:t>
            </a:r>
            <a:endParaRPr lang="tr-TR" sz="4000" dirty="0"/>
          </a:p>
          <a:p>
            <a:pPr lvl="1"/>
            <a:r>
              <a:rPr lang="tr-TR" dirty="0" smtClean="0"/>
              <a:t>CSS</a:t>
            </a:r>
          </a:p>
          <a:p>
            <a:pPr lvl="1"/>
            <a:r>
              <a:rPr lang="tr-TR" dirty="0" err="1" smtClean="0"/>
              <a:t>JavaScript</a:t>
            </a:r>
            <a:endParaRPr lang="tr-TR" dirty="0" smtClean="0"/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7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Bootstrap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2800" dirty="0" err="1"/>
              <a:t>Bootstrap</a:t>
            </a:r>
            <a:r>
              <a:rPr lang="tr-TR" sz="2800" dirty="0"/>
              <a:t> </a:t>
            </a:r>
            <a:r>
              <a:rPr lang="tr-TR" sz="2800" dirty="0" err="1" smtClean="0"/>
              <a:t>JavaScript</a:t>
            </a:r>
            <a:r>
              <a:rPr lang="tr-TR" sz="2800" dirty="0" smtClean="0"/>
              <a:t> dosyaları ile </a:t>
            </a:r>
            <a:r>
              <a:rPr lang="tr-TR" sz="2800" dirty="0" smtClean="0"/>
              <a:t>çalışmak </a:t>
            </a:r>
            <a:r>
              <a:rPr lang="tr-TR" sz="2800" dirty="0" smtClean="0"/>
              <a:t>için:</a:t>
            </a:r>
          </a:p>
          <a:p>
            <a:pPr marL="0" indent="0">
              <a:buNone/>
              <a:defRPr/>
            </a:pPr>
            <a:endParaRPr lang="tr-TR" sz="2800" dirty="0"/>
          </a:p>
          <a:p>
            <a:pPr marL="0" indent="0">
              <a:buNone/>
              <a:defRPr/>
            </a:pPr>
            <a:endParaRPr lang="tr-TR" sz="2800" dirty="0" smtClean="0"/>
          </a:p>
          <a:p>
            <a:pPr>
              <a:defRPr/>
            </a:pPr>
            <a:r>
              <a:rPr lang="tr-TR" sz="2800" dirty="0" err="1" smtClean="0"/>
              <a:t>JavaScript</a:t>
            </a:r>
            <a:r>
              <a:rPr lang="tr-TR" sz="2800" dirty="0" smtClean="0"/>
              <a:t> dosyaları içerisinde </a:t>
            </a:r>
            <a:r>
              <a:rPr lang="tr-TR" sz="2800" dirty="0" err="1" smtClean="0"/>
              <a:t>jQuery</a:t>
            </a:r>
            <a:r>
              <a:rPr lang="tr-TR" sz="2800" dirty="0" smtClean="0"/>
              <a:t> komutları kullanıldığından </a:t>
            </a:r>
            <a:r>
              <a:rPr lang="tr-TR" sz="2800" dirty="0" err="1" smtClean="0"/>
              <a:t>jQuery</a:t>
            </a:r>
            <a:r>
              <a:rPr lang="tr-TR" sz="2800" dirty="0" smtClean="0"/>
              <a:t> dosyalarının bu satırdan önce eklenmesi gerekmektedir.</a:t>
            </a:r>
          </a:p>
          <a:p>
            <a:pPr marL="0" indent="0">
              <a:buNone/>
              <a:defRPr/>
            </a:pPr>
            <a:endParaRPr lang="tr-TR" sz="2800" dirty="0" smtClean="0"/>
          </a:p>
          <a:p>
            <a:pPr marL="0" indent="0">
              <a:buNone/>
              <a:defRPr/>
            </a:pPr>
            <a:endParaRPr lang="tr-TR" sz="2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3</a:t>
            </a:fld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611560" y="1916832"/>
            <a:ext cx="4320480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r>
              <a:rPr lang="tr-TR" dirty="0">
                <a:solidFill>
                  <a:schemeClr val="tx1"/>
                </a:solidFill>
              </a:rPr>
              <a:t>&lt;</a:t>
            </a:r>
            <a:r>
              <a:rPr lang="tr-TR" dirty="0" err="1">
                <a:solidFill>
                  <a:schemeClr val="tx1"/>
                </a:solidFill>
              </a:rPr>
              <a:t>script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src</a:t>
            </a:r>
            <a:r>
              <a:rPr lang="tr-TR" dirty="0">
                <a:solidFill>
                  <a:schemeClr val="tx1"/>
                </a:solidFill>
              </a:rPr>
              <a:t>="</a:t>
            </a:r>
            <a:r>
              <a:rPr lang="tr-TR" dirty="0" err="1">
                <a:solidFill>
                  <a:schemeClr val="tx1"/>
                </a:solidFill>
              </a:rPr>
              <a:t>js</a:t>
            </a:r>
            <a:r>
              <a:rPr lang="tr-TR" dirty="0">
                <a:solidFill>
                  <a:schemeClr val="tx1"/>
                </a:solidFill>
              </a:rPr>
              <a:t>/bootstrap.min.js"&gt;&lt;/</a:t>
            </a:r>
            <a:r>
              <a:rPr lang="tr-TR" dirty="0" err="1">
                <a:solidFill>
                  <a:schemeClr val="tx1"/>
                </a:solidFill>
              </a:rPr>
              <a:t>script</a:t>
            </a:r>
            <a:r>
              <a:rPr lang="tr-TR" dirty="0">
                <a:solidFill>
                  <a:schemeClr val="tx1"/>
                </a:solidFill>
              </a:rPr>
              <a:t>&gt;</a:t>
            </a:r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620696" y="4077072"/>
            <a:ext cx="4383352" cy="4320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&lt;script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</a:t>
            </a:r>
            <a:r>
              <a:rPr lang="en-US" dirty="0" err="1">
                <a:solidFill>
                  <a:schemeClr val="tx1"/>
                </a:solidFill>
              </a:rPr>
              <a:t>js</a:t>
            </a:r>
            <a:r>
              <a:rPr lang="en-US" dirty="0">
                <a:solidFill>
                  <a:schemeClr val="tx1"/>
                </a:solidFill>
              </a:rPr>
              <a:t>/jquery-3.3.1.min.js"&gt;&lt;/script&gt;</a:t>
            </a:r>
            <a:endParaRPr lang="tr-T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5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Jumbotron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Kullanıcıları karşılama ekranı oluşturmak için kullanılır. Sitenin ana içeriğini tüm ekrana yayarak gösteren bir bileşendir.  </a:t>
            </a:r>
          </a:p>
          <a:p>
            <a:pPr>
              <a:defRPr/>
            </a:pPr>
            <a:endParaRPr lang="tr-TR" dirty="0" smtClean="0">
              <a:latin typeface="Arial" panose="020B0604020202020204" pitchFamily="34" charset="0"/>
              <a:cs typeface="Arial" panose="020B0604020202020204" pitchFamily="34" charset="0"/>
              <a:hlinkClick r:id="rId3" action="ppaction://hlinkfile"/>
            </a:endParaRPr>
          </a:p>
          <a:p>
            <a:pPr>
              <a:defRPr/>
            </a:pP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jumbotron.html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endParaRPr lang="tr-TR" sz="28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45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Panel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Paneller içeriği bir kutu içerisine koymak için kullanılır. </a:t>
            </a:r>
          </a:p>
          <a:p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Başlıklı, alt başlıklı seçenekleri vardır. </a:t>
            </a:r>
          </a:p>
          <a:p>
            <a:endParaRPr lang="tr-TR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hlinkfile"/>
            </a:endParaRPr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p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anel.html</a:t>
            </a:r>
            <a:endParaRPr lang="tr-T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8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Dropdown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Açılır/kapanır menü oluşturur. </a:t>
            </a:r>
          </a:p>
          <a:p>
            <a:endParaRPr lang="tr-TR" dirty="0" smtClean="0">
              <a:latin typeface="Arial" panose="020B0604020202020204" pitchFamily="34" charset="0"/>
              <a:cs typeface="Arial" panose="020B0604020202020204" pitchFamily="34" charset="0"/>
              <a:hlinkClick r:id="rId2" action="ppaction://hlinkfile"/>
            </a:endParaRPr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d</a:t>
            </a:r>
            <a:r>
              <a:rPr lang="tr-TR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ropdown.html</a:t>
            </a:r>
            <a:endParaRPr lang="tr-T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615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Collapse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Açıp/kapama </a:t>
            </a:r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davranışı için bazı sınıfları yöneten esnek bir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eklentidir.</a:t>
            </a:r>
            <a:endParaRPr lang="tr-TR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tr-TR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collapse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içeriği gizler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tr-TR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collapse</a:t>
            </a:r>
            <a:r>
              <a:rPr lang="tr-TR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, içeriği gösterir.</a:t>
            </a:r>
          </a:p>
          <a:p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collapse.html</a:t>
            </a: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Tabs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tr-TR" sz="2800" dirty="0"/>
          </a:p>
          <a:p>
            <a:r>
              <a:rPr lang="tr-TR" sz="3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Tablar</a:t>
            </a:r>
            <a:r>
              <a:rPr lang="tr-TR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 şeklinde menü oluşturur. </a:t>
            </a:r>
          </a:p>
          <a:p>
            <a:r>
              <a:rPr lang="tr-TR" sz="38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t</a:t>
            </a:r>
            <a:r>
              <a:rPr lang="tr-TR" sz="38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abs.html</a:t>
            </a:r>
            <a:endParaRPr lang="tr-TR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3800" dirty="0" smtClean="0">
                <a:solidFill>
                  <a:srgbClr val="0070C0"/>
                </a:solidFill>
              </a:rPr>
              <a:t>   </a:t>
            </a:r>
            <a:r>
              <a:rPr lang="en-US" sz="3200" dirty="0" smtClean="0">
                <a:solidFill>
                  <a:srgbClr val="0070C0"/>
                </a:solidFill>
              </a:rPr>
              <a:t>&lt;</a:t>
            </a:r>
            <a:r>
              <a:rPr lang="en-US" sz="3200" dirty="0">
                <a:solidFill>
                  <a:srgbClr val="0070C0"/>
                </a:solidFill>
              </a:rPr>
              <a:t>div class="container"&gt;</a:t>
            </a:r>
          </a:p>
          <a:p>
            <a:pPr marL="0" indent="0">
              <a:buNone/>
            </a:pPr>
            <a:r>
              <a:rPr lang="tr-TR" sz="3200" dirty="0">
                <a:solidFill>
                  <a:srgbClr val="0070C0"/>
                </a:solidFill>
              </a:rPr>
              <a:t> </a:t>
            </a:r>
            <a:r>
              <a:rPr lang="tr-TR" sz="3200" dirty="0" smtClean="0">
                <a:solidFill>
                  <a:srgbClr val="0070C0"/>
                </a:solidFill>
              </a:rPr>
              <a:t>  </a:t>
            </a:r>
            <a:r>
              <a:rPr lang="en-US" sz="3200" dirty="0" smtClean="0">
                <a:solidFill>
                  <a:srgbClr val="0070C0"/>
                </a:solidFill>
              </a:rPr>
              <a:t>&lt;</a:t>
            </a:r>
            <a:r>
              <a:rPr lang="en-US" sz="3200" dirty="0">
                <a:solidFill>
                  <a:srgbClr val="0070C0"/>
                </a:solidFill>
              </a:rPr>
              <a:t>h3&gt;Tabs&lt;/h3</a:t>
            </a:r>
            <a:r>
              <a:rPr lang="en-US" sz="3200" dirty="0" smtClean="0">
                <a:solidFill>
                  <a:srgbClr val="0070C0"/>
                </a:solidFill>
              </a:rPr>
              <a:t>&gt;</a:t>
            </a:r>
            <a:endParaRPr lang="tr-TR" sz="3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r-TR" sz="3200" dirty="0">
                <a:solidFill>
                  <a:srgbClr val="0070C0"/>
                </a:solidFill>
              </a:rPr>
              <a:t> </a:t>
            </a:r>
            <a:r>
              <a:rPr lang="tr-TR" sz="3200" dirty="0" smtClean="0">
                <a:solidFill>
                  <a:srgbClr val="0070C0"/>
                </a:solidFill>
              </a:rPr>
              <a:t>  </a:t>
            </a:r>
            <a:r>
              <a:rPr lang="en-US" sz="3200" dirty="0" smtClean="0">
                <a:solidFill>
                  <a:srgbClr val="0070C0"/>
                </a:solidFill>
              </a:rPr>
              <a:t>&lt;</a:t>
            </a:r>
            <a:r>
              <a:rPr lang="en-US" sz="3200" dirty="0" err="1">
                <a:solidFill>
                  <a:srgbClr val="0070C0"/>
                </a:solidFill>
              </a:rPr>
              <a:t>ul</a:t>
            </a:r>
            <a:r>
              <a:rPr lang="en-US" sz="3200" dirty="0">
                <a:solidFill>
                  <a:srgbClr val="0070C0"/>
                </a:solidFill>
              </a:rPr>
              <a:t> class="</a:t>
            </a:r>
            <a:r>
              <a:rPr lang="en-US" sz="3200" dirty="0" err="1">
                <a:solidFill>
                  <a:srgbClr val="0070C0"/>
                </a:solidFill>
              </a:rPr>
              <a:t>nav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nav</a:t>
            </a:r>
            <a:r>
              <a:rPr lang="en-US" sz="3200" dirty="0">
                <a:solidFill>
                  <a:srgbClr val="0070C0"/>
                </a:solidFill>
              </a:rPr>
              <a:t>-tabs</a:t>
            </a:r>
            <a:r>
              <a:rPr lang="en-US" sz="3200" dirty="0" smtClean="0">
                <a:solidFill>
                  <a:srgbClr val="0070C0"/>
                </a:solidFill>
              </a:rPr>
              <a:t>"&gt;</a:t>
            </a:r>
            <a:endParaRPr lang="tr-TR" sz="3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r-TR" sz="3200" dirty="0">
                <a:solidFill>
                  <a:srgbClr val="0070C0"/>
                </a:solidFill>
              </a:rPr>
              <a:t> </a:t>
            </a:r>
            <a:r>
              <a:rPr lang="tr-TR" sz="3200" dirty="0" smtClean="0">
                <a:solidFill>
                  <a:srgbClr val="0070C0"/>
                </a:solidFill>
              </a:rPr>
              <a:t>     </a:t>
            </a:r>
            <a:r>
              <a:rPr lang="en-US" sz="3200" dirty="0" smtClean="0">
                <a:solidFill>
                  <a:srgbClr val="0070C0"/>
                </a:solidFill>
              </a:rPr>
              <a:t>&lt;</a:t>
            </a:r>
            <a:r>
              <a:rPr lang="en-US" sz="3200" dirty="0">
                <a:solidFill>
                  <a:srgbClr val="0070C0"/>
                </a:solidFill>
              </a:rPr>
              <a:t>li class="active"&gt;&lt;a </a:t>
            </a:r>
            <a:r>
              <a:rPr lang="en-US" sz="3200" dirty="0" err="1">
                <a:solidFill>
                  <a:srgbClr val="0070C0"/>
                </a:solidFill>
              </a:rPr>
              <a:t>href</a:t>
            </a:r>
            <a:r>
              <a:rPr lang="en-US" sz="3200" dirty="0">
                <a:solidFill>
                  <a:srgbClr val="0070C0"/>
                </a:solidFill>
              </a:rPr>
              <a:t>="#"&gt;Home&lt;/a&gt;&lt;/li</a:t>
            </a:r>
            <a:r>
              <a:rPr lang="en-US" sz="3200" dirty="0" smtClean="0">
                <a:solidFill>
                  <a:srgbClr val="0070C0"/>
                </a:solidFill>
              </a:rPr>
              <a:t>&gt;</a:t>
            </a:r>
            <a:endParaRPr lang="tr-TR" sz="3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r-TR" sz="3200" dirty="0">
                <a:solidFill>
                  <a:srgbClr val="0070C0"/>
                </a:solidFill>
              </a:rPr>
              <a:t> </a:t>
            </a:r>
            <a:r>
              <a:rPr lang="tr-TR" sz="3200" dirty="0" smtClean="0">
                <a:solidFill>
                  <a:srgbClr val="0070C0"/>
                </a:solidFill>
              </a:rPr>
              <a:t>     </a:t>
            </a:r>
            <a:r>
              <a:rPr lang="en-US" sz="3200" dirty="0" smtClean="0">
                <a:solidFill>
                  <a:srgbClr val="0070C0"/>
                </a:solidFill>
              </a:rPr>
              <a:t>&lt;</a:t>
            </a:r>
            <a:r>
              <a:rPr lang="en-US" sz="3200" dirty="0">
                <a:solidFill>
                  <a:srgbClr val="0070C0"/>
                </a:solidFill>
              </a:rPr>
              <a:t>li&gt;&lt;a </a:t>
            </a:r>
            <a:r>
              <a:rPr lang="en-US" sz="3200" dirty="0" err="1">
                <a:solidFill>
                  <a:srgbClr val="0070C0"/>
                </a:solidFill>
              </a:rPr>
              <a:t>href</a:t>
            </a:r>
            <a:r>
              <a:rPr lang="en-US" sz="3200" dirty="0">
                <a:solidFill>
                  <a:srgbClr val="0070C0"/>
                </a:solidFill>
              </a:rPr>
              <a:t>="#"&gt;Menu 1&lt;/a&gt;&lt;/li</a:t>
            </a:r>
            <a:r>
              <a:rPr lang="en-US" sz="3200" dirty="0" smtClean="0">
                <a:solidFill>
                  <a:srgbClr val="0070C0"/>
                </a:solidFill>
              </a:rPr>
              <a:t>&gt;</a:t>
            </a:r>
            <a:endParaRPr lang="tr-TR" sz="3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r-TR" sz="3200" dirty="0">
                <a:solidFill>
                  <a:srgbClr val="0070C0"/>
                </a:solidFill>
              </a:rPr>
              <a:t> </a:t>
            </a:r>
            <a:r>
              <a:rPr lang="tr-TR" sz="3200" dirty="0" smtClean="0">
                <a:solidFill>
                  <a:srgbClr val="0070C0"/>
                </a:solidFill>
              </a:rPr>
              <a:t>     </a:t>
            </a:r>
            <a:r>
              <a:rPr lang="en-US" sz="3200" dirty="0" smtClean="0">
                <a:solidFill>
                  <a:srgbClr val="0070C0"/>
                </a:solidFill>
              </a:rPr>
              <a:t>&lt;</a:t>
            </a:r>
            <a:r>
              <a:rPr lang="en-US" sz="3200" dirty="0">
                <a:solidFill>
                  <a:srgbClr val="0070C0"/>
                </a:solidFill>
              </a:rPr>
              <a:t>li&gt;&lt;a </a:t>
            </a:r>
            <a:r>
              <a:rPr lang="en-US" sz="3200" dirty="0" err="1">
                <a:solidFill>
                  <a:srgbClr val="0070C0"/>
                </a:solidFill>
              </a:rPr>
              <a:t>href</a:t>
            </a:r>
            <a:r>
              <a:rPr lang="en-US" sz="3200" dirty="0">
                <a:solidFill>
                  <a:srgbClr val="0070C0"/>
                </a:solidFill>
              </a:rPr>
              <a:t>="#"&gt;Menu 2&lt;/a&gt;&lt;/li</a:t>
            </a:r>
            <a:r>
              <a:rPr lang="en-US" sz="3200" dirty="0" smtClean="0">
                <a:solidFill>
                  <a:srgbClr val="0070C0"/>
                </a:solidFill>
              </a:rPr>
              <a:t>&gt;</a:t>
            </a:r>
            <a:endParaRPr lang="tr-TR" sz="32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r-TR" sz="3200" dirty="0">
                <a:solidFill>
                  <a:srgbClr val="0070C0"/>
                </a:solidFill>
              </a:rPr>
              <a:t> </a:t>
            </a:r>
            <a:r>
              <a:rPr lang="tr-TR" sz="3200" dirty="0" smtClean="0">
                <a:solidFill>
                  <a:srgbClr val="0070C0"/>
                </a:solidFill>
              </a:rPr>
              <a:t>     </a:t>
            </a:r>
            <a:r>
              <a:rPr lang="en-US" sz="3200" dirty="0" smtClean="0">
                <a:solidFill>
                  <a:srgbClr val="0070C0"/>
                </a:solidFill>
              </a:rPr>
              <a:t>&lt;</a:t>
            </a:r>
            <a:r>
              <a:rPr lang="en-US" sz="3200" dirty="0">
                <a:solidFill>
                  <a:srgbClr val="0070C0"/>
                </a:solidFill>
              </a:rPr>
              <a:t>li&gt;&lt;a </a:t>
            </a:r>
            <a:r>
              <a:rPr lang="en-US" sz="3200" dirty="0" err="1">
                <a:solidFill>
                  <a:srgbClr val="0070C0"/>
                </a:solidFill>
              </a:rPr>
              <a:t>href</a:t>
            </a:r>
            <a:r>
              <a:rPr lang="en-US" sz="3200" dirty="0">
                <a:solidFill>
                  <a:srgbClr val="0070C0"/>
                </a:solidFill>
              </a:rPr>
              <a:t>="#"&gt;Menu 3&lt;/a&gt;&lt;/li</a:t>
            </a:r>
            <a:r>
              <a:rPr lang="en-US" sz="3200" dirty="0" smtClean="0">
                <a:solidFill>
                  <a:srgbClr val="0070C0"/>
                </a:solidFill>
              </a:rPr>
              <a:t>&gt;</a:t>
            </a:r>
            <a:endParaRPr lang="tr-TR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r-TR" sz="3200" dirty="0" smtClean="0">
                <a:solidFill>
                  <a:srgbClr val="0070C0"/>
                </a:solidFill>
              </a:rPr>
              <a:t>   </a:t>
            </a:r>
            <a:r>
              <a:rPr lang="en-US" sz="3200" dirty="0" smtClean="0">
                <a:solidFill>
                  <a:srgbClr val="0070C0"/>
                </a:solidFill>
              </a:rPr>
              <a:t>&lt;/</a:t>
            </a:r>
            <a:r>
              <a:rPr lang="en-US" sz="3200" dirty="0" err="1">
                <a:solidFill>
                  <a:srgbClr val="0070C0"/>
                </a:solidFill>
              </a:rPr>
              <a:t>ul</a:t>
            </a:r>
            <a:r>
              <a:rPr lang="en-US" sz="3200" dirty="0">
                <a:solidFill>
                  <a:srgbClr val="0070C0"/>
                </a:solidFill>
              </a:rPr>
              <a:t>&gt;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&lt;/</a:t>
            </a:r>
            <a:r>
              <a:rPr lang="en-US" sz="3200" dirty="0">
                <a:solidFill>
                  <a:srgbClr val="0070C0"/>
                </a:solidFill>
              </a:rPr>
              <a:t>div&gt;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156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Pills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tr-TR" sz="2800" dirty="0"/>
          </a:p>
          <a:p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Buton tarzında menü oluşturur. </a:t>
            </a:r>
          </a:p>
          <a:p>
            <a:r>
              <a:rPr lang="tr-T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Nav-stacked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</a:rPr>
              <a:t> menüyü dikey yapar. </a:t>
            </a:r>
          </a:p>
          <a:p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p</a:t>
            </a:r>
            <a:r>
              <a:rPr lang="tr-TR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ills.html</a:t>
            </a:r>
            <a:endParaRPr lang="tr-T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>
                <a:solidFill>
                  <a:srgbClr val="0070C0"/>
                </a:solidFill>
              </a:rPr>
              <a:t>   </a:t>
            </a:r>
            <a:r>
              <a:rPr lang="tr-TR" sz="1900" dirty="0" smtClean="0">
                <a:solidFill>
                  <a:srgbClr val="0070C0"/>
                </a:solidFill>
              </a:rPr>
              <a:t>&lt;</a:t>
            </a:r>
            <a:r>
              <a:rPr lang="tr-TR" sz="1900" dirty="0">
                <a:solidFill>
                  <a:srgbClr val="0070C0"/>
                </a:solidFill>
              </a:rPr>
              <a:t>div </a:t>
            </a:r>
            <a:r>
              <a:rPr lang="tr-TR" sz="1900" dirty="0" err="1">
                <a:solidFill>
                  <a:srgbClr val="0070C0"/>
                </a:solidFill>
              </a:rPr>
              <a:t>class</a:t>
            </a:r>
            <a:r>
              <a:rPr lang="tr-TR" sz="1900" dirty="0">
                <a:solidFill>
                  <a:srgbClr val="0070C0"/>
                </a:solidFill>
              </a:rPr>
              <a:t>="</a:t>
            </a:r>
            <a:r>
              <a:rPr lang="tr-TR" sz="1900" dirty="0" err="1">
                <a:solidFill>
                  <a:srgbClr val="0070C0"/>
                </a:solidFill>
              </a:rPr>
              <a:t>container</a:t>
            </a:r>
            <a:r>
              <a:rPr lang="tr-TR" sz="1900" dirty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70C0"/>
                </a:solidFill>
              </a:rPr>
              <a:t> </a:t>
            </a:r>
            <a:r>
              <a:rPr lang="tr-TR" sz="1900" dirty="0" smtClean="0">
                <a:solidFill>
                  <a:srgbClr val="0070C0"/>
                </a:solidFill>
              </a:rPr>
              <a:t>   &lt;</a:t>
            </a:r>
            <a:r>
              <a:rPr lang="tr-TR" sz="1900" dirty="0">
                <a:solidFill>
                  <a:srgbClr val="0070C0"/>
                </a:solidFill>
              </a:rPr>
              <a:t>h3&gt;</a:t>
            </a:r>
            <a:r>
              <a:rPr lang="tr-TR" sz="1900" dirty="0" err="1">
                <a:solidFill>
                  <a:srgbClr val="0070C0"/>
                </a:solidFill>
              </a:rPr>
              <a:t>Vertical</a:t>
            </a:r>
            <a:r>
              <a:rPr lang="tr-TR" sz="1900" dirty="0">
                <a:solidFill>
                  <a:srgbClr val="0070C0"/>
                </a:solidFill>
              </a:rPr>
              <a:t> </a:t>
            </a:r>
            <a:r>
              <a:rPr lang="tr-TR" sz="1900" dirty="0" err="1">
                <a:solidFill>
                  <a:srgbClr val="0070C0"/>
                </a:solidFill>
              </a:rPr>
              <a:t>Pills</a:t>
            </a:r>
            <a:r>
              <a:rPr lang="tr-TR" sz="1900" dirty="0">
                <a:solidFill>
                  <a:srgbClr val="0070C0"/>
                </a:solidFill>
              </a:rPr>
              <a:t>&lt;/h3</a:t>
            </a:r>
            <a:r>
              <a:rPr lang="tr-TR" sz="19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70C0"/>
                </a:solidFill>
              </a:rPr>
              <a:t> </a:t>
            </a:r>
            <a:r>
              <a:rPr lang="tr-TR" sz="1900" dirty="0" smtClean="0">
                <a:solidFill>
                  <a:srgbClr val="0070C0"/>
                </a:solidFill>
              </a:rPr>
              <a:t>   &lt;</a:t>
            </a:r>
            <a:r>
              <a:rPr lang="tr-TR" sz="1900" dirty="0" err="1">
                <a:solidFill>
                  <a:srgbClr val="0070C0"/>
                </a:solidFill>
              </a:rPr>
              <a:t>ul</a:t>
            </a:r>
            <a:r>
              <a:rPr lang="tr-TR" sz="1900" dirty="0">
                <a:solidFill>
                  <a:srgbClr val="0070C0"/>
                </a:solidFill>
              </a:rPr>
              <a:t> </a:t>
            </a:r>
            <a:r>
              <a:rPr lang="tr-TR" sz="1900" dirty="0" err="1">
                <a:solidFill>
                  <a:srgbClr val="0070C0"/>
                </a:solidFill>
              </a:rPr>
              <a:t>class</a:t>
            </a:r>
            <a:r>
              <a:rPr lang="tr-TR" sz="1900" dirty="0">
                <a:solidFill>
                  <a:srgbClr val="0070C0"/>
                </a:solidFill>
              </a:rPr>
              <a:t>="</a:t>
            </a:r>
            <a:r>
              <a:rPr lang="tr-TR" sz="1900" dirty="0" err="1">
                <a:solidFill>
                  <a:srgbClr val="0070C0"/>
                </a:solidFill>
              </a:rPr>
              <a:t>nav</a:t>
            </a:r>
            <a:r>
              <a:rPr lang="tr-TR" sz="1900" dirty="0">
                <a:solidFill>
                  <a:srgbClr val="0070C0"/>
                </a:solidFill>
              </a:rPr>
              <a:t> </a:t>
            </a:r>
            <a:r>
              <a:rPr lang="tr-TR" sz="1900" dirty="0" err="1">
                <a:solidFill>
                  <a:srgbClr val="0070C0"/>
                </a:solidFill>
              </a:rPr>
              <a:t>nav-pills</a:t>
            </a:r>
            <a:r>
              <a:rPr lang="tr-TR" sz="1900" dirty="0">
                <a:solidFill>
                  <a:srgbClr val="0070C0"/>
                </a:solidFill>
              </a:rPr>
              <a:t> </a:t>
            </a:r>
            <a:r>
              <a:rPr lang="tr-TR" sz="1900" dirty="0" err="1">
                <a:solidFill>
                  <a:srgbClr val="0070C0"/>
                </a:solidFill>
              </a:rPr>
              <a:t>nav-stacked</a:t>
            </a:r>
            <a:r>
              <a:rPr lang="tr-TR" sz="1900" dirty="0" smtClean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70C0"/>
                </a:solidFill>
              </a:rPr>
              <a:t> </a:t>
            </a:r>
            <a:r>
              <a:rPr lang="tr-TR" sz="1900" dirty="0" smtClean="0">
                <a:solidFill>
                  <a:srgbClr val="0070C0"/>
                </a:solidFill>
              </a:rPr>
              <a:t>       &lt;</a:t>
            </a:r>
            <a:r>
              <a:rPr lang="tr-TR" sz="1900" dirty="0" err="1">
                <a:solidFill>
                  <a:srgbClr val="0070C0"/>
                </a:solidFill>
              </a:rPr>
              <a:t>li</a:t>
            </a:r>
            <a:r>
              <a:rPr lang="tr-TR" sz="1900" dirty="0">
                <a:solidFill>
                  <a:srgbClr val="0070C0"/>
                </a:solidFill>
              </a:rPr>
              <a:t> </a:t>
            </a:r>
            <a:r>
              <a:rPr lang="tr-TR" sz="1900" dirty="0" err="1">
                <a:solidFill>
                  <a:srgbClr val="0070C0"/>
                </a:solidFill>
              </a:rPr>
              <a:t>class</a:t>
            </a:r>
            <a:r>
              <a:rPr lang="tr-TR" sz="1900" dirty="0">
                <a:solidFill>
                  <a:srgbClr val="0070C0"/>
                </a:solidFill>
              </a:rPr>
              <a:t>="</a:t>
            </a:r>
            <a:r>
              <a:rPr lang="tr-TR" sz="1900" dirty="0" err="1">
                <a:solidFill>
                  <a:srgbClr val="0070C0"/>
                </a:solidFill>
              </a:rPr>
              <a:t>active</a:t>
            </a:r>
            <a:r>
              <a:rPr lang="tr-TR" sz="1900" dirty="0">
                <a:solidFill>
                  <a:srgbClr val="0070C0"/>
                </a:solidFill>
              </a:rPr>
              <a:t>"&gt;&lt;a </a:t>
            </a:r>
            <a:r>
              <a:rPr lang="tr-TR" sz="1900" dirty="0" err="1">
                <a:solidFill>
                  <a:srgbClr val="0070C0"/>
                </a:solidFill>
              </a:rPr>
              <a:t>href</a:t>
            </a:r>
            <a:r>
              <a:rPr lang="tr-TR" sz="1900" dirty="0">
                <a:solidFill>
                  <a:srgbClr val="0070C0"/>
                </a:solidFill>
              </a:rPr>
              <a:t>="#"&gt;Home&lt;/a&gt;&lt;/</a:t>
            </a:r>
            <a:r>
              <a:rPr lang="tr-TR" sz="1900" dirty="0" err="1">
                <a:solidFill>
                  <a:srgbClr val="0070C0"/>
                </a:solidFill>
              </a:rPr>
              <a:t>li</a:t>
            </a:r>
            <a:r>
              <a:rPr lang="tr-TR" sz="19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70C0"/>
                </a:solidFill>
              </a:rPr>
              <a:t> </a:t>
            </a:r>
            <a:r>
              <a:rPr lang="tr-TR" sz="1900" dirty="0" smtClean="0">
                <a:solidFill>
                  <a:srgbClr val="0070C0"/>
                </a:solidFill>
              </a:rPr>
              <a:t>       &lt;</a:t>
            </a:r>
            <a:r>
              <a:rPr lang="tr-TR" sz="1900" dirty="0" err="1">
                <a:solidFill>
                  <a:srgbClr val="0070C0"/>
                </a:solidFill>
              </a:rPr>
              <a:t>li</a:t>
            </a:r>
            <a:r>
              <a:rPr lang="tr-TR" sz="1900" dirty="0">
                <a:solidFill>
                  <a:srgbClr val="0070C0"/>
                </a:solidFill>
              </a:rPr>
              <a:t>&gt;&lt;a </a:t>
            </a:r>
            <a:r>
              <a:rPr lang="tr-TR" sz="1900" dirty="0" err="1">
                <a:solidFill>
                  <a:srgbClr val="0070C0"/>
                </a:solidFill>
              </a:rPr>
              <a:t>href</a:t>
            </a:r>
            <a:r>
              <a:rPr lang="tr-TR" sz="1900" dirty="0">
                <a:solidFill>
                  <a:srgbClr val="0070C0"/>
                </a:solidFill>
              </a:rPr>
              <a:t>="#"&gt;Menu 1&lt;/a&gt;&lt;/</a:t>
            </a:r>
            <a:r>
              <a:rPr lang="tr-TR" sz="1900" dirty="0" err="1">
                <a:solidFill>
                  <a:srgbClr val="0070C0"/>
                </a:solidFill>
              </a:rPr>
              <a:t>li</a:t>
            </a:r>
            <a:r>
              <a:rPr lang="tr-TR" sz="19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70C0"/>
                </a:solidFill>
              </a:rPr>
              <a:t> </a:t>
            </a:r>
            <a:r>
              <a:rPr lang="tr-TR" sz="1900" dirty="0" smtClean="0">
                <a:solidFill>
                  <a:srgbClr val="0070C0"/>
                </a:solidFill>
              </a:rPr>
              <a:t>       &lt;</a:t>
            </a:r>
            <a:r>
              <a:rPr lang="tr-TR" sz="1900" dirty="0" err="1">
                <a:solidFill>
                  <a:srgbClr val="0070C0"/>
                </a:solidFill>
              </a:rPr>
              <a:t>li</a:t>
            </a:r>
            <a:r>
              <a:rPr lang="tr-TR" sz="1900" dirty="0">
                <a:solidFill>
                  <a:srgbClr val="0070C0"/>
                </a:solidFill>
              </a:rPr>
              <a:t>&gt;&lt;a </a:t>
            </a:r>
            <a:r>
              <a:rPr lang="tr-TR" sz="1900" dirty="0" err="1">
                <a:solidFill>
                  <a:srgbClr val="0070C0"/>
                </a:solidFill>
              </a:rPr>
              <a:t>href</a:t>
            </a:r>
            <a:r>
              <a:rPr lang="tr-TR" sz="1900" dirty="0">
                <a:solidFill>
                  <a:srgbClr val="0070C0"/>
                </a:solidFill>
              </a:rPr>
              <a:t>="#"&gt;Menu 2&lt;/a&gt;&lt;/</a:t>
            </a:r>
            <a:r>
              <a:rPr lang="tr-TR" sz="1900" dirty="0" err="1">
                <a:solidFill>
                  <a:srgbClr val="0070C0"/>
                </a:solidFill>
              </a:rPr>
              <a:t>li</a:t>
            </a:r>
            <a:r>
              <a:rPr lang="tr-TR" sz="19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70C0"/>
                </a:solidFill>
              </a:rPr>
              <a:t> </a:t>
            </a:r>
            <a:r>
              <a:rPr lang="tr-TR" sz="1900" dirty="0" smtClean="0">
                <a:solidFill>
                  <a:srgbClr val="0070C0"/>
                </a:solidFill>
              </a:rPr>
              <a:t>       &lt;</a:t>
            </a:r>
            <a:r>
              <a:rPr lang="tr-TR" sz="1900" dirty="0" err="1">
                <a:solidFill>
                  <a:srgbClr val="0070C0"/>
                </a:solidFill>
              </a:rPr>
              <a:t>li</a:t>
            </a:r>
            <a:r>
              <a:rPr lang="tr-TR" sz="1900" dirty="0">
                <a:solidFill>
                  <a:srgbClr val="0070C0"/>
                </a:solidFill>
              </a:rPr>
              <a:t>&gt;&lt;a </a:t>
            </a:r>
            <a:r>
              <a:rPr lang="tr-TR" sz="1900" dirty="0" err="1">
                <a:solidFill>
                  <a:srgbClr val="0070C0"/>
                </a:solidFill>
              </a:rPr>
              <a:t>href</a:t>
            </a:r>
            <a:r>
              <a:rPr lang="tr-TR" sz="1900" dirty="0">
                <a:solidFill>
                  <a:srgbClr val="0070C0"/>
                </a:solidFill>
              </a:rPr>
              <a:t>="#"&gt;Menu 3&lt;/a&gt;&lt;/</a:t>
            </a:r>
            <a:r>
              <a:rPr lang="tr-TR" sz="1900" dirty="0" err="1">
                <a:solidFill>
                  <a:srgbClr val="0070C0"/>
                </a:solidFill>
              </a:rPr>
              <a:t>li</a:t>
            </a:r>
            <a:r>
              <a:rPr lang="tr-TR" sz="19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70C0"/>
                </a:solidFill>
              </a:rPr>
              <a:t> </a:t>
            </a:r>
            <a:r>
              <a:rPr lang="tr-TR" sz="1900" dirty="0" smtClean="0">
                <a:solidFill>
                  <a:srgbClr val="0070C0"/>
                </a:solidFill>
              </a:rPr>
              <a:t>   &lt;/</a:t>
            </a:r>
            <a:r>
              <a:rPr lang="tr-TR" sz="1900" dirty="0" err="1">
                <a:solidFill>
                  <a:srgbClr val="0070C0"/>
                </a:solidFill>
              </a:rPr>
              <a:t>ul</a:t>
            </a:r>
            <a:r>
              <a:rPr lang="tr-TR" sz="19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tr-TR" sz="1900" dirty="0">
                <a:solidFill>
                  <a:srgbClr val="0070C0"/>
                </a:solidFill>
              </a:rPr>
              <a:t> </a:t>
            </a:r>
            <a:r>
              <a:rPr lang="tr-TR" sz="1900" dirty="0" smtClean="0">
                <a:solidFill>
                  <a:srgbClr val="0070C0"/>
                </a:solidFill>
              </a:rPr>
              <a:t>   &lt;/</a:t>
            </a:r>
            <a:r>
              <a:rPr lang="tr-TR" sz="1900" dirty="0">
                <a:solidFill>
                  <a:srgbClr val="0070C0"/>
                </a:solidFill>
              </a:rPr>
              <a:t>div&gt;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D0AD9428-60E2-48A6-BFBC-C136970B57E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1854</TotalTime>
  <Words>651</Words>
  <Application>Microsoft Office PowerPoint</Application>
  <PresentationFormat>Ekran Gösterisi (4:3)</PresentationFormat>
  <Paragraphs>151</Paragraphs>
  <Slides>16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Teması</vt:lpstr>
      <vt:lpstr>Web Teknolojileri Bootstrap - 2</vt:lpstr>
      <vt:lpstr>İçerik</vt:lpstr>
      <vt:lpstr>Bootstrap Giriş</vt:lpstr>
      <vt:lpstr>Jumbotron</vt:lpstr>
      <vt:lpstr>Panel</vt:lpstr>
      <vt:lpstr>Dropdown</vt:lpstr>
      <vt:lpstr>Collapse</vt:lpstr>
      <vt:lpstr>Tabs</vt:lpstr>
      <vt:lpstr>Pills</vt:lpstr>
      <vt:lpstr>Navbar</vt:lpstr>
      <vt:lpstr>Carousel</vt:lpstr>
      <vt:lpstr>Modal</vt:lpstr>
      <vt:lpstr>Tooltip</vt:lpstr>
      <vt:lpstr>Popover</vt:lpstr>
      <vt:lpstr>Scrollspy</vt:lpstr>
      <vt:lpstr>Affix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Teknolojileri HAFTA 2????</dc:title>
  <dc:creator>gulizar</dc:creator>
  <cp:lastModifiedBy>Windows Kullanıcısı</cp:lastModifiedBy>
  <cp:revision>412</cp:revision>
  <dcterms:created xsi:type="dcterms:W3CDTF">2018-02-02T11:53:53Z</dcterms:created>
  <dcterms:modified xsi:type="dcterms:W3CDTF">2018-04-17T11:27:01Z</dcterms:modified>
</cp:coreProperties>
</file>