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7" r:id="rId2"/>
    <p:sldId id="270" r:id="rId3"/>
    <p:sldId id="271" r:id="rId4"/>
    <p:sldId id="258" r:id="rId5"/>
    <p:sldId id="272" r:id="rId6"/>
    <p:sldId id="273" r:id="rId7"/>
    <p:sldId id="274" r:id="rId8"/>
    <p:sldId id="275" r:id="rId9"/>
    <p:sldId id="276" r:id="rId10"/>
    <p:sldId id="277" r:id="rId11"/>
    <p:sldId id="278" r:id="rId12"/>
    <p:sldId id="279" r:id="rId13"/>
    <p:sldId id="280" r:id="rId14"/>
    <p:sldId id="281" r:id="rId15"/>
    <p:sldId id="289" r:id="rId16"/>
    <p:sldId id="290" r:id="rId17"/>
    <p:sldId id="282" r:id="rId18"/>
    <p:sldId id="283" r:id="rId19"/>
    <p:sldId id="286" r:id="rId20"/>
    <p:sldId id="291" r:id="rId21"/>
    <p:sldId id="292" r:id="rId22"/>
    <p:sldId id="284" r:id="rId23"/>
    <p:sldId id="285" r:id="rId24"/>
    <p:sldId id="259" r:id="rId25"/>
    <p:sldId id="260" r:id="rId26"/>
    <p:sldId id="261" r:id="rId27"/>
    <p:sldId id="262" r:id="rId28"/>
    <p:sldId id="266" r:id="rId29"/>
    <p:sldId id="267" r:id="rId30"/>
    <p:sldId id="268" r:id="rId31"/>
    <p:sldId id="287" r:id="rId32"/>
    <p:sldId id="288" r:id="rId3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3.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3.jpe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3.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3.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0D9AB-731B-4814-ABDE-24E85F981417}" type="datetimeFigureOut">
              <a:rPr lang="tr-TR" smtClean="0"/>
              <a:pPr/>
              <a:t>6.3.2021</a:t>
            </a:fld>
            <a:endParaRPr lang="en-US"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3C0E7-0796-4F7D-9815-E80D4687F00E}" type="slidenum">
              <a:rPr lang="en-US" smtClean="0"/>
              <a:pPr/>
              <a:t>‹#›</a:t>
            </a:fld>
            <a:endParaRPr lang="en-US" dirty="0"/>
          </a:p>
        </p:txBody>
      </p:sp>
    </p:spTree>
    <p:extLst>
      <p:ext uri="{BB962C8B-B14F-4D97-AF65-F5344CB8AC3E}">
        <p14:creationId xmlns:p14="http://schemas.microsoft.com/office/powerpoint/2010/main" val="342810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BE1B4FAC-A04D-4694-941E-8F3582A1FAA8}" type="slidenum">
              <a:rPr lang="en-US" smtClean="0"/>
              <a:pPr/>
              <a:t>1</a:t>
            </a:fld>
            <a:endParaRPr lang="en-US"/>
          </a:p>
        </p:txBody>
      </p:sp>
    </p:spTree>
    <p:extLst>
      <p:ext uri="{BB962C8B-B14F-4D97-AF65-F5344CB8AC3E}">
        <p14:creationId xmlns:p14="http://schemas.microsoft.com/office/powerpoint/2010/main" val="409178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543C0E7-0796-4F7D-9815-E80D4687F00E}" type="slidenum">
              <a:rPr lang="en-US" smtClean="0"/>
              <a:pPr/>
              <a:t>22</a:t>
            </a:fld>
            <a:endParaRPr lang="en-US" dirty="0"/>
          </a:p>
        </p:txBody>
      </p:sp>
    </p:spTree>
    <p:extLst>
      <p:ext uri="{BB962C8B-B14F-4D97-AF65-F5344CB8AC3E}">
        <p14:creationId xmlns:p14="http://schemas.microsoft.com/office/powerpoint/2010/main" val="368532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f</a:t>
            </a:r>
            <a:endParaRPr lang="tr-TR" dirty="0"/>
          </a:p>
        </p:txBody>
      </p:sp>
      <p:sp>
        <p:nvSpPr>
          <p:cNvPr id="4" name="3 Slayt Numarası Yer Tutucusu"/>
          <p:cNvSpPr>
            <a:spLocks noGrp="1"/>
          </p:cNvSpPr>
          <p:nvPr>
            <p:ph type="sldNum" sz="quarter" idx="10"/>
          </p:nvPr>
        </p:nvSpPr>
        <p:spPr/>
        <p:txBody>
          <a:bodyPr/>
          <a:lstStyle/>
          <a:p>
            <a:fld id="{C543C0E7-0796-4F7D-9815-E80D4687F00E}" type="slidenum">
              <a:rPr lang="en-US" smtClean="0"/>
              <a:pPr/>
              <a:t>24</a:t>
            </a:fld>
            <a:endParaRPr lang="en-US" dirty="0"/>
          </a:p>
        </p:txBody>
      </p:sp>
    </p:spTree>
    <p:extLst>
      <p:ext uri="{BB962C8B-B14F-4D97-AF65-F5344CB8AC3E}">
        <p14:creationId xmlns:p14="http://schemas.microsoft.com/office/powerpoint/2010/main" val="62856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err="1" smtClean="0"/>
              <a:t>Revise</a:t>
            </a:r>
            <a:r>
              <a:rPr lang="tr-TR" dirty="0" smtClean="0"/>
              <a:t>:gözden geçirmek</a:t>
            </a:r>
            <a:endParaRPr lang="tr-TR" dirty="0"/>
          </a:p>
        </p:txBody>
      </p:sp>
      <p:sp>
        <p:nvSpPr>
          <p:cNvPr id="4" name="3 Slayt Numarası Yer Tutucusu"/>
          <p:cNvSpPr>
            <a:spLocks noGrp="1"/>
          </p:cNvSpPr>
          <p:nvPr>
            <p:ph type="sldNum" sz="quarter" idx="10"/>
          </p:nvPr>
        </p:nvSpPr>
        <p:spPr/>
        <p:txBody>
          <a:bodyPr/>
          <a:lstStyle/>
          <a:p>
            <a:fld id="{C543C0E7-0796-4F7D-9815-E80D4687F00E}" type="slidenum">
              <a:rPr lang="en-US" smtClean="0"/>
              <a:pPr/>
              <a:t>25</a:t>
            </a:fld>
            <a:endParaRPr lang="en-US" dirty="0"/>
          </a:p>
        </p:txBody>
      </p:sp>
    </p:spTree>
    <p:extLst>
      <p:ext uri="{BB962C8B-B14F-4D97-AF65-F5344CB8AC3E}">
        <p14:creationId xmlns:p14="http://schemas.microsoft.com/office/powerpoint/2010/main" val="188354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BD7029E2-DC9B-4B1A-A3D1-15D290CE922E}" type="datetime1">
              <a:rPr lang="tr-TR" smtClean="0"/>
              <a:pPr/>
              <a:t>6.3.2021</a:t>
            </a:fld>
            <a:endParaRPr lang="en-US" dirty="0"/>
          </a:p>
        </p:txBody>
      </p:sp>
      <p:sp>
        <p:nvSpPr>
          <p:cNvPr id="19" name="18 Altbilgi Yer Tutucusu"/>
          <p:cNvSpPr>
            <a:spLocks noGrp="1"/>
          </p:cNvSpPr>
          <p:nvPr>
            <p:ph type="ftr" sz="quarter" idx="11"/>
          </p:nvPr>
        </p:nvSpPr>
        <p:spPr/>
        <p:txBody>
          <a:bodyPr/>
          <a:lstStyle/>
          <a:p>
            <a:r>
              <a:rPr lang="en-US" smtClean="0"/>
              <a:t>SAÜ Bilgisayar Mühendisliği</a:t>
            </a:r>
            <a:endParaRPr lang="en-US" dirty="0"/>
          </a:p>
        </p:txBody>
      </p:sp>
      <p:sp>
        <p:nvSpPr>
          <p:cNvPr id="27" name="26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7FE0EA5-1653-4AEE-8198-DD1F970D2065}" type="datetime1">
              <a:rPr lang="tr-TR" smtClean="0"/>
              <a:pPr/>
              <a:t>6.3.2021</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C22F2DB-55C0-4D80-A8D0-915018AF02CB}" type="datetime1">
              <a:rPr lang="tr-TR" smtClean="0"/>
              <a:pPr/>
              <a:t>6.3.2021</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7DB3376-681F-48D7-BB77-0F86D1BC0958}" type="datetime1">
              <a:rPr lang="tr-TR" smtClean="0"/>
              <a:pPr/>
              <a:t>6.3.2021</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6E37A90-D3A1-4E0A-B1F7-472A40F2258E}" type="datetime1">
              <a:rPr lang="tr-TR" smtClean="0"/>
              <a:pPr/>
              <a:t>6.3.2021</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8DBB7A34-19A4-4A94-8785-B7C034B29C7F}" type="datetime1">
              <a:rPr lang="tr-TR" smtClean="0"/>
              <a:pPr/>
              <a:t>6.3.2021</a:t>
            </a:fld>
            <a:endParaRPr lang="en-US" dirty="0"/>
          </a:p>
        </p:txBody>
      </p:sp>
      <p:sp>
        <p:nvSpPr>
          <p:cNvPr id="6" name="5 Altbilgi Yer Tutucusu"/>
          <p:cNvSpPr>
            <a:spLocks noGrp="1"/>
          </p:cNvSpPr>
          <p:nvPr>
            <p:ph type="ftr" sz="quarter" idx="11"/>
          </p:nvPr>
        </p:nvSpPr>
        <p:spPr/>
        <p:txBody>
          <a:bodyPr/>
          <a:lstStyle/>
          <a:p>
            <a:r>
              <a:rPr lang="en-US" smtClean="0"/>
              <a:t>SAÜ Bilgisayar Mühendisliği</a:t>
            </a:r>
            <a:endParaRPr lang="en-US" dirty="0"/>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52F4143-B544-4D72-9FE0-EBD531663ED2}" type="datetime1">
              <a:rPr lang="tr-TR" smtClean="0"/>
              <a:pPr/>
              <a:t>6.3.2021</a:t>
            </a:fld>
            <a:endParaRPr lang="en-US" dirty="0"/>
          </a:p>
        </p:txBody>
      </p:sp>
      <p:sp>
        <p:nvSpPr>
          <p:cNvPr id="8" name="7 Altbilgi Yer Tutucusu"/>
          <p:cNvSpPr>
            <a:spLocks noGrp="1"/>
          </p:cNvSpPr>
          <p:nvPr>
            <p:ph type="ftr" sz="quarter" idx="11"/>
          </p:nvPr>
        </p:nvSpPr>
        <p:spPr/>
        <p:txBody>
          <a:bodyPr/>
          <a:lstStyle/>
          <a:p>
            <a:r>
              <a:rPr lang="en-US" smtClean="0"/>
              <a:t>SAÜ Bilgisayar Mühendisliği</a:t>
            </a:r>
            <a:endParaRPr lang="en-US" dirty="0"/>
          </a:p>
        </p:txBody>
      </p:sp>
      <p:sp>
        <p:nvSpPr>
          <p:cNvPr id="9" name="8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5ED794F5-3842-4DA7-91F5-37337F3DF004}" type="datetime1">
              <a:rPr lang="tr-TR" smtClean="0"/>
              <a:pPr/>
              <a:t>6.3.2021</a:t>
            </a:fld>
            <a:endParaRPr lang="en-US" dirty="0"/>
          </a:p>
        </p:txBody>
      </p:sp>
      <p:sp>
        <p:nvSpPr>
          <p:cNvPr id="8" name="7 Slayt Numarası Yer Tutucusu"/>
          <p:cNvSpPr>
            <a:spLocks noGrp="1"/>
          </p:cNvSpPr>
          <p:nvPr>
            <p:ph type="sldNum" sz="quarter" idx="11"/>
          </p:nvPr>
        </p:nvSpPr>
        <p:spPr/>
        <p:txBody>
          <a:bodyPr/>
          <a:lstStyle/>
          <a:p>
            <a:fld id="{583A5473-B7E2-4064-90C8-8CDD97F93B60}" type="slidenum">
              <a:rPr lang="en-US" smtClean="0"/>
              <a:pPr/>
              <a:t>‹#›</a:t>
            </a:fld>
            <a:endParaRPr lang="en-US" dirty="0"/>
          </a:p>
        </p:txBody>
      </p:sp>
      <p:sp>
        <p:nvSpPr>
          <p:cNvPr id="9" name="8 Altbilgi Yer Tutucusu"/>
          <p:cNvSpPr>
            <a:spLocks noGrp="1"/>
          </p:cNvSpPr>
          <p:nvPr>
            <p:ph type="ftr" sz="quarter" idx="12"/>
          </p:nvPr>
        </p:nvSpPr>
        <p:spPr/>
        <p:txBody>
          <a:bodyPr/>
          <a:lstStyle/>
          <a:p>
            <a:r>
              <a:rPr lang="en-US" smtClean="0"/>
              <a:t>SAÜ Bilgisayar Mühendisliği</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1D06542-EC7E-4CE4-AF09-1023330AC375}" type="datetime1">
              <a:rPr lang="tr-TR" smtClean="0"/>
              <a:pPr/>
              <a:t>6.3.2021</a:t>
            </a:fld>
            <a:endParaRPr lang="en-US" dirty="0"/>
          </a:p>
        </p:txBody>
      </p:sp>
      <p:sp>
        <p:nvSpPr>
          <p:cNvPr id="3" name="2 Altbilgi Yer Tutucusu"/>
          <p:cNvSpPr>
            <a:spLocks noGrp="1"/>
          </p:cNvSpPr>
          <p:nvPr>
            <p:ph type="ftr" sz="quarter" idx="11"/>
          </p:nvPr>
        </p:nvSpPr>
        <p:spPr/>
        <p:txBody>
          <a:bodyPr/>
          <a:lstStyle/>
          <a:p>
            <a:r>
              <a:rPr lang="en-US" smtClean="0"/>
              <a:t>SAÜ Bilgisayar Mühendisliği</a:t>
            </a:r>
            <a:endParaRPr lang="en-US" dirty="0"/>
          </a:p>
        </p:txBody>
      </p:sp>
      <p:sp>
        <p:nvSpPr>
          <p:cNvPr id="4" name="3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C4B42E6-035E-4605-8974-89E90AC2F3C7}" type="datetime1">
              <a:rPr lang="tr-TR" smtClean="0"/>
              <a:pPr/>
              <a:t>6.3.2021</a:t>
            </a:fld>
            <a:endParaRPr lang="en-US" dirty="0"/>
          </a:p>
        </p:txBody>
      </p:sp>
      <p:sp>
        <p:nvSpPr>
          <p:cNvPr id="6" name="5 Altbilgi Yer Tutucusu"/>
          <p:cNvSpPr>
            <a:spLocks noGrp="1"/>
          </p:cNvSpPr>
          <p:nvPr>
            <p:ph type="ftr" sz="quarter" idx="11"/>
          </p:nvPr>
        </p:nvSpPr>
        <p:spPr/>
        <p:txBody>
          <a:bodyPr/>
          <a:lstStyle/>
          <a:p>
            <a:r>
              <a:rPr lang="en-US" smtClean="0"/>
              <a:t>SAÜ Bilgisayar Mühendisliği</a:t>
            </a:r>
            <a:endParaRPr lang="en-US" dirty="0"/>
          </a:p>
        </p:txBody>
      </p:sp>
      <p:sp>
        <p:nvSpPr>
          <p:cNvPr id="7" name="6 Slayt Numarası Yer Tutucusu"/>
          <p:cNvSpPr>
            <a:spLocks noGrp="1"/>
          </p:cNvSpPr>
          <p:nvPr>
            <p:ph type="sldNum" sz="quarter" idx="12"/>
          </p:nvPr>
        </p:nvSpPr>
        <p:spPr>
          <a:xfrm>
            <a:off x="8156448" y="6422064"/>
            <a:ext cx="762000" cy="365125"/>
          </a:xfrm>
        </p:spPr>
        <p:txBody>
          <a:bodyPr/>
          <a:lstStyle/>
          <a:p>
            <a:fld id="{583A5473-B7E2-4064-90C8-8CDD97F93B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dirty="0"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1C34C248-5186-4AF8-B0BD-EA75B328A89E}" type="datetime1">
              <a:rPr lang="tr-TR" smtClean="0"/>
              <a:pPr/>
              <a:t>6.3.2021</a:t>
            </a:fld>
            <a:endParaRPr lang="en-US" dirty="0"/>
          </a:p>
        </p:txBody>
      </p:sp>
      <p:sp>
        <p:nvSpPr>
          <p:cNvPr id="6" name="5 Altbilgi Yer Tutucusu"/>
          <p:cNvSpPr>
            <a:spLocks noGrp="1"/>
          </p:cNvSpPr>
          <p:nvPr>
            <p:ph type="ftr" sz="quarter" idx="11"/>
          </p:nvPr>
        </p:nvSpPr>
        <p:spPr/>
        <p:txBody>
          <a:bodyPr/>
          <a:lstStyle/>
          <a:p>
            <a:r>
              <a:rPr lang="en-US" smtClean="0"/>
              <a:t>SAÜ Bilgisayar Mühendisliği</a:t>
            </a:r>
            <a:endParaRPr lang="en-US" dirty="0"/>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DF16EA5-0D6A-4ABD-9F1D-4040F2A1A9EB}" type="datetime1">
              <a:rPr lang="tr-TR" smtClean="0"/>
              <a:pPr/>
              <a:t>6.3.2021</a:t>
            </a:fld>
            <a:endParaRPr lang="en-US" dirty="0"/>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SAÜ Bilgisayar Mühendisliği</a:t>
            </a:r>
            <a:endParaRPr lang="en-US" dirty="0"/>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83A5473-B7E2-4064-90C8-8CDD97F93B60}"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3.jpeg"/><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jpeg"/><Relationship Id="rId5" Type="http://schemas.openxmlformats.org/officeDocument/2006/relationships/image" Target="../media/image3.jpeg"/><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jpeg"/><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jpeg"/><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oleObject" Target="../embeddings/Microsoft_Excel_97-2003_Worksheet1.xls"/></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tr-TR" sz="4800" cap="none" dirty="0" smtClean="0">
                <a:ln>
                  <a:noFill/>
                </a:ln>
                <a:solidFill>
                  <a:schemeClr val="tx1"/>
                </a:solidFill>
                <a:effectLst/>
                <a:latin typeface="Arial" pitchFamily="34" charset="0"/>
                <a:ea typeface="Times New Roman" pitchFamily="18" charset="0"/>
                <a:cs typeface="Arial" pitchFamily="34" charset="0"/>
              </a:rPr>
              <a:t>Bilgisayar Görmesi</a:t>
            </a:r>
            <a:br>
              <a:rPr lang="tr-TR" sz="4800" cap="none" dirty="0" smtClean="0">
                <a:ln>
                  <a:noFill/>
                </a:ln>
                <a:solidFill>
                  <a:schemeClr val="tx1"/>
                </a:solidFill>
                <a:effectLst/>
                <a:latin typeface="Arial" pitchFamily="34" charset="0"/>
                <a:ea typeface="Times New Roman" pitchFamily="18" charset="0"/>
                <a:cs typeface="Arial" pitchFamily="34" charset="0"/>
              </a:rPr>
            </a:br>
            <a:r>
              <a:rPr lang="tr-TR" sz="3600" cap="none" dirty="0" smtClean="0">
                <a:ln>
                  <a:noFill/>
                </a:ln>
                <a:solidFill>
                  <a:srgbClr val="FFC000"/>
                </a:solidFill>
                <a:effectLst/>
                <a:latin typeface="Arial" pitchFamily="34" charset="0"/>
                <a:ea typeface="Times New Roman" pitchFamily="18" charset="0"/>
                <a:cs typeface="Arial" pitchFamily="34" charset="0"/>
              </a:rPr>
              <a:t>Ders </a:t>
            </a:r>
            <a:r>
              <a:rPr lang="tr-TR" sz="3600" cap="none" dirty="0" smtClean="0">
                <a:ln>
                  <a:noFill/>
                </a:ln>
                <a:solidFill>
                  <a:srgbClr val="FFC000"/>
                </a:solidFill>
                <a:effectLst/>
                <a:latin typeface="Arial" pitchFamily="34" charset="0"/>
                <a:ea typeface="Times New Roman" pitchFamily="18" charset="0"/>
                <a:cs typeface="Arial" pitchFamily="34" charset="0"/>
              </a:rPr>
              <a:t>3:</a:t>
            </a:r>
            <a:r>
              <a:rPr sz="3200" dirty="0" smtClean="0"/>
              <a:t> </a:t>
            </a:r>
            <a:r>
              <a:rPr lang="tr-TR" sz="3200" dirty="0" smtClean="0"/>
              <a:t>İstatistiksel İşlemler</a:t>
            </a:r>
            <a:r>
              <a:rPr sz="3200" dirty="0" smtClean="0"/>
              <a:t> </a:t>
            </a:r>
            <a:r>
              <a:rPr lang="tr-TR" sz="3200" dirty="0" smtClean="0"/>
              <a:t/>
            </a:r>
            <a:br>
              <a:rPr lang="tr-TR" sz="3200" dirty="0" smtClean="0"/>
            </a:br>
            <a:r>
              <a:rPr lang="tr-TR" sz="3200" dirty="0" smtClean="0"/>
              <a:t> </a:t>
            </a:r>
            <a:br>
              <a:rPr lang="tr-TR" sz="3200" dirty="0" smtClean="0"/>
            </a:br>
            <a:r>
              <a:rPr lang="tr-TR" sz="6000" b="0" cap="none" dirty="0" smtClean="0">
                <a:ln>
                  <a:noFill/>
                </a:ln>
                <a:solidFill>
                  <a:srgbClr val="FFFF00"/>
                </a:solidFill>
                <a:effectLst/>
                <a:latin typeface="Arial" pitchFamily="34" charset="0"/>
                <a:cs typeface="Arial" pitchFamily="34" charset="0"/>
              </a:rPr>
              <a:t/>
            </a:r>
            <a:br>
              <a:rPr lang="tr-TR" sz="6000" b="0" cap="none" dirty="0" smtClean="0">
                <a:ln>
                  <a:noFill/>
                </a:ln>
                <a:solidFill>
                  <a:srgbClr val="FFFF00"/>
                </a:solidFill>
                <a:effectLst/>
                <a:latin typeface="Arial" pitchFamily="34" charset="0"/>
                <a:cs typeface="Arial" pitchFamily="34" charset="0"/>
              </a:rPr>
            </a:br>
            <a:endParaRPr lang="en-US" dirty="0">
              <a:solidFill>
                <a:srgbClr val="FFFF00"/>
              </a:solidFill>
            </a:endParaRPr>
          </a:p>
        </p:txBody>
      </p:sp>
      <p:pic>
        <p:nvPicPr>
          <p:cNvPr id="1026" name="Picture 2" descr="amblem"/>
          <p:cNvPicPr>
            <a:picLocks noChangeAspect="1" noChangeArrowheads="1"/>
          </p:cNvPicPr>
          <p:nvPr/>
        </p:nvPicPr>
        <p:blipFill>
          <a:blip r:embed="rId3" cstate="print"/>
          <a:srcRect/>
          <a:stretch>
            <a:fillRect/>
          </a:stretch>
        </p:blipFill>
        <p:spPr bwMode="auto">
          <a:xfrm>
            <a:off x="8501090" y="6072206"/>
            <a:ext cx="485775" cy="597480"/>
          </a:xfrm>
          <a:prstGeom prst="rect">
            <a:avLst/>
          </a:prstGeom>
          <a:noFill/>
          <a:ln w="9525">
            <a:noFill/>
            <a:miter lim="800000"/>
            <a:headEnd/>
            <a:tailEnd/>
          </a:ln>
        </p:spPr>
      </p:pic>
      <p:sp>
        <p:nvSpPr>
          <p:cNvPr id="7" name="6 Altbilgi Yer Tutucusu"/>
          <p:cNvSpPr>
            <a:spLocks noGrp="1"/>
          </p:cNvSpPr>
          <p:nvPr>
            <p:ph type="ftr" sz="quarter" idx="11"/>
          </p:nvPr>
        </p:nvSpPr>
        <p:spPr/>
        <p:txBody>
          <a:bodyPr/>
          <a:lstStyle/>
          <a:p>
            <a:r>
              <a:rPr lang="en-US" smtClean="0"/>
              <a:t>SAÜ Bilgisayar Mühendisliği</a:t>
            </a:r>
            <a:endParaRPr lang="en-US" dirty="0"/>
          </a:p>
        </p:txBody>
      </p:sp>
      <p:sp>
        <p:nvSpPr>
          <p:cNvPr id="8" name="7 Slayt Numarası Yer Tutucusu"/>
          <p:cNvSpPr>
            <a:spLocks noGrp="1"/>
          </p:cNvSpPr>
          <p:nvPr>
            <p:ph type="sldNum" sz="quarter" idx="12"/>
          </p:nvPr>
        </p:nvSpPr>
        <p:spPr/>
        <p:txBody>
          <a:bodyPr/>
          <a:lstStyle/>
          <a:p>
            <a:fld id="{583A5473-B7E2-4064-90C8-8CDD97F93B60}" type="slidenum">
              <a:rPr lang="en-US" smtClean="0"/>
              <a:pPr/>
              <a:t>1</a:t>
            </a:fld>
            <a:endParaRPr lang="en-US" dirty="0"/>
          </a:p>
        </p:txBody>
      </p:sp>
      <p:sp>
        <p:nvSpPr>
          <p:cNvPr id="6" name="Rectangle 3"/>
          <p:cNvSpPr>
            <a:spLocks noGrp="1" noChangeArrowheads="1"/>
          </p:cNvSpPr>
          <p:nvPr>
            <p:ph type="subTitle" idx="1"/>
          </p:nvPr>
        </p:nvSpPr>
        <p:spPr>
          <a:xfrm>
            <a:off x="1066800" y="4343400"/>
            <a:ext cx="6480048" cy="1752600"/>
          </a:xfrm>
        </p:spPr>
        <p:txBody>
          <a:bodyPr/>
          <a:lstStyle/>
          <a:p>
            <a:pPr eaLnBrk="1" hangingPunct="1"/>
            <a:r>
              <a:rPr lang="tr-TR" dirty="0" smtClean="0">
                <a:solidFill>
                  <a:schemeClr val="tx1"/>
                </a:solidFill>
              </a:rPr>
              <a:t>Dr. Öğr. Üyesi Serap ÇAKAR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2" cstate="print"/>
          <a:srcRect l="32959" t="33203" r="28955" b="25781"/>
          <a:stretch>
            <a:fillRect/>
          </a:stretch>
        </p:blipFill>
        <p:spPr bwMode="auto">
          <a:xfrm>
            <a:off x="1142976" y="571481"/>
            <a:ext cx="6429420" cy="4714907"/>
          </a:xfrm>
          <a:prstGeom prst="rect">
            <a:avLst/>
          </a:prstGeom>
          <a:noFill/>
          <a:ln w="9525">
            <a:noFill/>
            <a:miter lim="800000"/>
            <a:headEnd/>
            <a:tailEnd/>
          </a:ln>
          <a:effectLst/>
        </p:spPr>
      </p:pic>
      <p:sp>
        <p:nvSpPr>
          <p:cNvPr id="3" name="2 Metin kutusu"/>
          <p:cNvSpPr txBox="1"/>
          <p:nvPr/>
        </p:nvSpPr>
        <p:spPr>
          <a:xfrm>
            <a:off x="357158" y="0"/>
            <a:ext cx="8215370" cy="523220"/>
          </a:xfrm>
          <a:prstGeom prst="rect">
            <a:avLst/>
          </a:prstGeom>
          <a:noFill/>
        </p:spPr>
        <p:txBody>
          <a:bodyPr wrap="square" rtlCol="0">
            <a:spAutoFit/>
          </a:bodyPr>
          <a:lstStyle/>
          <a:p>
            <a:r>
              <a:rPr lang="tr-TR" sz="2800" b="1" dirty="0" smtClean="0">
                <a:solidFill>
                  <a:srgbClr val="FFC000"/>
                </a:solidFill>
              </a:rPr>
              <a:t>Zıtlık Germe (</a:t>
            </a:r>
            <a:r>
              <a:rPr lang="en-US" sz="2800" b="1" dirty="0" smtClean="0">
                <a:solidFill>
                  <a:srgbClr val="FFC000"/>
                </a:solidFill>
              </a:rPr>
              <a:t>Contrast stretching</a:t>
            </a:r>
            <a:r>
              <a:rPr lang="tr-TR" sz="2800" b="1" dirty="0" smtClean="0">
                <a:solidFill>
                  <a:srgbClr val="FFC000"/>
                </a:solidFill>
              </a:rPr>
              <a:t>) </a:t>
            </a:r>
            <a:endParaRPr lang="en-US" sz="2800" dirty="0">
              <a:solidFill>
                <a:srgbClr val="FFC000"/>
              </a:solidFill>
            </a:endParaRPr>
          </a:p>
        </p:txBody>
      </p:sp>
      <p:sp>
        <p:nvSpPr>
          <p:cNvPr id="4" name="3 Metin kutusu"/>
          <p:cNvSpPr txBox="1"/>
          <p:nvPr/>
        </p:nvSpPr>
        <p:spPr>
          <a:xfrm>
            <a:off x="0" y="5357826"/>
            <a:ext cx="8643998" cy="830997"/>
          </a:xfrm>
          <a:prstGeom prst="rect">
            <a:avLst/>
          </a:prstGeom>
          <a:noFill/>
        </p:spPr>
        <p:txBody>
          <a:bodyPr wrap="square" rtlCol="0">
            <a:spAutoFit/>
          </a:bodyPr>
          <a:lstStyle/>
          <a:p>
            <a:pPr algn="just"/>
            <a:r>
              <a:rPr lang="tr-TR" sz="2400" b="1" dirty="0" smtClean="0"/>
              <a:t>Şekil</a:t>
            </a:r>
            <a:r>
              <a:rPr lang="en-US" sz="2400" dirty="0" smtClean="0"/>
              <a:t> (a) </a:t>
            </a:r>
            <a:r>
              <a:rPr lang="tr-TR" sz="2400" dirty="0" smtClean="0"/>
              <a:t>Zıtlık germe dönüşümü</a:t>
            </a:r>
            <a:r>
              <a:rPr lang="en-US" sz="2400" dirty="0" smtClean="0"/>
              <a:t>; (b) </a:t>
            </a:r>
            <a:r>
              <a:rPr lang="tr-TR" sz="2400" dirty="0" smtClean="0"/>
              <a:t>gerilmiş görüntü</a:t>
            </a:r>
            <a:r>
              <a:rPr lang="en-US" sz="2400" dirty="0" smtClean="0"/>
              <a:t>; (c) </a:t>
            </a:r>
            <a:r>
              <a:rPr lang="tr-TR" sz="2400" dirty="0" smtClean="0"/>
              <a:t>zıtlık sıkıştırma dönüşümü</a:t>
            </a:r>
            <a:r>
              <a:rPr lang="en-US" sz="2400" dirty="0" smtClean="0"/>
              <a:t>; (d) </a:t>
            </a:r>
            <a:r>
              <a:rPr lang="tr-TR" sz="2400" dirty="0" smtClean="0"/>
              <a:t>sıkıştırılmış görüntü</a:t>
            </a:r>
            <a:r>
              <a:rPr lang="en-US" sz="2400" dirty="0" smtClean="0"/>
              <a:t>.</a:t>
            </a:r>
            <a:endParaRPr lang="en-US" sz="2400" dirty="0"/>
          </a:p>
        </p:txBody>
      </p:sp>
      <p:sp>
        <p:nvSpPr>
          <p:cNvPr id="5" name="4 Slayt Numarası Yer Tutucusu"/>
          <p:cNvSpPr>
            <a:spLocks noGrp="1"/>
          </p:cNvSpPr>
          <p:nvPr>
            <p:ph type="sldNum" sz="quarter" idx="12"/>
          </p:nvPr>
        </p:nvSpPr>
        <p:spPr/>
        <p:txBody>
          <a:bodyPr/>
          <a:lstStyle/>
          <a:p>
            <a:fld id="{583A5473-B7E2-4064-90C8-8CDD97F93B60}" type="slidenum">
              <a:rPr lang="en-US" smtClean="0"/>
              <a:pPr/>
              <a:t>10</a:t>
            </a:fld>
            <a:endParaRPr lang="en-US" dirty="0"/>
          </a:p>
        </p:txBody>
      </p:sp>
      <p:sp>
        <p:nvSpPr>
          <p:cNvPr id="6" name="5 Altbilgi Yer Tutucusu"/>
          <p:cNvSpPr>
            <a:spLocks noGrp="1"/>
          </p:cNvSpPr>
          <p:nvPr>
            <p:ph type="ftr" sz="quarter" idx="11"/>
          </p:nvPr>
        </p:nvSpPr>
        <p:spPr/>
        <p:txBody>
          <a:bodyPr/>
          <a:lstStyle/>
          <a:p>
            <a:r>
              <a:rPr lang="en-US" dirty="0" smtClean="0"/>
              <a:t>SAÜ </a:t>
            </a:r>
            <a:r>
              <a:rPr lang="en-US" dirty="0" err="1" smtClean="0"/>
              <a:t>Bilgisayar</a:t>
            </a:r>
            <a:r>
              <a:rPr lang="en-US" dirty="0" smtClean="0"/>
              <a:t> </a:t>
            </a:r>
            <a:r>
              <a:rPr lang="en-US" dirty="0" err="1" smtClean="0"/>
              <a:t>Mühendisliği</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0" y="285728"/>
            <a:ext cx="9144000" cy="5909310"/>
          </a:xfrm>
          <a:prstGeom prst="rect">
            <a:avLst/>
          </a:prstGeom>
          <a:noFill/>
        </p:spPr>
        <p:txBody>
          <a:bodyPr wrap="square" rtlCol="0">
            <a:spAutoFit/>
          </a:bodyPr>
          <a:lstStyle/>
          <a:p>
            <a:r>
              <a:rPr lang="tr-TR" sz="2400" dirty="0" smtClean="0"/>
              <a:t>Bir görüntünün kontrastı parlak ve koyu piksellerin dağılımıdır. Düşük zıtlıklı gri seviyeli görüntüler daha koyu, daha parlak veya daha gridir. Düşük zıtlıklı bir görüntünün </a:t>
            </a:r>
            <a:r>
              <a:rPr lang="tr-TR" sz="2400" dirty="0" err="1" smtClean="0"/>
              <a:t>histogramında</a:t>
            </a:r>
            <a:r>
              <a:rPr lang="tr-TR" sz="2400" dirty="0" smtClean="0"/>
              <a:t> pikseller sağa, sola veya ortaya dağılmıştır. Ayrıca </a:t>
            </a:r>
            <a:r>
              <a:rPr lang="tr-TR" sz="2400" dirty="0" err="1" smtClean="0"/>
              <a:t>histogram</a:t>
            </a:r>
            <a:r>
              <a:rPr lang="tr-TR" sz="2400" dirty="0" smtClean="0"/>
              <a:t> çubukları birlikte sıkıca kümelenmiştir ve bütün olası piksel değerlerinin küçük bir kısmını kullanır.</a:t>
            </a:r>
          </a:p>
          <a:p>
            <a:endParaRPr lang="tr-TR" sz="2400" dirty="0" smtClean="0"/>
          </a:p>
          <a:p>
            <a:r>
              <a:rPr lang="tr-TR" sz="2400" dirty="0" smtClean="0"/>
              <a:t>Yüksek zıtlıklı görüntüler hem koyu, hem de açık bölgelere sahiptir. Yüksek zıtlıklı görüntü problemi görüntünün geniş koyu bölgeye ve geniş açık bölgelere sahip olmasıdır. Güneşli bir günde bir pencerenin önünde duran birinin resmi yüksek zıtlıklıdır. Yüksek zıtlıklı görüntülerin </a:t>
            </a:r>
            <a:r>
              <a:rPr lang="tr-TR" sz="2400" dirty="0" err="1" smtClean="0"/>
              <a:t>histogramları</a:t>
            </a:r>
            <a:r>
              <a:rPr lang="tr-TR" sz="2400" dirty="0" smtClean="0"/>
              <a:t> iki büyük tepeye sahiptir. Bir tepe düşük bölgenin ortasında, diğeri yüksek bölgenin ortasında yer alır.</a:t>
            </a:r>
          </a:p>
          <a:p>
            <a:pPr algn="just"/>
            <a:endParaRPr lang="tr-TR" sz="2400" dirty="0" smtClean="0"/>
          </a:p>
          <a:p>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11</a:t>
            </a:fld>
            <a:endParaRPr lang="en-US" dirty="0"/>
          </a:p>
        </p:txBody>
      </p:sp>
      <p:sp>
        <p:nvSpPr>
          <p:cNvPr id="4" name="3 Altbilgi Yer Tutucusu"/>
          <p:cNvSpPr>
            <a:spLocks noGrp="1"/>
          </p:cNvSpPr>
          <p:nvPr>
            <p:ph type="ftr" sz="quarter" idx="11"/>
          </p:nvPr>
        </p:nvSpPr>
        <p:spPr/>
        <p:txBody>
          <a:bodyPr/>
          <a:lstStyle/>
          <a:p>
            <a:r>
              <a:rPr lang="en-US" dirty="0" smtClean="0"/>
              <a:t>SAÜ </a:t>
            </a:r>
            <a:r>
              <a:rPr lang="en-US" dirty="0" err="1" smtClean="0"/>
              <a:t>Bilgisayar</a:t>
            </a:r>
            <a:r>
              <a:rPr lang="en-US" dirty="0" smtClean="0"/>
              <a:t> </a:t>
            </a:r>
            <a:r>
              <a:rPr lang="en-US" dirty="0" err="1" smtClean="0"/>
              <a:t>Mühendisliği</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cstate="print"/>
          <a:srcRect l="35156" t="34180" r="32617" b="47265"/>
          <a:stretch>
            <a:fillRect/>
          </a:stretch>
        </p:blipFill>
        <p:spPr bwMode="auto">
          <a:xfrm>
            <a:off x="785786" y="285728"/>
            <a:ext cx="7775462" cy="3357586"/>
          </a:xfrm>
          <a:prstGeom prst="rect">
            <a:avLst/>
          </a:prstGeom>
          <a:noFill/>
          <a:ln w="9525">
            <a:noFill/>
            <a:miter lim="800000"/>
            <a:headEnd/>
            <a:tailEnd/>
          </a:ln>
          <a:effectLst/>
        </p:spPr>
      </p:pic>
      <p:sp>
        <p:nvSpPr>
          <p:cNvPr id="3" name="2 Metin kutusu"/>
          <p:cNvSpPr txBox="1"/>
          <p:nvPr/>
        </p:nvSpPr>
        <p:spPr>
          <a:xfrm>
            <a:off x="285720" y="4143380"/>
            <a:ext cx="8429684" cy="646331"/>
          </a:xfrm>
          <a:prstGeom prst="rect">
            <a:avLst/>
          </a:prstGeom>
          <a:noFill/>
        </p:spPr>
        <p:txBody>
          <a:bodyPr wrap="square" rtlCol="0">
            <a:spAutoFit/>
          </a:bodyPr>
          <a:lstStyle/>
          <a:p>
            <a:r>
              <a:rPr lang="tr-TR" b="1" dirty="0" smtClean="0"/>
              <a:t>Şekil. </a:t>
            </a:r>
            <a:r>
              <a:rPr lang="en-US" dirty="0" smtClean="0"/>
              <a:t> </a:t>
            </a:r>
            <a:r>
              <a:rPr lang="tr-TR" dirty="0" smtClean="0"/>
              <a:t>Düşük ve yüksek zıtlıklı </a:t>
            </a:r>
            <a:r>
              <a:rPr lang="tr-TR" dirty="0" err="1" smtClean="0"/>
              <a:t>histogramlar</a:t>
            </a:r>
            <a:r>
              <a:rPr lang="en-US" dirty="0" smtClean="0"/>
              <a:t>.</a:t>
            </a:r>
            <a:endParaRPr lang="tr-TR" dirty="0" smtClean="0"/>
          </a:p>
          <a:p>
            <a:endParaRPr lang="en-US" dirty="0"/>
          </a:p>
        </p:txBody>
      </p:sp>
      <p:sp>
        <p:nvSpPr>
          <p:cNvPr id="4" name="3 Slayt Numarası Yer Tutucusu"/>
          <p:cNvSpPr>
            <a:spLocks noGrp="1"/>
          </p:cNvSpPr>
          <p:nvPr>
            <p:ph type="sldNum" sz="quarter" idx="12"/>
          </p:nvPr>
        </p:nvSpPr>
        <p:spPr/>
        <p:txBody>
          <a:bodyPr/>
          <a:lstStyle/>
          <a:p>
            <a:fld id="{583A5473-B7E2-4064-90C8-8CDD97F93B60}" type="slidenum">
              <a:rPr lang="en-US" smtClean="0"/>
              <a:pPr/>
              <a:t>12</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0" y="357166"/>
            <a:ext cx="9144000" cy="3785652"/>
          </a:xfrm>
          <a:prstGeom prst="rect">
            <a:avLst/>
          </a:prstGeom>
          <a:noFill/>
        </p:spPr>
        <p:txBody>
          <a:bodyPr wrap="square" rtlCol="0">
            <a:spAutoFit/>
          </a:bodyPr>
          <a:lstStyle/>
          <a:p>
            <a:r>
              <a:rPr lang="tr-TR" sz="2400" dirty="0" smtClean="0"/>
              <a:t>Zıtlık germe görüntünün bütün dinamiklerini doldurmak için </a:t>
            </a:r>
            <a:r>
              <a:rPr lang="tr-TR" sz="2400" dirty="0" err="1" smtClean="0"/>
              <a:t>histogramı</a:t>
            </a:r>
            <a:r>
              <a:rPr lang="tr-TR" sz="2400" dirty="0" smtClean="0"/>
              <a:t> germek için görüntüye uygulanır. Düşük zıtlıklı görüntüleri düzeltmek için faydalı bir tekniktir. Gauss veya Gauss’a yakın bir dağılıma sahip olan görüntülerde iyi çalışır. </a:t>
            </a:r>
          </a:p>
          <a:p>
            <a:endParaRPr lang="tr-TR" sz="2400" dirty="0" smtClean="0"/>
          </a:p>
          <a:p>
            <a:r>
              <a:rPr lang="tr-TR" sz="2400" dirty="0" smtClean="0"/>
              <a:t>Zıtlık germenin iki popüler tipi vardır. Bunlar temek zıtlık germe ve </a:t>
            </a:r>
            <a:r>
              <a:rPr lang="tr-TR" sz="2400" dirty="0" err="1" smtClean="0"/>
              <a:t>end</a:t>
            </a:r>
            <a:r>
              <a:rPr lang="tr-TR" sz="2400" dirty="0" smtClean="0"/>
              <a:t>-in-</a:t>
            </a:r>
            <a:r>
              <a:rPr lang="tr-TR" sz="2400" dirty="0" err="1" smtClean="0"/>
              <a:t>search</a:t>
            </a:r>
            <a:r>
              <a:rPr lang="tr-TR" sz="2400" dirty="0" smtClean="0"/>
              <a:t> yöntemidir. Temel zıtlık germe en iyi bütün piksellerin </a:t>
            </a:r>
            <a:r>
              <a:rPr lang="tr-TR" sz="2400" dirty="0" err="1" smtClean="0"/>
              <a:t>histogramının</a:t>
            </a:r>
            <a:r>
              <a:rPr lang="tr-TR" sz="2400" dirty="0" smtClean="0"/>
              <a:t> bir parçasında, örneğin, ortasında yoğunlaştığı görüntülerde çalışır. Zıtlık germe görüntü </a:t>
            </a:r>
            <a:r>
              <a:rPr lang="tr-TR" sz="2400" dirty="0" err="1" smtClean="0"/>
              <a:t>histogramını</a:t>
            </a:r>
            <a:r>
              <a:rPr lang="tr-TR" sz="2400" dirty="0" smtClean="0"/>
              <a:t> bütün piksel seviyelerine dağıtır.</a:t>
            </a:r>
            <a:endParaRPr lang="tr-TR" sz="2400"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13</a:t>
            </a:fld>
            <a:endParaRPr lang="en-US" dirty="0"/>
          </a:p>
        </p:txBody>
      </p:sp>
      <p:sp>
        <p:nvSpPr>
          <p:cNvPr id="4" name="3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7761" name="Object 1"/>
          <p:cNvGraphicFramePr>
            <a:graphicFrameLocks noChangeAspect="1"/>
          </p:cNvGraphicFramePr>
          <p:nvPr>
            <p:extLst>
              <p:ext uri="{D42A27DB-BD31-4B8C-83A1-F6EECF244321}">
                <p14:modId xmlns:p14="http://schemas.microsoft.com/office/powerpoint/2010/main" val="1314065439"/>
              </p:ext>
            </p:extLst>
          </p:nvPr>
        </p:nvGraphicFramePr>
        <p:xfrm>
          <a:off x="1043608" y="2060848"/>
          <a:ext cx="5659562" cy="1098124"/>
        </p:xfrm>
        <a:graphic>
          <a:graphicData uri="http://schemas.openxmlformats.org/presentationml/2006/ole">
            <mc:AlternateContent xmlns:mc="http://schemas.openxmlformats.org/markup-compatibility/2006">
              <mc:Choice xmlns:v="urn:schemas-microsoft-com:vml" Requires="v">
                <p:oleObj spid="_x0000_s117777" name="Equation" r:id="rId3" imgW="1917700" imgH="368300" progId="Equation.3">
                  <p:embed/>
                </p:oleObj>
              </mc:Choice>
              <mc:Fallback>
                <p:oleObj name="Equation" r:id="rId3" imgW="1917700" imgH="368300" progId="Equation.3">
                  <p:embed/>
                  <p:pic>
                    <p:nvPicPr>
                      <p:cNvPr id="0" name="Picture 1" descr="Parşöm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060848"/>
                        <a:ext cx="5659562" cy="1098124"/>
                      </a:xfrm>
                      <a:prstGeom prst="rect">
                        <a:avLst/>
                      </a:prstGeom>
                      <a:blipFill dpi="0" rotWithShape="0">
                        <a:blip r:embed="rId5"/>
                        <a:srcRect/>
                        <a:tile tx="0" ty="0" sx="100000" sy="100000" flip="none" algn="tl"/>
                      </a:blipFill>
                    </p:spPr>
                  </p:pic>
                </p:oleObj>
              </mc:Fallback>
            </mc:AlternateContent>
          </a:graphicData>
        </a:graphic>
      </p:graphicFrame>
      <p:sp>
        <p:nvSpPr>
          <p:cNvPr id="4" name="3 Metin kutusu"/>
          <p:cNvSpPr txBox="1"/>
          <p:nvPr/>
        </p:nvSpPr>
        <p:spPr>
          <a:xfrm>
            <a:off x="285720" y="214290"/>
            <a:ext cx="8358246" cy="1477328"/>
          </a:xfrm>
          <a:prstGeom prst="rect">
            <a:avLst/>
          </a:prstGeom>
          <a:noFill/>
        </p:spPr>
        <p:txBody>
          <a:bodyPr wrap="square" rtlCol="0">
            <a:spAutoFit/>
          </a:bodyPr>
          <a:lstStyle/>
          <a:p>
            <a:r>
              <a:rPr lang="tr-TR" sz="2400" b="1" dirty="0">
                <a:solidFill>
                  <a:srgbClr val="FFC000"/>
                </a:solidFill>
              </a:rPr>
              <a:t>Temel zıtlık germe</a:t>
            </a:r>
            <a:endParaRPr lang="tr-TR" sz="2400" dirty="0" smtClean="0"/>
          </a:p>
          <a:p>
            <a:r>
              <a:rPr lang="tr-TR" sz="2400" dirty="0" smtClean="0"/>
              <a:t>En yüksek ve en düşük değerli pikseller dönüşümde kullanılır. </a:t>
            </a:r>
          </a:p>
          <a:p>
            <a:endParaRPr lang="en-US" dirty="0"/>
          </a:p>
        </p:txBody>
      </p:sp>
      <p:pic>
        <p:nvPicPr>
          <p:cNvPr id="117763" name="Picture 3"/>
          <p:cNvPicPr>
            <a:picLocks noChangeAspect="1" noChangeArrowheads="1"/>
          </p:cNvPicPr>
          <p:nvPr/>
        </p:nvPicPr>
        <p:blipFill>
          <a:blip r:embed="rId6" cstate="print"/>
          <a:srcRect l="21240" t="50781" r="17969" b="25781"/>
          <a:stretch>
            <a:fillRect/>
          </a:stretch>
        </p:blipFill>
        <p:spPr bwMode="auto">
          <a:xfrm>
            <a:off x="320397" y="3356992"/>
            <a:ext cx="7848872" cy="2269553"/>
          </a:xfrm>
          <a:prstGeom prst="rect">
            <a:avLst/>
          </a:prstGeom>
          <a:noFill/>
          <a:ln w="9525">
            <a:noFill/>
            <a:miter lim="800000"/>
            <a:headEnd/>
            <a:tailEnd/>
          </a:ln>
          <a:effectLst/>
        </p:spPr>
      </p:pic>
      <p:sp>
        <p:nvSpPr>
          <p:cNvPr id="8" name="7 Metin kutusu"/>
          <p:cNvSpPr txBox="1"/>
          <p:nvPr/>
        </p:nvSpPr>
        <p:spPr>
          <a:xfrm>
            <a:off x="285720" y="5715016"/>
            <a:ext cx="8429684" cy="1200329"/>
          </a:xfrm>
          <a:prstGeom prst="rect">
            <a:avLst/>
          </a:prstGeom>
          <a:noFill/>
        </p:spPr>
        <p:txBody>
          <a:bodyPr wrap="square" rtlCol="0">
            <a:spAutoFit/>
          </a:bodyPr>
          <a:lstStyle/>
          <a:p>
            <a:r>
              <a:rPr lang="tr-TR" sz="2400" b="1" smtClean="0"/>
              <a:t>Şekil.</a:t>
            </a:r>
            <a:r>
              <a:rPr lang="en-US" sz="2400" b="1" smtClean="0"/>
              <a:t> </a:t>
            </a:r>
            <a:r>
              <a:rPr lang="en-US" sz="2400" dirty="0" smtClean="0"/>
              <a:t>(a) </a:t>
            </a:r>
            <a:r>
              <a:rPr lang="en-US" sz="2400" dirty="0" err="1" smtClean="0"/>
              <a:t>Ori</a:t>
            </a:r>
            <a:r>
              <a:rPr lang="tr-TR" sz="2400" dirty="0" smtClean="0"/>
              <a:t>j</a:t>
            </a:r>
            <a:r>
              <a:rPr lang="en-US" sz="2400" dirty="0" err="1" smtClean="0"/>
              <a:t>inal</a:t>
            </a:r>
            <a:r>
              <a:rPr lang="en-US" sz="2400" dirty="0" smtClean="0"/>
              <a:t> histogram; (b) histogram-</a:t>
            </a:r>
            <a:r>
              <a:rPr lang="tr-TR" sz="2400" dirty="0" smtClean="0"/>
              <a:t>düşük</a:t>
            </a:r>
            <a:r>
              <a:rPr lang="en-US" sz="2400" dirty="0" smtClean="0"/>
              <a:t>; (c) (</a:t>
            </a:r>
            <a:r>
              <a:rPr lang="tr-TR" sz="2400" dirty="0" err="1" smtClean="0"/>
              <a:t>old</a:t>
            </a:r>
            <a:r>
              <a:rPr lang="en-US" sz="2400" dirty="0" smtClean="0"/>
              <a:t>-low)*255/(high-low).</a:t>
            </a:r>
            <a:endParaRPr lang="tr-TR" sz="2400" dirty="0" smtClean="0"/>
          </a:p>
          <a:p>
            <a:endParaRPr lang="en-US" sz="2400" dirty="0"/>
          </a:p>
        </p:txBody>
      </p:sp>
      <p:sp>
        <p:nvSpPr>
          <p:cNvPr id="7" name="6 Slayt Numarası Yer Tutucusu"/>
          <p:cNvSpPr>
            <a:spLocks noGrp="1"/>
          </p:cNvSpPr>
          <p:nvPr>
            <p:ph type="sldNum" sz="quarter" idx="12"/>
          </p:nvPr>
        </p:nvSpPr>
        <p:spPr/>
        <p:txBody>
          <a:bodyPr/>
          <a:lstStyle/>
          <a:p>
            <a:fld id="{583A5473-B7E2-4064-90C8-8CDD97F93B60}" type="slidenum">
              <a:rPr lang="en-US" smtClean="0"/>
              <a:pPr/>
              <a:t>14</a:t>
            </a:fld>
            <a:endParaRPr lang="en-US" dirty="0"/>
          </a:p>
        </p:txBody>
      </p:sp>
      <p:sp>
        <p:nvSpPr>
          <p:cNvPr id="9" name="8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normAutofit/>
          </a:bodyPr>
          <a:lstStyle/>
          <a:p>
            <a:r>
              <a:rPr lang="tr-TR" sz="2800" b="1" dirty="0">
                <a:solidFill>
                  <a:srgbClr val="FFC000"/>
                </a:solidFill>
                <a:latin typeface="+mn-lt"/>
                <a:ea typeface="+mn-ea"/>
                <a:cs typeface="+mn-cs"/>
              </a:rPr>
              <a:t>Temel zıtlık germe</a:t>
            </a:r>
          </a:p>
        </p:txBody>
      </p:sp>
      <p:sp>
        <p:nvSpPr>
          <p:cNvPr id="3" name="Slayt Numarası Yer Tutucusu 2"/>
          <p:cNvSpPr>
            <a:spLocks noGrp="1"/>
          </p:cNvSpPr>
          <p:nvPr>
            <p:ph type="sldNum" sz="quarter" idx="11"/>
          </p:nvPr>
        </p:nvSpPr>
        <p:spPr/>
        <p:txBody>
          <a:bodyPr/>
          <a:lstStyle/>
          <a:p>
            <a:fld id="{583A5473-B7E2-4064-90C8-8CDD97F93B60}" type="slidenum">
              <a:rPr lang="en-US" smtClean="0"/>
              <a:pPr/>
              <a:t>15</a:t>
            </a:fld>
            <a:endParaRPr lang="en-US" dirty="0"/>
          </a:p>
        </p:txBody>
      </p:sp>
      <p:sp>
        <p:nvSpPr>
          <p:cNvPr id="2" name="Altbilgi Yer Tutucusu 1"/>
          <p:cNvSpPr>
            <a:spLocks noGrp="1"/>
          </p:cNvSpPr>
          <p:nvPr>
            <p:ph type="ftr" sz="quarter" idx="12"/>
          </p:nvPr>
        </p:nvSpPr>
        <p:spPr/>
        <p:txBody>
          <a:bodyPr/>
          <a:lstStyle/>
          <a:p>
            <a:r>
              <a:rPr lang="en-US" smtClean="0"/>
              <a:t>SAÜ Bilgisayar Mühendisliği</a:t>
            </a:r>
            <a:endParaRPr lang="en-US" dirty="0"/>
          </a:p>
        </p:txBody>
      </p:sp>
      <p:pic>
        <p:nvPicPr>
          <p:cNvPr id="136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543050"/>
            <a:ext cx="78105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751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normAutofit/>
          </a:bodyPr>
          <a:lstStyle/>
          <a:p>
            <a:r>
              <a:rPr lang="tr-TR" sz="2800" b="1" dirty="0">
                <a:solidFill>
                  <a:srgbClr val="FFC000"/>
                </a:solidFill>
                <a:latin typeface="+mn-lt"/>
                <a:ea typeface="+mn-ea"/>
                <a:cs typeface="+mn-cs"/>
              </a:rPr>
              <a:t>Temel zıtlık germe</a:t>
            </a:r>
          </a:p>
        </p:txBody>
      </p:sp>
      <p:sp>
        <p:nvSpPr>
          <p:cNvPr id="3" name="Slayt Numarası Yer Tutucusu 2"/>
          <p:cNvSpPr>
            <a:spLocks noGrp="1"/>
          </p:cNvSpPr>
          <p:nvPr>
            <p:ph type="sldNum" sz="quarter" idx="11"/>
          </p:nvPr>
        </p:nvSpPr>
        <p:spPr/>
        <p:txBody>
          <a:bodyPr/>
          <a:lstStyle/>
          <a:p>
            <a:fld id="{583A5473-B7E2-4064-90C8-8CDD97F93B60}" type="slidenum">
              <a:rPr lang="en-US" smtClean="0"/>
              <a:pPr/>
              <a:t>16</a:t>
            </a:fld>
            <a:endParaRPr lang="en-US" dirty="0"/>
          </a:p>
        </p:txBody>
      </p:sp>
      <p:sp>
        <p:nvSpPr>
          <p:cNvPr id="2" name="Altbilgi Yer Tutucusu 1"/>
          <p:cNvSpPr>
            <a:spLocks noGrp="1"/>
          </p:cNvSpPr>
          <p:nvPr>
            <p:ph type="ftr" sz="quarter" idx="12"/>
          </p:nvPr>
        </p:nvSpPr>
        <p:spPr/>
        <p:txBody>
          <a:bodyPr/>
          <a:lstStyle/>
          <a:p>
            <a:r>
              <a:rPr lang="en-US" smtClean="0"/>
              <a:t>SAÜ Bilgisayar Mühendisliği</a:t>
            </a:r>
            <a:endParaRPr lang="en-US" dirty="0"/>
          </a:p>
        </p:txBody>
      </p:sp>
      <p:pic>
        <p:nvPicPr>
          <p:cNvPr id="137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43" y="1772816"/>
            <a:ext cx="8839200"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7030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20" y="357166"/>
            <a:ext cx="8429684" cy="4431983"/>
          </a:xfrm>
          <a:prstGeom prst="rect">
            <a:avLst/>
          </a:prstGeom>
          <a:noFill/>
        </p:spPr>
        <p:txBody>
          <a:bodyPr wrap="square" rtlCol="0">
            <a:spAutoFit/>
          </a:bodyPr>
          <a:lstStyle/>
          <a:p>
            <a:r>
              <a:rPr lang="tr-TR" sz="2400" dirty="0" err="1" smtClean="0">
                <a:solidFill>
                  <a:srgbClr val="FFC000"/>
                </a:solidFill>
              </a:rPr>
              <a:t>Posterizing</a:t>
            </a:r>
            <a:r>
              <a:rPr lang="tr-TR" sz="2400" dirty="0" smtClean="0"/>
              <a:t> bir görüntüdeki grilik seviyesinin sayısını azaltmaya denir. Grilik seviyesinin 2’ye düşürülmesi ile </a:t>
            </a:r>
            <a:r>
              <a:rPr lang="tr-TR" sz="2400" dirty="0" err="1" smtClean="0">
                <a:solidFill>
                  <a:srgbClr val="FFC000"/>
                </a:solidFill>
              </a:rPr>
              <a:t>eşikleme</a:t>
            </a:r>
            <a:r>
              <a:rPr lang="tr-TR" sz="2400" dirty="0" smtClean="0"/>
              <a:t> oluşur. </a:t>
            </a:r>
          </a:p>
          <a:p>
            <a:endParaRPr lang="tr-TR" sz="2400" dirty="0" smtClean="0"/>
          </a:p>
          <a:p>
            <a:r>
              <a:rPr lang="tr-TR" sz="2400" dirty="0" smtClean="0">
                <a:solidFill>
                  <a:srgbClr val="FFC000"/>
                </a:solidFill>
              </a:rPr>
              <a:t>Bit-kesme </a:t>
            </a:r>
            <a:r>
              <a:rPr lang="tr-TR" sz="2400" dirty="0" smtClean="0"/>
              <a:t>(bit-</a:t>
            </a:r>
            <a:r>
              <a:rPr lang="tr-TR" sz="2400" dirty="0" err="1" smtClean="0"/>
              <a:t>clipping</a:t>
            </a:r>
            <a:r>
              <a:rPr lang="tr-TR" sz="2400" dirty="0" smtClean="0"/>
              <a:t>) bir pikselin belirli sayıda en anlamlı bitlerinin 0’a ayarlanmasıdır. Bu dönüşüm görüntüdeki aynı yoğunluklu bölgeleri siyah ve beyaz olarak ayırır.</a:t>
            </a:r>
          </a:p>
          <a:p>
            <a:endParaRPr lang="tr-TR" sz="2400" dirty="0" smtClean="0"/>
          </a:p>
          <a:p>
            <a:r>
              <a:rPr lang="tr-TR" sz="2400" dirty="0" smtClean="0"/>
              <a:t>Son birkaç dönüşüm </a:t>
            </a:r>
            <a:r>
              <a:rPr lang="tr-TR" sz="2400" dirty="0" smtClean="0">
                <a:solidFill>
                  <a:srgbClr val="FFC000"/>
                </a:solidFill>
              </a:rPr>
              <a:t>radyometrik analizi </a:t>
            </a:r>
            <a:r>
              <a:rPr lang="tr-TR" sz="2400" dirty="0" smtClean="0"/>
              <a:t>gibi görüntü işlemenin özel alanlarında kullanılır. Aşağıdaki iki dönüşüm </a:t>
            </a:r>
            <a:r>
              <a:rPr lang="tr-TR" sz="2400" dirty="0" smtClean="0">
                <a:solidFill>
                  <a:srgbClr val="FFC000"/>
                </a:solidFill>
              </a:rPr>
              <a:t>dijital ressamlıkta </a:t>
            </a:r>
            <a:r>
              <a:rPr lang="tr-TR" sz="2400" dirty="0" smtClean="0"/>
              <a:t>kullanılır.</a:t>
            </a:r>
          </a:p>
          <a:p>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17</a:t>
            </a:fld>
            <a:endParaRPr lang="en-US" dirty="0"/>
          </a:p>
        </p:txBody>
      </p:sp>
      <p:sp>
        <p:nvSpPr>
          <p:cNvPr id="4" name="3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20" y="428604"/>
            <a:ext cx="8572560" cy="830997"/>
          </a:xfrm>
          <a:prstGeom prst="rect">
            <a:avLst/>
          </a:prstGeom>
          <a:noFill/>
        </p:spPr>
        <p:txBody>
          <a:bodyPr wrap="square" rtlCol="0">
            <a:spAutoFit/>
          </a:bodyPr>
          <a:lstStyle/>
          <a:p>
            <a:r>
              <a:rPr lang="tr-TR" sz="2400" dirty="0" smtClean="0"/>
              <a:t>İlki </a:t>
            </a:r>
            <a:r>
              <a:rPr lang="en-US" sz="2400" dirty="0" err="1" smtClean="0">
                <a:solidFill>
                  <a:srgbClr val="FFC000"/>
                </a:solidFill>
              </a:rPr>
              <a:t>solarizing</a:t>
            </a:r>
            <a:r>
              <a:rPr lang="tr-TR" sz="2400" dirty="0" smtClean="0"/>
              <a:t> işlemi olarak adlandırılır</a:t>
            </a:r>
            <a:r>
              <a:rPr lang="en-US" sz="2400" dirty="0" smtClean="0"/>
              <a:t>. </a:t>
            </a:r>
            <a:r>
              <a:rPr lang="tr-TR" sz="2400" dirty="0" smtClean="0"/>
              <a:t>Bu, görüntüyü aşağıdaki formüle göre dönüştürür.</a:t>
            </a:r>
          </a:p>
        </p:txBody>
      </p:sp>
      <p:sp>
        <p:nvSpPr>
          <p:cNvPr id="1218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57" name="Object 1"/>
          <p:cNvGraphicFramePr>
            <a:graphicFrameLocks noChangeAspect="1"/>
          </p:cNvGraphicFramePr>
          <p:nvPr/>
        </p:nvGraphicFramePr>
        <p:xfrm>
          <a:off x="928662" y="1571612"/>
          <a:ext cx="7004409" cy="857256"/>
        </p:xfrm>
        <a:graphic>
          <a:graphicData uri="http://schemas.openxmlformats.org/presentationml/2006/ole">
            <mc:AlternateContent xmlns:mc="http://schemas.openxmlformats.org/markup-compatibility/2006">
              <mc:Choice xmlns:v="urn:schemas-microsoft-com:vml" Requires="v">
                <p:oleObj spid="_x0000_s121873" name="Equation" r:id="rId3" imgW="3187700" imgH="393700" progId="Equation.3">
                  <p:embed/>
                </p:oleObj>
              </mc:Choice>
              <mc:Fallback>
                <p:oleObj name="Equation" r:id="rId3" imgW="3187700" imgH="393700" progId="Equation.3">
                  <p:embed/>
                  <p:pic>
                    <p:nvPicPr>
                      <p:cNvPr id="0" name="Picture 1" descr="Parşöm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571612"/>
                        <a:ext cx="7004409" cy="857256"/>
                      </a:xfrm>
                      <a:prstGeom prst="rect">
                        <a:avLst/>
                      </a:prstGeom>
                      <a:blipFill dpi="0" rotWithShape="0">
                        <a:blip r:embed="rId5"/>
                        <a:srcRect/>
                        <a:tile tx="0" ty="0" sx="100000" sy="100000" flip="none" algn="tl"/>
                      </a:blipFill>
                    </p:spPr>
                  </p:pic>
                </p:oleObj>
              </mc:Fallback>
            </mc:AlternateContent>
          </a:graphicData>
        </a:graphic>
      </p:graphicFrame>
      <p:sp>
        <p:nvSpPr>
          <p:cNvPr id="1218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9 Slayt Numarası Yer Tutucusu"/>
          <p:cNvSpPr>
            <a:spLocks noGrp="1"/>
          </p:cNvSpPr>
          <p:nvPr>
            <p:ph type="sldNum" sz="quarter" idx="12"/>
          </p:nvPr>
        </p:nvSpPr>
        <p:spPr/>
        <p:txBody>
          <a:bodyPr/>
          <a:lstStyle/>
          <a:p>
            <a:fld id="{583A5473-B7E2-4064-90C8-8CDD97F93B60}" type="slidenum">
              <a:rPr lang="en-US" smtClean="0"/>
              <a:pPr/>
              <a:t>18</a:t>
            </a:fld>
            <a:endParaRPr lang="en-US" dirty="0"/>
          </a:p>
        </p:txBody>
      </p:sp>
      <p:sp>
        <p:nvSpPr>
          <p:cNvPr id="11" name="10 Altbilgi Yer Tutucusu"/>
          <p:cNvSpPr>
            <a:spLocks noGrp="1"/>
          </p:cNvSpPr>
          <p:nvPr>
            <p:ph type="ftr" sz="quarter" idx="11"/>
          </p:nvPr>
        </p:nvSpPr>
        <p:spPr/>
        <p:txBody>
          <a:bodyPr/>
          <a:lstStyle/>
          <a:p>
            <a:r>
              <a:rPr lang="en-US" smtClean="0"/>
              <a:t>SAÜ Bilgisayar Mühendisliği</a:t>
            </a:r>
            <a:endParaRPr lang="en-US" dirty="0"/>
          </a:p>
        </p:txBody>
      </p:sp>
      <p:pic>
        <p:nvPicPr>
          <p:cNvPr id="12" name="Picture 2" descr="C:\Documents and Settings\Serap KAZAN\Desktop\150px-Tabfamily.jpg"/>
          <p:cNvPicPr>
            <a:picLocks noChangeAspect="1" noChangeArrowheads="1"/>
          </p:cNvPicPr>
          <p:nvPr/>
        </p:nvPicPr>
        <p:blipFill>
          <a:blip r:embed="rId6" cstate="print"/>
          <a:srcRect/>
          <a:stretch>
            <a:fillRect/>
          </a:stretch>
        </p:blipFill>
        <p:spPr bwMode="auto">
          <a:xfrm>
            <a:off x="1071538" y="3000371"/>
            <a:ext cx="2143140" cy="2872403"/>
          </a:xfrm>
          <a:prstGeom prst="rect">
            <a:avLst/>
          </a:prstGeom>
          <a:noFill/>
        </p:spPr>
      </p:pic>
      <p:pic>
        <p:nvPicPr>
          <p:cNvPr id="13" name="Picture 3" descr="C:\Documents and Settings\Serap KAZAN\Desktop\150px-Tabfamily-solarize2.png"/>
          <p:cNvPicPr>
            <a:picLocks noChangeAspect="1" noChangeArrowheads="1"/>
          </p:cNvPicPr>
          <p:nvPr/>
        </p:nvPicPr>
        <p:blipFill>
          <a:blip r:embed="rId7" cstate="print"/>
          <a:srcRect/>
          <a:stretch>
            <a:fillRect/>
          </a:stretch>
        </p:blipFill>
        <p:spPr bwMode="auto">
          <a:xfrm>
            <a:off x="3571868" y="3000372"/>
            <a:ext cx="2071702" cy="284809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a:t>
            </a:r>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19</a:t>
            </a:fld>
            <a:endParaRPr lang="en-US" dirty="0"/>
          </a:p>
        </p:txBody>
      </p:sp>
      <p:sp>
        <p:nvSpPr>
          <p:cNvPr id="6" name="5 Metin kutusu"/>
          <p:cNvSpPr txBox="1"/>
          <p:nvPr/>
        </p:nvSpPr>
        <p:spPr>
          <a:xfrm>
            <a:off x="357158" y="928670"/>
            <a:ext cx="8501122" cy="830997"/>
          </a:xfrm>
          <a:prstGeom prst="rect">
            <a:avLst/>
          </a:prstGeom>
          <a:noFill/>
        </p:spPr>
        <p:txBody>
          <a:bodyPr wrap="square" rtlCol="0">
            <a:spAutoFit/>
          </a:bodyPr>
          <a:lstStyle/>
          <a:p>
            <a:r>
              <a:rPr lang="tr-TR" sz="2400" dirty="0" smtClean="0"/>
              <a:t>Sonuncusu </a:t>
            </a:r>
            <a:r>
              <a:rPr lang="en-US" sz="2400" dirty="0" smtClean="0">
                <a:solidFill>
                  <a:srgbClr val="FFC000"/>
                </a:solidFill>
              </a:rPr>
              <a:t>parabola </a:t>
            </a:r>
            <a:r>
              <a:rPr lang="tr-TR" sz="2400" dirty="0" smtClean="0">
                <a:solidFill>
                  <a:srgbClr val="FFC000"/>
                </a:solidFill>
              </a:rPr>
              <a:t>dönüşümüdür </a:t>
            </a:r>
            <a:r>
              <a:rPr lang="tr-TR" sz="2400" dirty="0" smtClean="0"/>
              <a:t>ve aşağıdaki formüller kullanılır.</a:t>
            </a:r>
            <a:r>
              <a:rPr lang="tr-TR" sz="2400" dirty="0" smtClean="0">
                <a:solidFill>
                  <a:srgbClr val="FFC000"/>
                </a:solidFill>
              </a:rPr>
              <a:t> </a:t>
            </a:r>
            <a:endParaRPr lang="tr-TR" sz="2400" dirty="0" smtClean="0"/>
          </a:p>
        </p:txBody>
      </p:sp>
      <p:graphicFrame>
        <p:nvGraphicFramePr>
          <p:cNvPr id="133124" name="Object 4" descr="Parşömen"/>
          <p:cNvGraphicFramePr>
            <a:graphicFrameLocks noChangeAspect="1"/>
          </p:cNvGraphicFramePr>
          <p:nvPr/>
        </p:nvGraphicFramePr>
        <p:xfrm>
          <a:off x="1571604" y="2143116"/>
          <a:ext cx="5715000" cy="714375"/>
        </p:xfrm>
        <a:graphic>
          <a:graphicData uri="http://schemas.openxmlformats.org/presentationml/2006/ole">
            <mc:AlternateContent xmlns:mc="http://schemas.openxmlformats.org/markup-compatibility/2006">
              <mc:Choice xmlns:v="urn:schemas-microsoft-com:vml" Requires="v">
                <p:oleObj spid="_x0000_s133156" name="Equation" r:id="rId3" imgW="1748028" imgH="216408" progId="Equation.3">
                  <p:embed/>
                </p:oleObj>
              </mc:Choice>
              <mc:Fallback>
                <p:oleObj name="Equation" r:id="rId3" imgW="1748028" imgH="216408" progId="Equation.3">
                  <p:embed/>
                  <p:pic>
                    <p:nvPicPr>
                      <p:cNvPr id="0" name="Picture 4" descr="Parşöm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2143116"/>
                        <a:ext cx="5715000" cy="714375"/>
                      </a:xfrm>
                      <a:prstGeom prst="rect">
                        <a:avLst/>
                      </a:prstGeom>
                      <a:blipFill dpi="0" rotWithShape="0">
                        <a:blip r:embed="rId5"/>
                        <a:srcRect/>
                        <a:tile tx="0" ty="0" sx="100000" sy="100000" flip="none" algn="tl"/>
                      </a:blipFill>
                    </p:spPr>
                  </p:pic>
                </p:oleObj>
              </mc:Fallback>
            </mc:AlternateContent>
          </a:graphicData>
        </a:graphic>
      </p:graphicFrame>
      <p:sp>
        <p:nvSpPr>
          <p:cNvPr id="8" name="Rectangle 6"/>
          <p:cNvSpPr>
            <a:spLocks noChangeArrowheads="1"/>
          </p:cNvSpPr>
          <p:nvPr/>
        </p:nvSpPr>
        <p:spPr bwMode="auto">
          <a:xfrm>
            <a:off x="642910" y="3000372"/>
            <a:ext cx="510076"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tr-TR" sz="2400" dirty="0" smtClean="0"/>
              <a:t>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3125" name="Object 5" descr="Parşömen"/>
          <p:cNvGraphicFramePr>
            <a:graphicFrameLocks noChangeAspect="1"/>
          </p:cNvGraphicFramePr>
          <p:nvPr/>
        </p:nvGraphicFramePr>
        <p:xfrm>
          <a:off x="1643042" y="4143380"/>
          <a:ext cx="5159375" cy="785812"/>
        </p:xfrm>
        <a:graphic>
          <a:graphicData uri="http://schemas.openxmlformats.org/presentationml/2006/ole">
            <mc:AlternateContent xmlns:mc="http://schemas.openxmlformats.org/markup-compatibility/2006">
              <mc:Choice xmlns:v="urn:schemas-microsoft-com:vml" Requires="v">
                <p:oleObj spid="_x0000_s133157" name="Equation" r:id="rId6" imgW="1434477" imgH="215806" progId="Equation.3">
                  <p:embed/>
                </p:oleObj>
              </mc:Choice>
              <mc:Fallback>
                <p:oleObj name="Equation" r:id="rId6" imgW="1434477" imgH="215806" progId="Equation.3">
                  <p:embed/>
                  <p:pic>
                    <p:nvPicPr>
                      <p:cNvPr id="0" name="Picture 5" descr="Parşöm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3042" y="4143380"/>
                        <a:ext cx="5159375" cy="785812"/>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85720" y="428604"/>
            <a:ext cx="8572560" cy="5601533"/>
          </a:xfrm>
          <a:prstGeom prst="rect">
            <a:avLst/>
          </a:prstGeom>
          <a:noFill/>
        </p:spPr>
        <p:txBody>
          <a:bodyPr wrap="square" rtlCol="0">
            <a:spAutoFit/>
          </a:bodyPr>
          <a:lstStyle/>
          <a:p>
            <a:r>
              <a:rPr lang="en-US" sz="2800" b="1" dirty="0" smtClean="0">
                <a:solidFill>
                  <a:srgbClr val="FFC000"/>
                </a:solidFill>
              </a:rPr>
              <a:t>Histogram</a:t>
            </a:r>
            <a:r>
              <a:rPr lang="en-US" sz="2400" dirty="0" smtClean="0">
                <a:solidFill>
                  <a:srgbClr val="FFC000"/>
                </a:solidFill>
              </a:rPr>
              <a:t> </a:t>
            </a:r>
            <a:endParaRPr lang="tr-TR" sz="2400" dirty="0" smtClean="0">
              <a:solidFill>
                <a:srgbClr val="FFC000"/>
              </a:solidFill>
            </a:endParaRPr>
          </a:p>
          <a:p>
            <a:endParaRPr lang="tr-TR" sz="2400" dirty="0" smtClean="0"/>
          </a:p>
          <a:p>
            <a:r>
              <a:rPr lang="tr-TR" sz="2400" dirty="0" smtClean="0"/>
              <a:t>Görüntü </a:t>
            </a:r>
            <a:r>
              <a:rPr lang="tr-TR" sz="2400" dirty="0" err="1" smtClean="0"/>
              <a:t>Histogramı</a:t>
            </a:r>
            <a:r>
              <a:rPr lang="tr-TR" sz="2400" dirty="0" smtClean="0"/>
              <a:t> bir görüntünün yoğunluk profiline bakmak için kullanılan değerli bir araçtır. </a:t>
            </a:r>
            <a:r>
              <a:rPr lang="tr-TR" sz="2400" dirty="0" err="1" smtClean="0"/>
              <a:t>Histogram</a:t>
            </a:r>
            <a:r>
              <a:rPr lang="tr-TR" sz="2400" dirty="0" smtClean="0"/>
              <a:t>, </a:t>
            </a:r>
            <a:r>
              <a:rPr lang="tr-TR" sz="2400" dirty="0" smtClean="0">
                <a:solidFill>
                  <a:srgbClr val="FFC000"/>
                </a:solidFill>
              </a:rPr>
              <a:t>zıtlık</a:t>
            </a:r>
            <a:r>
              <a:rPr lang="tr-TR" sz="2400" dirty="0" smtClean="0"/>
              <a:t> ve görüntünün </a:t>
            </a:r>
            <a:r>
              <a:rPr lang="tr-TR" sz="2400" dirty="0" smtClean="0">
                <a:solidFill>
                  <a:srgbClr val="FFC000"/>
                </a:solidFill>
              </a:rPr>
              <a:t>yoğunluk</a:t>
            </a:r>
            <a:r>
              <a:rPr lang="tr-TR" sz="2400" dirty="0" smtClean="0"/>
              <a:t> dağılımı ile ilgili bilgi sağlar. Görüntü </a:t>
            </a:r>
            <a:r>
              <a:rPr lang="tr-TR" sz="2400" dirty="0" err="1" smtClean="0"/>
              <a:t>histogramı</a:t>
            </a:r>
            <a:r>
              <a:rPr lang="tr-TR" sz="2400" dirty="0" smtClean="0"/>
              <a:t> piksel yoğunluğunun basit bir çubuk grafiğidir. Piksel yoğunluğu x ekseni boyunca ve her bir yoğunluktan kaç tane olduğu da y ekseni boyunca gösterilir.</a:t>
            </a:r>
          </a:p>
          <a:p>
            <a:endParaRPr lang="tr-TR" sz="2400" dirty="0" smtClean="0"/>
          </a:p>
          <a:p>
            <a:r>
              <a:rPr lang="tr-TR" sz="2400" dirty="0" smtClean="0">
                <a:solidFill>
                  <a:srgbClr val="FFC000"/>
                </a:solidFill>
              </a:rPr>
              <a:t>Koyu</a:t>
            </a:r>
            <a:r>
              <a:rPr lang="tr-TR" sz="2400" dirty="0" smtClean="0"/>
              <a:t> görüntüler </a:t>
            </a:r>
            <a:r>
              <a:rPr lang="tr-TR" sz="2400" dirty="0" smtClean="0">
                <a:solidFill>
                  <a:srgbClr val="FFC000"/>
                </a:solidFill>
              </a:rPr>
              <a:t>sol</a:t>
            </a:r>
            <a:r>
              <a:rPr lang="tr-TR" sz="2400" dirty="0" smtClean="0"/>
              <a:t> tarafa doğru yığılmış bir </a:t>
            </a:r>
            <a:r>
              <a:rPr lang="tr-TR" sz="2400" dirty="0" err="1" smtClean="0"/>
              <a:t>histograma</a:t>
            </a:r>
            <a:r>
              <a:rPr lang="tr-TR" sz="2400" dirty="0" smtClean="0"/>
              <a:t> sahiptir. </a:t>
            </a:r>
            <a:r>
              <a:rPr lang="tr-TR" sz="2400" dirty="0" smtClean="0">
                <a:solidFill>
                  <a:srgbClr val="FFC000"/>
                </a:solidFill>
              </a:rPr>
              <a:t>Parlak</a:t>
            </a:r>
            <a:r>
              <a:rPr lang="tr-TR" sz="2400" dirty="0" smtClean="0"/>
              <a:t> görüntüler ise </a:t>
            </a:r>
            <a:r>
              <a:rPr lang="tr-TR" sz="2400" dirty="0" smtClean="0">
                <a:solidFill>
                  <a:srgbClr val="FFC000"/>
                </a:solidFill>
              </a:rPr>
              <a:t>sağ</a:t>
            </a:r>
            <a:r>
              <a:rPr lang="tr-TR" sz="2400" dirty="0" smtClean="0"/>
              <a:t> tarafa doğru yığılmış bir </a:t>
            </a:r>
            <a:r>
              <a:rPr lang="tr-TR" sz="2400" dirty="0" err="1" smtClean="0"/>
              <a:t>histograma</a:t>
            </a:r>
            <a:r>
              <a:rPr lang="tr-TR" sz="2400" dirty="0" smtClean="0"/>
              <a:t> sahiptir. İdeal bir görüntüde </a:t>
            </a:r>
            <a:r>
              <a:rPr lang="tr-TR" sz="2400" dirty="0" err="1" smtClean="0"/>
              <a:t>histogram</a:t>
            </a:r>
            <a:r>
              <a:rPr lang="tr-TR" sz="2400" dirty="0" smtClean="0"/>
              <a:t> boyunca düzenli bir dağılım vardır.</a:t>
            </a:r>
          </a:p>
          <a:p>
            <a:pPr algn="just"/>
            <a:endParaRPr lang="tr-TR" sz="2400" dirty="0" smtClean="0"/>
          </a:p>
          <a:p>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2</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2800" b="1" dirty="0">
                <a:solidFill>
                  <a:srgbClr val="FFC000"/>
                </a:solidFill>
                <a:latin typeface="+mn-lt"/>
                <a:ea typeface="+mn-ea"/>
                <a:cs typeface="+mn-cs"/>
              </a:rPr>
              <a:t>Parabola Dönüşümü</a:t>
            </a:r>
          </a:p>
        </p:txBody>
      </p:sp>
      <p:sp>
        <p:nvSpPr>
          <p:cNvPr id="3" name="Slide Number Placeholder 2"/>
          <p:cNvSpPr>
            <a:spLocks noGrp="1"/>
          </p:cNvSpPr>
          <p:nvPr>
            <p:ph type="sldNum" sz="quarter" idx="11"/>
          </p:nvPr>
        </p:nvSpPr>
        <p:spPr/>
        <p:txBody>
          <a:bodyPr/>
          <a:lstStyle/>
          <a:p>
            <a:fld id="{583A5473-B7E2-4064-90C8-8CDD97F93B60}" type="slidenum">
              <a:rPr lang="en-US" smtClean="0"/>
              <a:pPr/>
              <a:t>20</a:t>
            </a:fld>
            <a:endParaRPr lang="en-US" dirty="0"/>
          </a:p>
        </p:txBody>
      </p:sp>
      <p:sp>
        <p:nvSpPr>
          <p:cNvPr id="2" name="Footer Placeholder 1"/>
          <p:cNvSpPr>
            <a:spLocks noGrp="1"/>
          </p:cNvSpPr>
          <p:nvPr>
            <p:ph type="ftr" sz="quarter" idx="12"/>
          </p:nvPr>
        </p:nvSpPr>
        <p:spPr/>
        <p:txBody>
          <a:bodyPr/>
          <a:lstStyle/>
          <a:p>
            <a:r>
              <a:rPr lang="en-US" smtClean="0"/>
              <a:t>SAÜ Bilgisayar Mühendisliği</a:t>
            </a:r>
            <a:endParaRPr lang="en-US" dirty="0"/>
          </a:p>
        </p:txBody>
      </p:sp>
      <p:pic>
        <p:nvPicPr>
          <p:cNvPr id="4" name="Picture 3"/>
          <p:cNvPicPr>
            <a:picLocks noChangeAspect="1"/>
          </p:cNvPicPr>
          <p:nvPr/>
        </p:nvPicPr>
        <p:blipFill>
          <a:blip r:embed="rId2"/>
          <a:stretch>
            <a:fillRect/>
          </a:stretch>
        </p:blipFill>
        <p:spPr>
          <a:xfrm>
            <a:off x="782954" y="1723448"/>
            <a:ext cx="7370446" cy="4392488"/>
          </a:xfrm>
          <a:prstGeom prst="rect">
            <a:avLst/>
          </a:prstGeom>
        </p:spPr>
      </p:pic>
    </p:spTree>
    <p:extLst>
      <p:ext uri="{BB962C8B-B14F-4D97-AF65-F5344CB8AC3E}">
        <p14:creationId xmlns:p14="http://schemas.microsoft.com/office/powerpoint/2010/main" val="2254786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800" b="1" dirty="0">
                <a:solidFill>
                  <a:srgbClr val="FFC000"/>
                </a:solidFill>
                <a:latin typeface="+mn-lt"/>
                <a:ea typeface="+mn-ea"/>
                <a:cs typeface="+mn-cs"/>
              </a:rPr>
              <a:t>Parabola Dönüşümü</a:t>
            </a:r>
          </a:p>
        </p:txBody>
      </p:sp>
      <p:sp>
        <p:nvSpPr>
          <p:cNvPr id="3" name="Slide Number Placeholder 2"/>
          <p:cNvSpPr>
            <a:spLocks noGrp="1"/>
          </p:cNvSpPr>
          <p:nvPr>
            <p:ph type="sldNum" sz="quarter" idx="11"/>
          </p:nvPr>
        </p:nvSpPr>
        <p:spPr/>
        <p:txBody>
          <a:bodyPr/>
          <a:lstStyle/>
          <a:p>
            <a:fld id="{583A5473-B7E2-4064-90C8-8CDD97F93B60}" type="slidenum">
              <a:rPr lang="en-US" smtClean="0"/>
              <a:pPr/>
              <a:t>21</a:t>
            </a:fld>
            <a:endParaRPr lang="en-US" dirty="0"/>
          </a:p>
        </p:txBody>
      </p:sp>
      <p:sp>
        <p:nvSpPr>
          <p:cNvPr id="4" name="Footer Placeholder 3"/>
          <p:cNvSpPr>
            <a:spLocks noGrp="1"/>
          </p:cNvSpPr>
          <p:nvPr>
            <p:ph type="ftr" sz="quarter" idx="12"/>
          </p:nvPr>
        </p:nvSpPr>
        <p:spPr/>
        <p:txBody>
          <a:bodyPr/>
          <a:lstStyle/>
          <a:p>
            <a:r>
              <a:rPr lang="en-US" smtClean="0"/>
              <a:t>SAÜ Bilgisayar Mühendisliği</a:t>
            </a:r>
            <a:endParaRPr lang="en-US" dirty="0"/>
          </a:p>
        </p:txBody>
      </p:sp>
      <p:pic>
        <p:nvPicPr>
          <p:cNvPr id="5" name="Picture 4"/>
          <p:cNvPicPr>
            <a:picLocks noChangeAspect="1"/>
          </p:cNvPicPr>
          <p:nvPr/>
        </p:nvPicPr>
        <p:blipFill>
          <a:blip r:embed="rId2"/>
          <a:stretch>
            <a:fillRect/>
          </a:stretch>
        </p:blipFill>
        <p:spPr>
          <a:xfrm>
            <a:off x="529231" y="1916832"/>
            <a:ext cx="7326585" cy="3568207"/>
          </a:xfrm>
          <a:prstGeom prst="rect">
            <a:avLst/>
          </a:prstGeom>
        </p:spPr>
      </p:pic>
    </p:spTree>
    <p:extLst>
      <p:ext uri="{BB962C8B-B14F-4D97-AF65-F5344CB8AC3E}">
        <p14:creationId xmlns:p14="http://schemas.microsoft.com/office/powerpoint/2010/main" val="95825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20" y="357166"/>
            <a:ext cx="8429684" cy="5232202"/>
          </a:xfrm>
          <a:prstGeom prst="rect">
            <a:avLst/>
          </a:prstGeom>
          <a:noFill/>
        </p:spPr>
        <p:txBody>
          <a:bodyPr wrap="square" rtlCol="0">
            <a:spAutoFit/>
          </a:bodyPr>
          <a:lstStyle/>
          <a:p>
            <a:r>
              <a:rPr lang="en-US" sz="2800" b="1" dirty="0" smtClean="0">
                <a:solidFill>
                  <a:srgbClr val="FFC000"/>
                </a:solidFill>
              </a:rPr>
              <a:t>End-in-search </a:t>
            </a:r>
            <a:endParaRPr lang="tr-TR" sz="2800" b="1" dirty="0" smtClean="0">
              <a:solidFill>
                <a:srgbClr val="FFC000"/>
              </a:solidFill>
            </a:endParaRPr>
          </a:p>
          <a:p>
            <a:endParaRPr lang="tr-TR" sz="2400" b="1" dirty="0" smtClean="0">
              <a:solidFill>
                <a:srgbClr val="FFC000"/>
              </a:solidFill>
            </a:endParaRPr>
          </a:p>
          <a:p>
            <a:r>
              <a:rPr lang="tr-TR" sz="2400" dirty="0" smtClean="0"/>
              <a:t>Zıtlık germedeki ikinci yöntem </a:t>
            </a:r>
            <a:r>
              <a:rPr lang="tr-TR" sz="2400" dirty="0" err="1" smtClean="0"/>
              <a:t>end</a:t>
            </a:r>
            <a:r>
              <a:rPr lang="tr-TR" sz="2400" dirty="0" smtClean="0"/>
              <a:t>-in-</a:t>
            </a:r>
            <a:r>
              <a:rPr lang="tr-TR" sz="2400" dirty="0" err="1" smtClean="0"/>
              <a:t>search</a:t>
            </a:r>
            <a:r>
              <a:rPr lang="tr-TR" sz="2400" dirty="0" smtClean="0"/>
              <a:t> yöntemi olarak adlandırılır. En iyi bütün yoğunluklarda piksel değerlerine sahip olan görüntülerde çalışır, fakat </a:t>
            </a:r>
            <a:r>
              <a:rPr lang="tr-TR" sz="2400" dirty="0" err="1" smtClean="0"/>
              <a:t>histogramın</a:t>
            </a:r>
            <a:r>
              <a:rPr lang="tr-TR" sz="2400" dirty="0" smtClean="0"/>
              <a:t> bir tarafında piksel konsantrasyonu olan görüntülerde çalışmaz. Görüntü işlemciler bu tekniği daha çok kullanır. Piksellerin belli bir yüzdesini tam beyaz veya tam siyah ile doygun hale getirmek gereklidir. Algoritma en düşük eşik değerini bulmak için </a:t>
            </a:r>
            <a:r>
              <a:rPr lang="tr-TR" sz="2400" dirty="0" err="1" smtClean="0"/>
              <a:t>histograma</a:t>
            </a:r>
            <a:r>
              <a:rPr lang="tr-TR" sz="2400" dirty="0" smtClean="0"/>
              <a:t> bakar. En düşük eşik değeri </a:t>
            </a:r>
            <a:r>
              <a:rPr lang="tr-TR" sz="2400" dirty="0" err="1" smtClean="0"/>
              <a:t>histogramda</a:t>
            </a:r>
            <a:r>
              <a:rPr lang="tr-TR" sz="2400" dirty="0" smtClean="0"/>
              <a:t> en düşük yüzdelik nerede yakalanırsa o değerdir. </a:t>
            </a:r>
            <a:r>
              <a:rPr lang="tr-TR" sz="2400" dirty="0" err="1" smtClean="0"/>
              <a:t>Histograma</a:t>
            </a:r>
            <a:r>
              <a:rPr lang="tr-TR" sz="2400" dirty="0" smtClean="0"/>
              <a:t> bakarak en yüksek eşik değeri bulunur. Daha sonra LUT başlatılır.</a:t>
            </a:r>
          </a:p>
          <a:p>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22</a:t>
            </a:fld>
            <a:endParaRPr lang="en-US" dirty="0"/>
          </a:p>
        </p:txBody>
      </p:sp>
      <p:sp>
        <p:nvSpPr>
          <p:cNvPr id="4" name="3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3905" name="Object 1"/>
          <p:cNvGraphicFramePr>
            <a:graphicFrameLocks noChangeAspect="1"/>
          </p:cNvGraphicFramePr>
          <p:nvPr>
            <p:extLst>
              <p:ext uri="{D42A27DB-BD31-4B8C-83A1-F6EECF244321}">
                <p14:modId xmlns:p14="http://schemas.microsoft.com/office/powerpoint/2010/main" val="1342822578"/>
              </p:ext>
            </p:extLst>
          </p:nvPr>
        </p:nvGraphicFramePr>
        <p:xfrm>
          <a:off x="428596" y="1988840"/>
          <a:ext cx="7929618" cy="1541870"/>
        </p:xfrm>
        <a:graphic>
          <a:graphicData uri="http://schemas.openxmlformats.org/presentationml/2006/ole">
            <mc:AlternateContent xmlns:mc="http://schemas.openxmlformats.org/markup-compatibility/2006">
              <mc:Choice xmlns:v="urn:schemas-microsoft-com:vml" Requires="v">
                <p:oleObj spid="_x0000_s123921" name="Equation" r:id="rId3" imgW="3086100" imgH="596900" progId="Equation.3">
                  <p:embed/>
                </p:oleObj>
              </mc:Choice>
              <mc:Fallback>
                <p:oleObj name="Equation" r:id="rId3" imgW="3086100" imgH="596900" progId="Equation.3">
                  <p:embed/>
                  <p:pic>
                    <p:nvPicPr>
                      <p:cNvPr id="0" name="Picture 1" descr="Parşöm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988840"/>
                        <a:ext cx="7929618" cy="1541870"/>
                      </a:xfrm>
                      <a:prstGeom prst="rect">
                        <a:avLst/>
                      </a:prstGeom>
                      <a:blipFill dpi="0" rotWithShape="0">
                        <a:blip r:embed="rId5"/>
                        <a:srcRect/>
                        <a:tile tx="0" ty="0" sx="100000" sy="100000" flip="none" algn="tl"/>
                      </a:blipFill>
                    </p:spPr>
                  </p:pic>
                </p:oleObj>
              </mc:Fallback>
            </mc:AlternateContent>
          </a:graphicData>
        </a:graphic>
      </p:graphicFrame>
      <p:sp>
        <p:nvSpPr>
          <p:cNvPr id="4" name="3 Slayt Numarası Yer Tutucusu"/>
          <p:cNvSpPr>
            <a:spLocks noGrp="1"/>
          </p:cNvSpPr>
          <p:nvPr>
            <p:ph type="sldNum" sz="quarter" idx="12"/>
          </p:nvPr>
        </p:nvSpPr>
        <p:spPr/>
        <p:txBody>
          <a:bodyPr/>
          <a:lstStyle/>
          <a:p>
            <a:fld id="{583A5473-B7E2-4064-90C8-8CDD97F93B60}" type="slidenum">
              <a:rPr lang="en-US" smtClean="0"/>
              <a:pPr/>
              <a:t>23</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
        <p:nvSpPr>
          <p:cNvPr id="6" name="5 Dikdörtgen"/>
          <p:cNvSpPr/>
          <p:nvPr/>
        </p:nvSpPr>
        <p:spPr>
          <a:xfrm>
            <a:off x="428596" y="3914949"/>
            <a:ext cx="8001056" cy="1200329"/>
          </a:xfrm>
          <a:prstGeom prst="rect">
            <a:avLst/>
          </a:prstGeom>
        </p:spPr>
        <p:txBody>
          <a:bodyPr wrap="square">
            <a:spAutoFit/>
          </a:bodyPr>
          <a:lstStyle/>
          <a:p>
            <a:r>
              <a:rPr lang="tr-TR" sz="2400" dirty="0" err="1" smtClean="0"/>
              <a:t>End</a:t>
            </a:r>
            <a:r>
              <a:rPr lang="tr-TR" sz="2400" dirty="0" smtClean="0"/>
              <a:t>-in </a:t>
            </a:r>
            <a:r>
              <a:rPr lang="tr-TR" sz="2400" dirty="0" err="1" smtClean="0"/>
              <a:t>search</a:t>
            </a:r>
            <a:r>
              <a:rPr lang="tr-TR" sz="2400" dirty="0" smtClean="0"/>
              <a:t> yöntemi yüksek ve düşük değerlerin kodlanması ile otomatikleştirilebilir. Bu değerler </a:t>
            </a:r>
            <a:r>
              <a:rPr lang="tr-TR" sz="2400" dirty="0" err="1" smtClean="0"/>
              <a:t>histogram</a:t>
            </a:r>
            <a:r>
              <a:rPr lang="tr-TR" sz="2400" dirty="0" smtClean="0"/>
              <a:t> analizinin farklı </a:t>
            </a:r>
            <a:r>
              <a:rPr lang="tr-TR" sz="2400" dirty="0" err="1" smtClean="0"/>
              <a:t>metodları</a:t>
            </a:r>
            <a:r>
              <a:rPr lang="tr-TR" sz="2400" dirty="0" smtClean="0"/>
              <a:t> ile de belirlenebilir. </a:t>
            </a:r>
            <a:endParaRPr lang="tr-TR"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tr-TR" sz="2800" b="1" dirty="0" err="1" smtClean="0">
                <a:solidFill>
                  <a:srgbClr val="FFC000"/>
                </a:solidFill>
                <a:latin typeface="+mn-lt"/>
                <a:ea typeface="+mn-ea"/>
                <a:cs typeface="+mn-cs"/>
              </a:rPr>
              <a:t>Histogramdaki</a:t>
            </a:r>
            <a:r>
              <a:rPr lang="tr-TR" sz="2800" b="1" dirty="0" smtClean="0">
                <a:solidFill>
                  <a:srgbClr val="FFC000"/>
                </a:solidFill>
                <a:latin typeface="+mn-lt"/>
                <a:ea typeface="+mn-ea"/>
                <a:cs typeface="+mn-cs"/>
              </a:rPr>
              <a:t> Bilgi</a:t>
            </a:r>
            <a:endParaRPr lang="en-US" sz="2800" b="1" dirty="0">
              <a:solidFill>
                <a:srgbClr val="FFC000"/>
              </a:solidFill>
              <a:latin typeface="+mn-lt"/>
              <a:ea typeface="+mn-ea"/>
              <a:cs typeface="+mn-cs"/>
            </a:endParaRPr>
          </a:p>
        </p:txBody>
      </p:sp>
      <p:sp>
        <p:nvSpPr>
          <p:cNvPr id="3075" name="Rectangle 3"/>
          <p:cNvSpPr>
            <a:spLocks noGrp="1" noChangeArrowheads="1"/>
          </p:cNvSpPr>
          <p:nvPr>
            <p:ph type="body" idx="1"/>
          </p:nvPr>
        </p:nvSpPr>
        <p:spPr>
          <a:xfrm>
            <a:off x="457200" y="1600201"/>
            <a:ext cx="7467600" cy="3114684"/>
          </a:xfrm>
        </p:spPr>
        <p:txBody>
          <a:bodyPr/>
          <a:lstStyle/>
          <a:p>
            <a:r>
              <a:rPr lang="tr-TR" dirty="0" smtClean="0"/>
              <a:t>Zıtlık</a:t>
            </a:r>
            <a:r>
              <a:rPr lang="en-US" dirty="0" smtClean="0"/>
              <a:t> (</a:t>
            </a:r>
            <a:r>
              <a:rPr lang="tr-TR" dirty="0" smtClean="0"/>
              <a:t>parlaklıktaki değişim</a:t>
            </a:r>
            <a:r>
              <a:rPr lang="en-US" dirty="0" smtClean="0"/>
              <a:t>)</a:t>
            </a:r>
            <a:endParaRPr lang="en-US" dirty="0"/>
          </a:p>
          <a:p>
            <a:pPr lvl="1"/>
            <a:r>
              <a:rPr lang="tr-TR" dirty="0" smtClean="0"/>
              <a:t>Çubuklar bütün seviyelere dağılmış mı</a:t>
            </a:r>
            <a:r>
              <a:rPr lang="en-US" dirty="0" smtClean="0"/>
              <a:t>?</a:t>
            </a:r>
            <a:endParaRPr lang="en-US" dirty="0"/>
          </a:p>
          <a:p>
            <a:r>
              <a:rPr lang="tr-TR" dirty="0" err="1" smtClean="0"/>
              <a:t>Önplan</a:t>
            </a:r>
            <a:r>
              <a:rPr lang="tr-TR" dirty="0" smtClean="0"/>
              <a:t> ve arka plan rengi</a:t>
            </a:r>
            <a:endParaRPr lang="en-US" dirty="0"/>
          </a:p>
          <a:p>
            <a:pPr lvl="1"/>
            <a:r>
              <a:rPr lang="tr-TR" dirty="0" smtClean="0"/>
              <a:t>Arasında vadi olan iki tepe var mı</a:t>
            </a:r>
            <a:r>
              <a:rPr lang="en-US" dirty="0" smtClean="0"/>
              <a:t>?</a:t>
            </a:r>
            <a:endParaRPr lang="en-US" dirty="0"/>
          </a:p>
        </p:txBody>
      </p:sp>
      <p:pic>
        <p:nvPicPr>
          <p:cNvPr id="3076" name="Picture 4"/>
          <p:cNvPicPr>
            <a:picLocks noChangeAspect="1" noChangeArrowheads="1"/>
          </p:cNvPicPr>
          <p:nvPr/>
        </p:nvPicPr>
        <p:blipFill>
          <a:blip r:embed="rId3" cstate="print"/>
          <a:srcRect/>
          <a:stretch>
            <a:fillRect/>
          </a:stretch>
        </p:blipFill>
        <p:spPr bwMode="auto">
          <a:xfrm>
            <a:off x="838200" y="4953000"/>
            <a:ext cx="7162800" cy="1574800"/>
          </a:xfrm>
          <a:prstGeom prst="rect">
            <a:avLst/>
          </a:prstGeom>
          <a:noFill/>
          <a:ln w="12700">
            <a:noFill/>
            <a:miter lim="800000"/>
            <a:headEnd/>
            <a:tailEnd/>
          </a:ln>
          <a:effectLst/>
        </p:spPr>
      </p:pic>
      <p:sp>
        <p:nvSpPr>
          <p:cNvPr id="5" name="4 Slayt Numarası Yer Tutucusu"/>
          <p:cNvSpPr>
            <a:spLocks noGrp="1"/>
          </p:cNvSpPr>
          <p:nvPr>
            <p:ph type="sldNum" sz="quarter" idx="12"/>
          </p:nvPr>
        </p:nvSpPr>
        <p:spPr/>
        <p:txBody>
          <a:bodyPr/>
          <a:lstStyle/>
          <a:p>
            <a:fld id="{583A5473-B7E2-4064-90C8-8CDD97F93B60}" type="slidenum">
              <a:rPr lang="en-US" smtClean="0"/>
              <a:pPr/>
              <a:t>24</a:t>
            </a:fld>
            <a:endParaRPr lang="en-US" dirty="0"/>
          </a:p>
        </p:txBody>
      </p:sp>
      <p:sp>
        <p:nvSpPr>
          <p:cNvPr id="6" name="5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tr-TR" sz="2800" b="1" dirty="0" err="1" smtClean="0">
                <a:solidFill>
                  <a:srgbClr val="FFC000"/>
                </a:solidFill>
                <a:latin typeface="+mn-lt"/>
                <a:ea typeface="+mn-ea"/>
                <a:cs typeface="+mn-cs"/>
              </a:rPr>
              <a:t>Histogram</a:t>
            </a:r>
            <a:r>
              <a:rPr lang="tr-TR" sz="2800" b="1" dirty="0" smtClean="0">
                <a:solidFill>
                  <a:srgbClr val="FFC000"/>
                </a:solidFill>
                <a:latin typeface="+mn-lt"/>
                <a:ea typeface="+mn-ea"/>
                <a:cs typeface="+mn-cs"/>
              </a:rPr>
              <a:t> Uygulamaları</a:t>
            </a:r>
            <a:endParaRPr lang="en-US" sz="2800" b="1" dirty="0">
              <a:solidFill>
                <a:srgbClr val="FFC000"/>
              </a:solidFill>
              <a:latin typeface="+mn-lt"/>
              <a:ea typeface="+mn-ea"/>
              <a:cs typeface="+mn-cs"/>
            </a:endParaRPr>
          </a:p>
        </p:txBody>
      </p:sp>
      <p:sp>
        <p:nvSpPr>
          <p:cNvPr id="4099" name="Rectangle 3"/>
          <p:cNvSpPr>
            <a:spLocks noGrp="1" noChangeArrowheads="1"/>
          </p:cNvSpPr>
          <p:nvPr>
            <p:ph type="body" idx="1"/>
          </p:nvPr>
        </p:nvSpPr>
        <p:spPr>
          <a:xfrm>
            <a:off x="457200" y="1600200"/>
            <a:ext cx="7901014" cy="4525963"/>
          </a:xfrm>
        </p:spPr>
        <p:txBody>
          <a:bodyPr>
            <a:normAutofit fontScale="92500" lnSpcReduction="20000"/>
          </a:bodyPr>
          <a:lstStyle/>
          <a:p>
            <a:r>
              <a:rPr lang="tr-TR" sz="3200" dirty="0" err="1" smtClean="0"/>
              <a:t>Eşikleme</a:t>
            </a:r>
            <a:r>
              <a:rPr lang="tr-TR" sz="3200" dirty="0" smtClean="0"/>
              <a:t>; gri seviyeli görüntüden ikili görüntüye dönüşümdür.</a:t>
            </a:r>
            <a:endParaRPr lang="tr-TR" sz="2800" dirty="0" smtClean="0"/>
          </a:p>
          <a:p>
            <a:pPr lvl="1"/>
            <a:r>
              <a:rPr lang="tr-TR" dirty="0" smtClean="0"/>
              <a:t>Eşik değerinin üstündeki pikseller beyaza, altındaki pikseller siyaha dönüştürülür.</a:t>
            </a:r>
          </a:p>
          <a:p>
            <a:pPr lvl="1"/>
            <a:r>
              <a:rPr lang="tr-TR" dirty="0" smtClean="0"/>
              <a:t>Genellikle ön plan ile arka plan birbirinden ayrılır.</a:t>
            </a:r>
          </a:p>
          <a:p>
            <a:pPr lvl="1"/>
            <a:r>
              <a:rPr lang="tr-TR" dirty="0" err="1" smtClean="0"/>
              <a:t>Hisogram</a:t>
            </a:r>
            <a:r>
              <a:rPr lang="tr-TR" dirty="0" smtClean="0"/>
              <a:t>, </a:t>
            </a:r>
            <a:r>
              <a:rPr lang="tr-TR" dirty="0" err="1" smtClean="0"/>
              <a:t>eşikleme</a:t>
            </a:r>
            <a:r>
              <a:rPr lang="tr-TR" dirty="0" smtClean="0"/>
              <a:t> için gerekli değildir fakat daha iyi bir </a:t>
            </a:r>
            <a:r>
              <a:rPr lang="tr-TR" dirty="0" err="1" smtClean="0"/>
              <a:t>eşikleme</a:t>
            </a:r>
            <a:r>
              <a:rPr lang="tr-TR" dirty="0" smtClean="0"/>
              <a:t> için kullanışlıdır.</a:t>
            </a:r>
          </a:p>
          <a:p>
            <a:pPr lvl="2"/>
            <a:r>
              <a:rPr lang="tr-TR" sz="2600" dirty="0" smtClean="0"/>
              <a:t>Örneğin: </a:t>
            </a:r>
            <a:r>
              <a:rPr lang="tr-TR" sz="2600" dirty="0" err="1" smtClean="0"/>
              <a:t>Histogramda</a:t>
            </a:r>
            <a:r>
              <a:rPr lang="tr-TR" sz="2600" dirty="0" smtClean="0"/>
              <a:t> iki tepe bulunur ve ikisinin ortası eşik değeri olarak seçilir.</a:t>
            </a:r>
          </a:p>
          <a:p>
            <a:pPr lvl="2"/>
            <a:r>
              <a:rPr lang="tr-TR" sz="2600" dirty="0" smtClean="0"/>
              <a:t>Daha karmaşık yöntemler de vardır. Bunlar </a:t>
            </a:r>
            <a:r>
              <a:rPr lang="tr-TR" sz="2600" dirty="0" err="1" smtClean="0"/>
              <a:t>histogram</a:t>
            </a:r>
            <a:r>
              <a:rPr lang="tr-TR" sz="2600" dirty="0" smtClean="0"/>
              <a:t> modeline veya görüntüdeki şekillerin modeline bağlı olarak değişebilir.</a:t>
            </a:r>
            <a:endParaRPr lang="tr-TR" sz="2600" dirty="0"/>
          </a:p>
        </p:txBody>
      </p:sp>
      <p:sp>
        <p:nvSpPr>
          <p:cNvPr id="4" name="3 Slayt Numarası Yer Tutucusu"/>
          <p:cNvSpPr>
            <a:spLocks noGrp="1"/>
          </p:cNvSpPr>
          <p:nvPr>
            <p:ph type="sldNum" sz="quarter" idx="12"/>
          </p:nvPr>
        </p:nvSpPr>
        <p:spPr/>
        <p:txBody>
          <a:bodyPr/>
          <a:lstStyle/>
          <a:p>
            <a:fld id="{583A5473-B7E2-4064-90C8-8CDD97F93B60}" type="slidenum">
              <a:rPr lang="en-US" smtClean="0"/>
              <a:pPr/>
              <a:t>25</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sz="2800" b="1" dirty="0" smtClean="0">
                <a:solidFill>
                  <a:srgbClr val="FFC000"/>
                </a:solidFill>
                <a:latin typeface="+mn-lt"/>
                <a:ea typeface="+mn-ea"/>
                <a:cs typeface="+mn-cs"/>
              </a:rPr>
              <a:t>Histogram</a:t>
            </a:r>
            <a:r>
              <a:rPr lang="tr-TR" sz="2800" b="1" dirty="0" smtClean="0">
                <a:solidFill>
                  <a:srgbClr val="FFC000"/>
                </a:solidFill>
                <a:latin typeface="+mn-lt"/>
                <a:ea typeface="+mn-ea"/>
                <a:cs typeface="+mn-cs"/>
              </a:rPr>
              <a:t>dan </a:t>
            </a:r>
            <a:r>
              <a:rPr lang="tr-TR" sz="2800" b="1" dirty="0" err="1" smtClean="0">
                <a:solidFill>
                  <a:srgbClr val="FFC000"/>
                </a:solidFill>
                <a:latin typeface="+mn-lt"/>
                <a:ea typeface="+mn-ea"/>
                <a:cs typeface="+mn-cs"/>
              </a:rPr>
              <a:t>Eşikleme</a:t>
            </a:r>
            <a:endParaRPr lang="en-US" sz="2800" b="1" dirty="0">
              <a:solidFill>
                <a:srgbClr val="FFC000"/>
              </a:solidFill>
              <a:latin typeface="+mn-lt"/>
              <a:ea typeface="+mn-ea"/>
              <a:cs typeface="+mn-cs"/>
            </a:endParaRPr>
          </a:p>
        </p:txBody>
      </p:sp>
      <p:sp>
        <p:nvSpPr>
          <p:cNvPr id="12292" name="Rectangle 4"/>
          <p:cNvSpPr>
            <a:spLocks noChangeArrowheads="1"/>
          </p:cNvSpPr>
          <p:nvPr/>
        </p:nvSpPr>
        <p:spPr bwMode="auto">
          <a:xfrm>
            <a:off x="4191000" y="1600200"/>
            <a:ext cx="4343400" cy="990600"/>
          </a:xfrm>
          <a:prstGeom prst="rect">
            <a:avLst/>
          </a:prstGeom>
          <a:noFill/>
          <a:ln w="28575">
            <a:solidFill>
              <a:schemeClr val="tx1"/>
            </a:solidFill>
            <a:miter lim="800000"/>
            <a:headEnd/>
            <a:tailEnd/>
          </a:ln>
          <a:effectLst/>
        </p:spPr>
        <p:txBody>
          <a:bodyPr wrap="none" anchor="ctr"/>
          <a:lstStyle/>
          <a:p>
            <a:endParaRPr lang="en-US"/>
          </a:p>
        </p:txBody>
      </p:sp>
      <p:sp>
        <p:nvSpPr>
          <p:cNvPr id="12295" name="Text Box 7"/>
          <p:cNvSpPr txBox="1">
            <a:spLocks noChangeArrowheads="1"/>
          </p:cNvSpPr>
          <p:nvPr/>
        </p:nvSpPr>
        <p:spPr bwMode="auto">
          <a:xfrm>
            <a:off x="746125" y="1660525"/>
            <a:ext cx="3063875" cy="2862322"/>
          </a:xfrm>
          <a:prstGeom prst="rect">
            <a:avLst/>
          </a:prstGeom>
          <a:noFill/>
          <a:ln w="9525">
            <a:noFill/>
            <a:miter lim="800000"/>
            <a:headEnd/>
            <a:tailEnd/>
          </a:ln>
          <a:effectLst/>
        </p:spPr>
        <p:txBody>
          <a:bodyPr>
            <a:spAutoFit/>
          </a:bodyPr>
          <a:lstStyle/>
          <a:p>
            <a:r>
              <a:rPr lang="tr-TR" dirty="0" smtClean="0">
                <a:latin typeface="Helvetica" charset="0"/>
              </a:rPr>
              <a:t>Sadece iki yoğunluk</a:t>
            </a:r>
            <a:endParaRPr lang="en-US" dirty="0">
              <a:latin typeface="Helvetica" charset="0"/>
            </a:endParaRPr>
          </a:p>
          <a:p>
            <a:endParaRPr lang="en-US" dirty="0">
              <a:latin typeface="Helvetica" charset="0"/>
            </a:endParaRPr>
          </a:p>
          <a:p>
            <a:endParaRPr lang="en-US" dirty="0">
              <a:latin typeface="Helvetica" charset="0"/>
            </a:endParaRPr>
          </a:p>
          <a:p>
            <a:endParaRPr lang="en-US" dirty="0">
              <a:latin typeface="Helvetica" charset="0"/>
            </a:endParaRPr>
          </a:p>
          <a:p>
            <a:r>
              <a:rPr lang="en-US" dirty="0">
                <a:latin typeface="Helvetica" charset="0"/>
              </a:rPr>
              <a:t>Bimodal </a:t>
            </a:r>
            <a:r>
              <a:rPr lang="en-US" dirty="0" smtClean="0">
                <a:latin typeface="Helvetica" charset="0"/>
              </a:rPr>
              <a:t>(</a:t>
            </a:r>
            <a:r>
              <a:rPr lang="tr-TR" dirty="0" smtClean="0">
                <a:latin typeface="Helvetica" charset="0"/>
              </a:rPr>
              <a:t>iki tepe</a:t>
            </a:r>
            <a:r>
              <a:rPr lang="en-US" dirty="0" smtClean="0">
                <a:latin typeface="Helvetica" charset="0"/>
              </a:rPr>
              <a:t>)</a:t>
            </a:r>
            <a:endParaRPr lang="en-US" dirty="0">
              <a:latin typeface="Helvetica" charset="0"/>
            </a:endParaRPr>
          </a:p>
          <a:p>
            <a:endParaRPr lang="en-US" dirty="0">
              <a:latin typeface="Helvetica" charset="0"/>
            </a:endParaRPr>
          </a:p>
          <a:p>
            <a:endParaRPr lang="en-US" dirty="0">
              <a:latin typeface="Helvetica" charset="0"/>
            </a:endParaRPr>
          </a:p>
          <a:p>
            <a:endParaRPr lang="en-US" dirty="0">
              <a:latin typeface="Helvetica" charset="0"/>
            </a:endParaRPr>
          </a:p>
          <a:p>
            <a:r>
              <a:rPr lang="tr-TR" dirty="0" smtClean="0">
                <a:latin typeface="Helvetica" charset="0"/>
              </a:rPr>
              <a:t>Yakın tepeli </a:t>
            </a:r>
            <a:r>
              <a:rPr lang="en-US" dirty="0" smtClean="0">
                <a:latin typeface="Helvetica" charset="0"/>
              </a:rPr>
              <a:t>Bimodal, </a:t>
            </a:r>
            <a:r>
              <a:rPr lang="tr-TR" dirty="0" smtClean="0">
                <a:latin typeface="Helvetica" charset="0"/>
              </a:rPr>
              <a:t>daha çok gürültü</a:t>
            </a:r>
            <a:endParaRPr lang="en-US" dirty="0">
              <a:latin typeface="Helvetica" charset="0"/>
            </a:endParaRPr>
          </a:p>
        </p:txBody>
      </p:sp>
      <p:sp>
        <p:nvSpPr>
          <p:cNvPr id="12296" name="Line 8"/>
          <p:cNvSpPr>
            <a:spLocks noChangeShapeType="1"/>
          </p:cNvSpPr>
          <p:nvPr/>
        </p:nvSpPr>
        <p:spPr bwMode="auto">
          <a:xfrm>
            <a:off x="4800600" y="2057400"/>
            <a:ext cx="0" cy="533400"/>
          </a:xfrm>
          <a:prstGeom prst="line">
            <a:avLst/>
          </a:prstGeom>
          <a:noFill/>
          <a:ln w="57150">
            <a:solidFill>
              <a:schemeClr val="tx1"/>
            </a:solidFill>
            <a:round/>
            <a:headEnd/>
            <a:tailEnd/>
          </a:ln>
          <a:effectLst/>
        </p:spPr>
        <p:txBody>
          <a:bodyPr wrap="none" anchor="ctr"/>
          <a:lstStyle/>
          <a:p>
            <a:endParaRPr lang="en-US"/>
          </a:p>
        </p:txBody>
      </p:sp>
      <p:sp>
        <p:nvSpPr>
          <p:cNvPr id="12297" name="Line 9"/>
          <p:cNvSpPr>
            <a:spLocks noChangeShapeType="1"/>
          </p:cNvSpPr>
          <p:nvPr/>
        </p:nvSpPr>
        <p:spPr bwMode="auto">
          <a:xfrm>
            <a:off x="7924800" y="2057400"/>
            <a:ext cx="0" cy="533400"/>
          </a:xfrm>
          <a:prstGeom prst="line">
            <a:avLst/>
          </a:prstGeom>
          <a:noFill/>
          <a:ln w="57150">
            <a:solidFill>
              <a:schemeClr val="tx1"/>
            </a:solidFill>
            <a:round/>
            <a:headEnd/>
            <a:tailEnd/>
          </a:ln>
          <a:effectLst/>
        </p:spPr>
        <p:txBody>
          <a:bodyPr wrap="none" anchor="ctr"/>
          <a:lstStyle/>
          <a:p>
            <a:endParaRPr lang="en-US"/>
          </a:p>
        </p:txBody>
      </p:sp>
      <p:sp>
        <p:nvSpPr>
          <p:cNvPr id="12298" name="Rectangle 10"/>
          <p:cNvSpPr>
            <a:spLocks noChangeArrowheads="1"/>
          </p:cNvSpPr>
          <p:nvPr/>
        </p:nvSpPr>
        <p:spPr bwMode="auto">
          <a:xfrm>
            <a:off x="4114800" y="2895600"/>
            <a:ext cx="4343400" cy="990600"/>
          </a:xfrm>
          <a:prstGeom prst="rect">
            <a:avLst/>
          </a:prstGeom>
          <a:noFill/>
          <a:ln w="28575">
            <a:solidFill>
              <a:schemeClr val="tx1"/>
            </a:solidFill>
            <a:miter lim="800000"/>
            <a:headEnd/>
            <a:tailEnd/>
          </a:ln>
          <a:effectLst/>
        </p:spPr>
        <p:txBody>
          <a:bodyPr wrap="none" anchor="ctr"/>
          <a:lstStyle/>
          <a:p>
            <a:endParaRPr lang="en-US"/>
          </a:p>
        </p:txBody>
      </p:sp>
      <p:sp>
        <p:nvSpPr>
          <p:cNvPr id="12299" name="Line 11"/>
          <p:cNvSpPr>
            <a:spLocks noChangeShapeType="1"/>
          </p:cNvSpPr>
          <p:nvPr/>
        </p:nvSpPr>
        <p:spPr bwMode="auto">
          <a:xfrm>
            <a:off x="4724400" y="3200400"/>
            <a:ext cx="0" cy="685800"/>
          </a:xfrm>
          <a:prstGeom prst="line">
            <a:avLst/>
          </a:prstGeom>
          <a:noFill/>
          <a:ln w="57150">
            <a:solidFill>
              <a:schemeClr val="tx1"/>
            </a:solidFill>
            <a:round/>
            <a:headEnd/>
            <a:tailEnd/>
          </a:ln>
          <a:effectLst/>
        </p:spPr>
        <p:txBody>
          <a:bodyPr wrap="none" anchor="ctr"/>
          <a:lstStyle/>
          <a:p>
            <a:endParaRPr lang="en-US"/>
          </a:p>
        </p:txBody>
      </p:sp>
      <p:sp>
        <p:nvSpPr>
          <p:cNvPr id="12300" name="Line 12"/>
          <p:cNvSpPr>
            <a:spLocks noChangeShapeType="1"/>
          </p:cNvSpPr>
          <p:nvPr/>
        </p:nvSpPr>
        <p:spPr bwMode="auto">
          <a:xfrm>
            <a:off x="7848600" y="3505200"/>
            <a:ext cx="0" cy="381000"/>
          </a:xfrm>
          <a:prstGeom prst="line">
            <a:avLst/>
          </a:prstGeom>
          <a:noFill/>
          <a:ln w="57150">
            <a:solidFill>
              <a:schemeClr val="tx1"/>
            </a:solidFill>
            <a:round/>
            <a:headEnd/>
            <a:tailEnd/>
          </a:ln>
          <a:effectLst/>
        </p:spPr>
        <p:txBody>
          <a:bodyPr wrap="none" anchor="ctr"/>
          <a:lstStyle/>
          <a:p>
            <a:endParaRPr lang="en-US"/>
          </a:p>
        </p:txBody>
      </p:sp>
      <p:sp>
        <p:nvSpPr>
          <p:cNvPr id="12301" name="Line 13"/>
          <p:cNvSpPr>
            <a:spLocks noChangeShapeType="1"/>
          </p:cNvSpPr>
          <p:nvPr/>
        </p:nvSpPr>
        <p:spPr bwMode="auto">
          <a:xfrm>
            <a:off x="46482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02" name="Line 14"/>
          <p:cNvSpPr>
            <a:spLocks noChangeShapeType="1"/>
          </p:cNvSpPr>
          <p:nvPr/>
        </p:nvSpPr>
        <p:spPr bwMode="auto">
          <a:xfrm>
            <a:off x="45720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03" name="Line 15"/>
          <p:cNvSpPr>
            <a:spLocks noChangeShapeType="1"/>
          </p:cNvSpPr>
          <p:nvPr/>
        </p:nvSpPr>
        <p:spPr bwMode="auto">
          <a:xfrm>
            <a:off x="4495800" y="3505200"/>
            <a:ext cx="0" cy="381000"/>
          </a:xfrm>
          <a:prstGeom prst="line">
            <a:avLst/>
          </a:prstGeom>
          <a:noFill/>
          <a:ln w="57150">
            <a:solidFill>
              <a:schemeClr val="tx1"/>
            </a:solidFill>
            <a:round/>
            <a:headEnd/>
            <a:tailEnd/>
          </a:ln>
          <a:effectLst/>
        </p:spPr>
        <p:txBody>
          <a:bodyPr wrap="none" anchor="ctr"/>
          <a:lstStyle/>
          <a:p>
            <a:endParaRPr lang="en-US"/>
          </a:p>
        </p:txBody>
      </p:sp>
      <p:sp>
        <p:nvSpPr>
          <p:cNvPr id="12304" name="Line 16"/>
          <p:cNvSpPr>
            <a:spLocks noChangeShapeType="1"/>
          </p:cNvSpPr>
          <p:nvPr/>
        </p:nvSpPr>
        <p:spPr bwMode="auto">
          <a:xfrm>
            <a:off x="4419600" y="3581400"/>
            <a:ext cx="0" cy="304800"/>
          </a:xfrm>
          <a:prstGeom prst="line">
            <a:avLst/>
          </a:prstGeom>
          <a:noFill/>
          <a:ln w="57150">
            <a:solidFill>
              <a:schemeClr val="tx1"/>
            </a:solidFill>
            <a:round/>
            <a:headEnd/>
            <a:tailEnd/>
          </a:ln>
          <a:effectLst/>
        </p:spPr>
        <p:txBody>
          <a:bodyPr wrap="none" anchor="ctr"/>
          <a:lstStyle/>
          <a:p>
            <a:endParaRPr lang="en-US"/>
          </a:p>
        </p:txBody>
      </p:sp>
      <p:sp>
        <p:nvSpPr>
          <p:cNvPr id="12305" name="Line 17"/>
          <p:cNvSpPr>
            <a:spLocks noChangeShapeType="1"/>
          </p:cNvSpPr>
          <p:nvPr/>
        </p:nvSpPr>
        <p:spPr bwMode="auto">
          <a:xfrm>
            <a:off x="4572000" y="3429000"/>
            <a:ext cx="0" cy="457200"/>
          </a:xfrm>
          <a:prstGeom prst="line">
            <a:avLst/>
          </a:prstGeom>
          <a:noFill/>
          <a:ln w="57150">
            <a:solidFill>
              <a:schemeClr val="tx1"/>
            </a:solidFill>
            <a:round/>
            <a:headEnd/>
            <a:tailEnd/>
          </a:ln>
          <a:effectLst/>
        </p:spPr>
        <p:txBody>
          <a:bodyPr wrap="none" anchor="ctr"/>
          <a:lstStyle/>
          <a:p>
            <a:endParaRPr lang="en-US"/>
          </a:p>
        </p:txBody>
      </p:sp>
      <p:sp>
        <p:nvSpPr>
          <p:cNvPr id="12306" name="Line 18"/>
          <p:cNvSpPr>
            <a:spLocks noChangeShapeType="1"/>
          </p:cNvSpPr>
          <p:nvPr/>
        </p:nvSpPr>
        <p:spPr bwMode="auto">
          <a:xfrm>
            <a:off x="4800600" y="3124200"/>
            <a:ext cx="0" cy="762000"/>
          </a:xfrm>
          <a:prstGeom prst="line">
            <a:avLst/>
          </a:prstGeom>
          <a:noFill/>
          <a:ln w="57150">
            <a:solidFill>
              <a:schemeClr val="tx1"/>
            </a:solidFill>
            <a:round/>
            <a:headEnd/>
            <a:tailEnd/>
          </a:ln>
          <a:effectLst/>
        </p:spPr>
        <p:txBody>
          <a:bodyPr wrap="none" anchor="ctr"/>
          <a:lstStyle/>
          <a:p>
            <a:endParaRPr lang="en-US"/>
          </a:p>
        </p:txBody>
      </p:sp>
      <p:sp>
        <p:nvSpPr>
          <p:cNvPr id="12307" name="Line 19"/>
          <p:cNvSpPr>
            <a:spLocks noChangeShapeType="1"/>
          </p:cNvSpPr>
          <p:nvPr/>
        </p:nvSpPr>
        <p:spPr bwMode="auto">
          <a:xfrm>
            <a:off x="48768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08" name="Line 20"/>
          <p:cNvSpPr>
            <a:spLocks noChangeShapeType="1"/>
          </p:cNvSpPr>
          <p:nvPr/>
        </p:nvSpPr>
        <p:spPr bwMode="auto">
          <a:xfrm>
            <a:off x="50292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09" name="Line 21"/>
          <p:cNvSpPr>
            <a:spLocks noChangeShapeType="1"/>
          </p:cNvSpPr>
          <p:nvPr/>
        </p:nvSpPr>
        <p:spPr bwMode="auto">
          <a:xfrm>
            <a:off x="5105400" y="3429000"/>
            <a:ext cx="0" cy="457200"/>
          </a:xfrm>
          <a:prstGeom prst="line">
            <a:avLst/>
          </a:prstGeom>
          <a:noFill/>
          <a:ln w="57150">
            <a:solidFill>
              <a:schemeClr val="tx1"/>
            </a:solidFill>
            <a:round/>
            <a:headEnd/>
            <a:tailEnd/>
          </a:ln>
          <a:effectLst/>
        </p:spPr>
        <p:txBody>
          <a:bodyPr wrap="none" anchor="ctr"/>
          <a:lstStyle/>
          <a:p>
            <a:endParaRPr lang="en-US"/>
          </a:p>
        </p:txBody>
      </p:sp>
      <p:sp>
        <p:nvSpPr>
          <p:cNvPr id="12310" name="Line 22"/>
          <p:cNvSpPr>
            <a:spLocks noChangeShapeType="1"/>
          </p:cNvSpPr>
          <p:nvPr/>
        </p:nvSpPr>
        <p:spPr bwMode="auto">
          <a:xfrm>
            <a:off x="51816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11" name="Line 23"/>
          <p:cNvSpPr>
            <a:spLocks noChangeShapeType="1"/>
          </p:cNvSpPr>
          <p:nvPr/>
        </p:nvSpPr>
        <p:spPr bwMode="auto">
          <a:xfrm>
            <a:off x="4953000" y="3505200"/>
            <a:ext cx="0" cy="381000"/>
          </a:xfrm>
          <a:prstGeom prst="line">
            <a:avLst/>
          </a:prstGeom>
          <a:noFill/>
          <a:ln w="57150">
            <a:solidFill>
              <a:schemeClr val="tx1"/>
            </a:solidFill>
            <a:round/>
            <a:headEnd/>
            <a:tailEnd/>
          </a:ln>
          <a:effectLst/>
        </p:spPr>
        <p:txBody>
          <a:bodyPr wrap="none" anchor="ctr"/>
          <a:lstStyle/>
          <a:p>
            <a:endParaRPr lang="en-US"/>
          </a:p>
        </p:txBody>
      </p:sp>
      <p:sp>
        <p:nvSpPr>
          <p:cNvPr id="12312" name="Line 24"/>
          <p:cNvSpPr>
            <a:spLocks noChangeShapeType="1"/>
          </p:cNvSpPr>
          <p:nvPr/>
        </p:nvSpPr>
        <p:spPr bwMode="auto">
          <a:xfrm>
            <a:off x="7315200" y="3200400"/>
            <a:ext cx="0" cy="685800"/>
          </a:xfrm>
          <a:prstGeom prst="line">
            <a:avLst/>
          </a:prstGeom>
          <a:noFill/>
          <a:ln w="57150">
            <a:solidFill>
              <a:schemeClr val="tx1"/>
            </a:solidFill>
            <a:round/>
            <a:headEnd/>
            <a:tailEnd/>
          </a:ln>
          <a:effectLst/>
        </p:spPr>
        <p:txBody>
          <a:bodyPr wrap="none" anchor="ctr"/>
          <a:lstStyle/>
          <a:p>
            <a:endParaRPr lang="en-US"/>
          </a:p>
        </p:txBody>
      </p:sp>
      <p:sp>
        <p:nvSpPr>
          <p:cNvPr id="12313" name="Line 25"/>
          <p:cNvSpPr>
            <a:spLocks noChangeShapeType="1"/>
          </p:cNvSpPr>
          <p:nvPr/>
        </p:nvSpPr>
        <p:spPr bwMode="auto">
          <a:xfrm>
            <a:off x="72390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14" name="Line 26"/>
          <p:cNvSpPr>
            <a:spLocks noChangeShapeType="1"/>
          </p:cNvSpPr>
          <p:nvPr/>
        </p:nvSpPr>
        <p:spPr bwMode="auto">
          <a:xfrm>
            <a:off x="71628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15" name="Line 27"/>
          <p:cNvSpPr>
            <a:spLocks noChangeShapeType="1"/>
          </p:cNvSpPr>
          <p:nvPr/>
        </p:nvSpPr>
        <p:spPr bwMode="auto">
          <a:xfrm>
            <a:off x="7086600" y="3505200"/>
            <a:ext cx="0" cy="381000"/>
          </a:xfrm>
          <a:prstGeom prst="line">
            <a:avLst/>
          </a:prstGeom>
          <a:noFill/>
          <a:ln w="57150">
            <a:solidFill>
              <a:schemeClr val="tx1"/>
            </a:solidFill>
            <a:round/>
            <a:headEnd/>
            <a:tailEnd/>
          </a:ln>
          <a:effectLst/>
        </p:spPr>
        <p:txBody>
          <a:bodyPr wrap="none" anchor="ctr"/>
          <a:lstStyle/>
          <a:p>
            <a:endParaRPr lang="en-US"/>
          </a:p>
        </p:txBody>
      </p:sp>
      <p:sp>
        <p:nvSpPr>
          <p:cNvPr id="12316" name="Line 28"/>
          <p:cNvSpPr>
            <a:spLocks noChangeShapeType="1"/>
          </p:cNvSpPr>
          <p:nvPr/>
        </p:nvSpPr>
        <p:spPr bwMode="auto">
          <a:xfrm>
            <a:off x="7010400" y="3581400"/>
            <a:ext cx="0" cy="304800"/>
          </a:xfrm>
          <a:prstGeom prst="line">
            <a:avLst/>
          </a:prstGeom>
          <a:noFill/>
          <a:ln w="57150">
            <a:solidFill>
              <a:schemeClr val="tx1"/>
            </a:solidFill>
            <a:round/>
            <a:headEnd/>
            <a:tailEnd/>
          </a:ln>
          <a:effectLst/>
        </p:spPr>
        <p:txBody>
          <a:bodyPr wrap="none" anchor="ctr"/>
          <a:lstStyle/>
          <a:p>
            <a:endParaRPr lang="en-US"/>
          </a:p>
        </p:txBody>
      </p:sp>
      <p:sp>
        <p:nvSpPr>
          <p:cNvPr id="12317" name="Line 29"/>
          <p:cNvSpPr>
            <a:spLocks noChangeShapeType="1"/>
          </p:cNvSpPr>
          <p:nvPr/>
        </p:nvSpPr>
        <p:spPr bwMode="auto">
          <a:xfrm>
            <a:off x="7162800" y="3505200"/>
            <a:ext cx="0" cy="381000"/>
          </a:xfrm>
          <a:prstGeom prst="line">
            <a:avLst/>
          </a:prstGeom>
          <a:noFill/>
          <a:ln w="57150">
            <a:solidFill>
              <a:schemeClr val="tx1"/>
            </a:solidFill>
            <a:round/>
            <a:headEnd/>
            <a:tailEnd/>
          </a:ln>
          <a:effectLst/>
        </p:spPr>
        <p:txBody>
          <a:bodyPr wrap="none" anchor="ctr"/>
          <a:lstStyle/>
          <a:p>
            <a:endParaRPr lang="en-US"/>
          </a:p>
        </p:txBody>
      </p:sp>
      <p:sp>
        <p:nvSpPr>
          <p:cNvPr id="12318" name="Line 30"/>
          <p:cNvSpPr>
            <a:spLocks noChangeShapeType="1"/>
          </p:cNvSpPr>
          <p:nvPr/>
        </p:nvSpPr>
        <p:spPr bwMode="auto">
          <a:xfrm>
            <a:off x="7391400" y="3124200"/>
            <a:ext cx="0" cy="762000"/>
          </a:xfrm>
          <a:prstGeom prst="line">
            <a:avLst/>
          </a:prstGeom>
          <a:noFill/>
          <a:ln w="57150">
            <a:solidFill>
              <a:schemeClr val="tx1"/>
            </a:solidFill>
            <a:round/>
            <a:headEnd/>
            <a:tailEnd/>
          </a:ln>
          <a:effectLst/>
        </p:spPr>
        <p:txBody>
          <a:bodyPr wrap="none" anchor="ctr"/>
          <a:lstStyle/>
          <a:p>
            <a:endParaRPr lang="en-US"/>
          </a:p>
        </p:txBody>
      </p:sp>
      <p:sp>
        <p:nvSpPr>
          <p:cNvPr id="12319" name="Line 31"/>
          <p:cNvSpPr>
            <a:spLocks noChangeShapeType="1"/>
          </p:cNvSpPr>
          <p:nvPr/>
        </p:nvSpPr>
        <p:spPr bwMode="auto">
          <a:xfrm>
            <a:off x="74676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20" name="Line 32"/>
          <p:cNvSpPr>
            <a:spLocks noChangeShapeType="1"/>
          </p:cNvSpPr>
          <p:nvPr/>
        </p:nvSpPr>
        <p:spPr bwMode="auto">
          <a:xfrm>
            <a:off x="76200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21" name="Line 33"/>
          <p:cNvSpPr>
            <a:spLocks noChangeShapeType="1"/>
          </p:cNvSpPr>
          <p:nvPr/>
        </p:nvSpPr>
        <p:spPr bwMode="auto">
          <a:xfrm>
            <a:off x="7696200" y="3429000"/>
            <a:ext cx="0" cy="457200"/>
          </a:xfrm>
          <a:prstGeom prst="line">
            <a:avLst/>
          </a:prstGeom>
          <a:noFill/>
          <a:ln w="57150">
            <a:solidFill>
              <a:schemeClr val="tx1"/>
            </a:solidFill>
            <a:round/>
            <a:headEnd/>
            <a:tailEnd/>
          </a:ln>
          <a:effectLst/>
        </p:spPr>
        <p:txBody>
          <a:bodyPr wrap="none" anchor="ctr"/>
          <a:lstStyle/>
          <a:p>
            <a:endParaRPr lang="en-US"/>
          </a:p>
        </p:txBody>
      </p:sp>
      <p:sp>
        <p:nvSpPr>
          <p:cNvPr id="12322" name="Line 34"/>
          <p:cNvSpPr>
            <a:spLocks noChangeShapeType="1"/>
          </p:cNvSpPr>
          <p:nvPr/>
        </p:nvSpPr>
        <p:spPr bwMode="auto">
          <a:xfrm>
            <a:off x="7772400" y="3581400"/>
            <a:ext cx="0" cy="304800"/>
          </a:xfrm>
          <a:prstGeom prst="line">
            <a:avLst/>
          </a:prstGeom>
          <a:noFill/>
          <a:ln w="57150">
            <a:solidFill>
              <a:schemeClr val="tx1"/>
            </a:solidFill>
            <a:round/>
            <a:headEnd/>
            <a:tailEnd/>
          </a:ln>
          <a:effectLst/>
        </p:spPr>
        <p:txBody>
          <a:bodyPr wrap="none" anchor="ctr"/>
          <a:lstStyle/>
          <a:p>
            <a:endParaRPr lang="en-US"/>
          </a:p>
        </p:txBody>
      </p:sp>
      <p:sp>
        <p:nvSpPr>
          <p:cNvPr id="12323" name="Line 35"/>
          <p:cNvSpPr>
            <a:spLocks noChangeShapeType="1"/>
          </p:cNvSpPr>
          <p:nvPr/>
        </p:nvSpPr>
        <p:spPr bwMode="auto">
          <a:xfrm>
            <a:off x="7543800" y="3352800"/>
            <a:ext cx="0" cy="533400"/>
          </a:xfrm>
          <a:prstGeom prst="line">
            <a:avLst/>
          </a:prstGeom>
          <a:noFill/>
          <a:ln w="57150">
            <a:solidFill>
              <a:schemeClr val="tx1"/>
            </a:solidFill>
            <a:round/>
            <a:headEnd/>
            <a:tailEnd/>
          </a:ln>
          <a:effectLst/>
        </p:spPr>
        <p:txBody>
          <a:bodyPr wrap="none" anchor="ctr"/>
          <a:lstStyle/>
          <a:p>
            <a:endParaRPr lang="en-US"/>
          </a:p>
        </p:txBody>
      </p:sp>
      <p:sp>
        <p:nvSpPr>
          <p:cNvPr id="12324" name="Rectangle 36"/>
          <p:cNvSpPr>
            <a:spLocks noChangeArrowheads="1"/>
          </p:cNvSpPr>
          <p:nvPr/>
        </p:nvSpPr>
        <p:spPr bwMode="auto">
          <a:xfrm>
            <a:off x="4114800" y="4648200"/>
            <a:ext cx="4343400" cy="990600"/>
          </a:xfrm>
          <a:prstGeom prst="rect">
            <a:avLst/>
          </a:prstGeom>
          <a:noFill/>
          <a:ln w="28575">
            <a:solidFill>
              <a:schemeClr val="tx1"/>
            </a:solidFill>
            <a:miter lim="800000"/>
            <a:headEnd/>
            <a:tailEnd/>
          </a:ln>
          <a:effectLst/>
        </p:spPr>
        <p:txBody>
          <a:bodyPr wrap="none" anchor="ctr"/>
          <a:lstStyle/>
          <a:p>
            <a:endParaRPr lang="en-US"/>
          </a:p>
        </p:txBody>
      </p:sp>
      <p:sp>
        <p:nvSpPr>
          <p:cNvPr id="12325" name="Line 37"/>
          <p:cNvSpPr>
            <a:spLocks noChangeShapeType="1"/>
          </p:cNvSpPr>
          <p:nvPr/>
        </p:nvSpPr>
        <p:spPr bwMode="auto">
          <a:xfrm>
            <a:off x="5334000" y="4953000"/>
            <a:ext cx="0" cy="685800"/>
          </a:xfrm>
          <a:prstGeom prst="line">
            <a:avLst/>
          </a:prstGeom>
          <a:noFill/>
          <a:ln w="57150">
            <a:solidFill>
              <a:schemeClr val="tx1"/>
            </a:solidFill>
            <a:round/>
            <a:headEnd/>
            <a:tailEnd/>
          </a:ln>
          <a:effectLst/>
        </p:spPr>
        <p:txBody>
          <a:bodyPr wrap="none" anchor="ctr"/>
          <a:lstStyle/>
          <a:p>
            <a:endParaRPr lang="en-US"/>
          </a:p>
        </p:txBody>
      </p:sp>
      <p:sp>
        <p:nvSpPr>
          <p:cNvPr id="12326" name="Line 38"/>
          <p:cNvSpPr>
            <a:spLocks noChangeShapeType="1"/>
          </p:cNvSpPr>
          <p:nvPr/>
        </p:nvSpPr>
        <p:spPr bwMode="auto">
          <a:xfrm>
            <a:off x="6705600" y="5257800"/>
            <a:ext cx="0" cy="381000"/>
          </a:xfrm>
          <a:prstGeom prst="line">
            <a:avLst/>
          </a:prstGeom>
          <a:noFill/>
          <a:ln w="57150">
            <a:solidFill>
              <a:schemeClr val="tx1"/>
            </a:solidFill>
            <a:round/>
            <a:headEnd/>
            <a:tailEnd/>
          </a:ln>
          <a:effectLst/>
        </p:spPr>
        <p:txBody>
          <a:bodyPr wrap="none" anchor="ctr"/>
          <a:lstStyle/>
          <a:p>
            <a:endParaRPr lang="en-US"/>
          </a:p>
        </p:txBody>
      </p:sp>
      <p:sp>
        <p:nvSpPr>
          <p:cNvPr id="12327" name="Line 39"/>
          <p:cNvSpPr>
            <a:spLocks noChangeShapeType="1"/>
          </p:cNvSpPr>
          <p:nvPr/>
        </p:nvSpPr>
        <p:spPr bwMode="auto">
          <a:xfrm>
            <a:off x="52578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28" name="Line 40"/>
          <p:cNvSpPr>
            <a:spLocks noChangeShapeType="1"/>
          </p:cNvSpPr>
          <p:nvPr/>
        </p:nvSpPr>
        <p:spPr bwMode="auto">
          <a:xfrm>
            <a:off x="51816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29" name="Line 41"/>
          <p:cNvSpPr>
            <a:spLocks noChangeShapeType="1"/>
          </p:cNvSpPr>
          <p:nvPr/>
        </p:nvSpPr>
        <p:spPr bwMode="auto">
          <a:xfrm>
            <a:off x="5105400" y="5257800"/>
            <a:ext cx="0" cy="381000"/>
          </a:xfrm>
          <a:prstGeom prst="line">
            <a:avLst/>
          </a:prstGeom>
          <a:noFill/>
          <a:ln w="57150">
            <a:solidFill>
              <a:schemeClr val="tx1"/>
            </a:solidFill>
            <a:round/>
            <a:headEnd/>
            <a:tailEnd/>
          </a:ln>
          <a:effectLst/>
        </p:spPr>
        <p:txBody>
          <a:bodyPr wrap="none" anchor="ctr"/>
          <a:lstStyle/>
          <a:p>
            <a:endParaRPr lang="en-US"/>
          </a:p>
        </p:txBody>
      </p:sp>
      <p:sp>
        <p:nvSpPr>
          <p:cNvPr id="12330" name="Line 42"/>
          <p:cNvSpPr>
            <a:spLocks noChangeShapeType="1"/>
          </p:cNvSpPr>
          <p:nvPr/>
        </p:nvSpPr>
        <p:spPr bwMode="auto">
          <a:xfrm>
            <a:off x="5029200" y="5334000"/>
            <a:ext cx="0" cy="304800"/>
          </a:xfrm>
          <a:prstGeom prst="line">
            <a:avLst/>
          </a:prstGeom>
          <a:noFill/>
          <a:ln w="57150">
            <a:solidFill>
              <a:schemeClr val="tx1"/>
            </a:solidFill>
            <a:round/>
            <a:headEnd/>
            <a:tailEnd/>
          </a:ln>
          <a:effectLst/>
        </p:spPr>
        <p:txBody>
          <a:bodyPr wrap="none" anchor="ctr"/>
          <a:lstStyle/>
          <a:p>
            <a:endParaRPr lang="en-US"/>
          </a:p>
        </p:txBody>
      </p:sp>
      <p:sp>
        <p:nvSpPr>
          <p:cNvPr id="12331" name="Line 43"/>
          <p:cNvSpPr>
            <a:spLocks noChangeShapeType="1"/>
          </p:cNvSpPr>
          <p:nvPr/>
        </p:nvSpPr>
        <p:spPr bwMode="auto">
          <a:xfrm>
            <a:off x="5181600" y="5181600"/>
            <a:ext cx="0" cy="457200"/>
          </a:xfrm>
          <a:prstGeom prst="line">
            <a:avLst/>
          </a:prstGeom>
          <a:noFill/>
          <a:ln w="57150">
            <a:solidFill>
              <a:schemeClr val="tx1"/>
            </a:solidFill>
            <a:round/>
            <a:headEnd/>
            <a:tailEnd/>
          </a:ln>
          <a:effectLst/>
        </p:spPr>
        <p:txBody>
          <a:bodyPr wrap="none" anchor="ctr"/>
          <a:lstStyle/>
          <a:p>
            <a:endParaRPr lang="en-US"/>
          </a:p>
        </p:txBody>
      </p:sp>
      <p:sp>
        <p:nvSpPr>
          <p:cNvPr id="12332" name="Line 44"/>
          <p:cNvSpPr>
            <a:spLocks noChangeShapeType="1"/>
          </p:cNvSpPr>
          <p:nvPr/>
        </p:nvSpPr>
        <p:spPr bwMode="auto">
          <a:xfrm>
            <a:off x="5410200" y="4876800"/>
            <a:ext cx="0" cy="762000"/>
          </a:xfrm>
          <a:prstGeom prst="line">
            <a:avLst/>
          </a:prstGeom>
          <a:noFill/>
          <a:ln w="57150">
            <a:solidFill>
              <a:schemeClr val="tx1"/>
            </a:solidFill>
            <a:round/>
            <a:headEnd/>
            <a:tailEnd/>
          </a:ln>
          <a:effectLst/>
        </p:spPr>
        <p:txBody>
          <a:bodyPr wrap="none" anchor="ctr"/>
          <a:lstStyle/>
          <a:p>
            <a:endParaRPr lang="en-US"/>
          </a:p>
        </p:txBody>
      </p:sp>
      <p:sp>
        <p:nvSpPr>
          <p:cNvPr id="12333" name="Line 45"/>
          <p:cNvSpPr>
            <a:spLocks noChangeShapeType="1"/>
          </p:cNvSpPr>
          <p:nvPr/>
        </p:nvSpPr>
        <p:spPr bwMode="auto">
          <a:xfrm>
            <a:off x="54864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34" name="Line 46"/>
          <p:cNvSpPr>
            <a:spLocks noChangeShapeType="1"/>
          </p:cNvSpPr>
          <p:nvPr/>
        </p:nvSpPr>
        <p:spPr bwMode="auto">
          <a:xfrm>
            <a:off x="56388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35" name="Line 47"/>
          <p:cNvSpPr>
            <a:spLocks noChangeShapeType="1"/>
          </p:cNvSpPr>
          <p:nvPr/>
        </p:nvSpPr>
        <p:spPr bwMode="auto">
          <a:xfrm>
            <a:off x="5715000" y="5181600"/>
            <a:ext cx="0" cy="457200"/>
          </a:xfrm>
          <a:prstGeom prst="line">
            <a:avLst/>
          </a:prstGeom>
          <a:noFill/>
          <a:ln w="57150">
            <a:solidFill>
              <a:schemeClr val="tx1"/>
            </a:solidFill>
            <a:round/>
            <a:headEnd/>
            <a:tailEnd/>
          </a:ln>
          <a:effectLst/>
        </p:spPr>
        <p:txBody>
          <a:bodyPr wrap="none" anchor="ctr"/>
          <a:lstStyle/>
          <a:p>
            <a:endParaRPr lang="en-US"/>
          </a:p>
        </p:txBody>
      </p:sp>
      <p:sp>
        <p:nvSpPr>
          <p:cNvPr id="12336" name="Line 48"/>
          <p:cNvSpPr>
            <a:spLocks noChangeShapeType="1"/>
          </p:cNvSpPr>
          <p:nvPr/>
        </p:nvSpPr>
        <p:spPr bwMode="auto">
          <a:xfrm>
            <a:off x="5791200" y="5257800"/>
            <a:ext cx="0" cy="381000"/>
          </a:xfrm>
          <a:prstGeom prst="line">
            <a:avLst/>
          </a:prstGeom>
          <a:noFill/>
          <a:ln w="57150">
            <a:solidFill>
              <a:schemeClr val="tx1"/>
            </a:solidFill>
            <a:round/>
            <a:headEnd/>
            <a:tailEnd/>
          </a:ln>
          <a:effectLst/>
        </p:spPr>
        <p:txBody>
          <a:bodyPr wrap="none" anchor="ctr"/>
          <a:lstStyle/>
          <a:p>
            <a:endParaRPr lang="en-US"/>
          </a:p>
        </p:txBody>
      </p:sp>
      <p:sp>
        <p:nvSpPr>
          <p:cNvPr id="12337" name="Line 49"/>
          <p:cNvSpPr>
            <a:spLocks noChangeShapeType="1"/>
          </p:cNvSpPr>
          <p:nvPr/>
        </p:nvSpPr>
        <p:spPr bwMode="auto">
          <a:xfrm>
            <a:off x="5562600" y="5257800"/>
            <a:ext cx="0" cy="381000"/>
          </a:xfrm>
          <a:prstGeom prst="line">
            <a:avLst/>
          </a:prstGeom>
          <a:noFill/>
          <a:ln w="57150">
            <a:solidFill>
              <a:schemeClr val="tx1"/>
            </a:solidFill>
            <a:round/>
            <a:headEnd/>
            <a:tailEnd/>
          </a:ln>
          <a:effectLst/>
        </p:spPr>
        <p:txBody>
          <a:bodyPr wrap="none" anchor="ctr"/>
          <a:lstStyle/>
          <a:p>
            <a:endParaRPr lang="en-US"/>
          </a:p>
        </p:txBody>
      </p:sp>
      <p:sp>
        <p:nvSpPr>
          <p:cNvPr id="12338" name="Line 50"/>
          <p:cNvSpPr>
            <a:spLocks noChangeShapeType="1"/>
          </p:cNvSpPr>
          <p:nvPr/>
        </p:nvSpPr>
        <p:spPr bwMode="auto">
          <a:xfrm>
            <a:off x="6172200" y="4953000"/>
            <a:ext cx="0" cy="685800"/>
          </a:xfrm>
          <a:prstGeom prst="line">
            <a:avLst/>
          </a:prstGeom>
          <a:noFill/>
          <a:ln w="57150">
            <a:solidFill>
              <a:schemeClr val="tx1"/>
            </a:solidFill>
            <a:round/>
            <a:headEnd/>
            <a:tailEnd/>
          </a:ln>
          <a:effectLst/>
        </p:spPr>
        <p:txBody>
          <a:bodyPr wrap="none" anchor="ctr"/>
          <a:lstStyle/>
          <a:p>
            <a:endParaRPr lang="en-US"/>
          </a:p>
        </p:txBody>
      </p:sp>
      <p:sp>
        <p:nvSpPr>
          <p:cNvPr id="12339" name="Line 51"/>
          <p:cNvSpPr>
            <a:spLocks noChangeShapeType="1"/>
          </p:cNvSpPr>
          <p:nvPr/>
        </p:nvSpPr>
        <p:spPr bwMode="auto">
          <a:xfrm>
            <a:off x="60960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40" name="Line 52"/>
          <p:cNvSpPr>
            <a:spLocks noChangeShapeType="1"/>
          </p:cNvSpPr>
          <p:nvPr/>
        </p:nvSpPr>
        <p:spPr bwMode="auto">
          <a:xfrm>
            <a:off x="60198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41" name="Line 53"/>
          <p:cNvSpPr>
            <a:spLocks noChangeShapeType="1"/>
          </p:cNvSpPr>
          <p:nvPr/>
        </p:nvSpPr>
        <p:spPr bwMode="auto">
          <a:xfrm>
            <a:off x="5943600" y="5257800"/>
            <a:ext cx="0" cy="381000"/>
          </a:xfrm>
          <a:prstGeom prst="line">
            <a:avLst/>
          </a:prstGeom>
          <a:noFill/>
          <a:ln w="57150">
            <a:solidFill>
              <a:schemeClr val="tx1"/>
            </a:solidFill>
            <a:round/>
            <a:headEnd/>
            <a:tailEnd/>
          </a:ln>
          <a:effectLst/>
        </p:spPr>
        <p:txBody>
          <a:bodyPr wrap="none" anchor="ctr"/>
          <a:lstStyle/>
          <a:p>
            <a:endParaRPr lang="en-US"/>
          </a:p>
        </p:txBody>
      </p:sp>
      <p:sp>
        <p:nvSpPr>
          <p:cNvPr id="12342" name="Line 54"/>
          <p:cNvSpPr>
            <a:spLocks noChangeShapeType="1"/>
          </p:cNvSpPr>
          <p:nvPr/>
        </p:nvSpPr>
        <p:spPr bwMode="auto">
          <a:xfrm>
            <a:off x="5867400" y="5334000"/>
            <a:ext cx="0" cy="304800"/>
          </a:xfrm>
          <a:prstGeom prst="line">
            <a:avLst/>
          </a:prstGeom>
          <a:noFill/>
          <a:ln w="57150">
            <a:solidFill>
              <a:schemeClr val="tx1"/>
            </a:solidFill>
            <a:round/>
            <a:headEnd/>
            <a:tailEnd/>
          </a:ln>
          <a:effectLst/>
        </p:spPr>
        <p:txBody>
          <a:bodyPr wrap="none" anchor="ctr"/>
          <a:lstStyle/>
          <a:p>
            <a:endParaRPr lang="en-US"/>
          </a:p>
        </p:txBody>
      </p:sp>
      <p:sp>
        <p:nvSpPr>
          <p:cNvPr id="12343" name="Line 55"/>
          <p:cNvSpPr>
            <a:spLocks noChangeShapeType="1"/>
          </p:cNvSpPr>
          <p:nvPr/>
        </p:nvSpPr>
        <p:spPr bwMode="auto">
          <a:xfrm>
            <a:off x="6019800" y="5257800"/>
            <a:ext cx="0" cy="381000"/>
          </a:xfrm>
          <a:prstGeom prst="line">
            <a:avLst/>
          </a:prstGeom>
          <a:noFill/>
          <a:ln w="57150">
            <a:solidFill>
              <a:schemeClr val="tx1"/>
            </a:solidFill>
            <a:round/>
            <a:headEnd/>
            <a:tailEnd/>
          </a:ln>
          <a:effectLst/>
        </p:spPr>
        <p:txBody>
          <a:bodyPr wrap="none" anchor="ctr"/>
          <a:lstStyle/>
          <a:p>
            <a:endParaRPr lang="en-US"/>
          </a:p>
        </p:txBody>
      </p:sp>
      <p:sp>
        <p:nvSpPr>
          <p:cNvPr id="12344" name="Line 56"/>
          <p:cNvSpPr>
            <a:spLocks noChangeShapeType="1"/>
          </p:cNvSpPr>
          <p:nvPr/>
        </p:nvSpPr>
        <p:spPr bwMode="auto">
          <a:xfrm>
            <a:off x="6248400" y="4876800"/>
            <a:ext cx="0" cy="762000"/>
          </a:xfrm>
          <a:prstGeom prst="line">
            <a:avLst/>
          </a:prstGeom>
          <a:noFill/>
          <a:ln w="57150">
            <a:solidFill>
              <a:schemeClr val="tx1"/>
            </a:solidFill>
            <a:round/>
            <a:headEnd/>
            <a:tailEnd/>
          </a:ln>
          <a:effectLst/>
        </p:spPr>
        <p:txBody>
          <a:bodyPr wrap="none" anchor="ctr"/>
          <a:lstStyle/>
          <a:p>
            <a:endParaRPr lang="en-US"/>
          </a:p>
        </p:txBody>
      </p:sp>
      <p:sp>
        <p:nvSpPr>
          <p:cNvPr id="12345" name="Line 57"/>
          <p:cNvSpPr>
            <a:spLocks noChangeShapeType="1"/>
          </p:cNvSpPr>
          <p:nvPr/>
        </p:nvSpPr>
        <p:spPr bwMode="auto">
          <a:xfrm>
            <a:off x="63246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46" name="Line 58"/>
          <p:cNvSpPr>
            <a:spLocks noChangeShapeType="1"/>
          </p:cNvSpPr>
          <p:nvPr/>
        </p:nvSpPr>
        <p:spPr bwMode="auto">
          <a:xfrm>
            <a:off x="64770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12347" name="Line 59"/>
          <p:cNvSpPr>
            <a:spLocks noChangeShapeType="1"/>
          </p:cNvSpPr>
          <p:nvPr/>
        </p:nvSpPr>
        <p:spPr bwMode="auto">
          <a:xfrm>
            <a:off x="6553200" y="5029200"/>
            <a:ext cx="0" cy="609600"/>
          </a:xfrm>
          <a:prstGeom prst="line">
            <a:avLst/>
          </a:prstGeom>
          <a:noFill/>
          <a:ln w="57150">
            <a:solidFill>
              <a:schemeClr val="tx1"/>
            </a:solidFill>
            <a:round/>
            <a:headEnd/>
            <a:tailEnd/>
          </a:ln>
          <a:effectLst/>
        </p:spPr>
        <p:txBody>
          <a:bodyPr wrap="none" anchor="ctr"/>
          <a:lstStyle/>
          <a:p>
            <a:endParaRPr lang="en-US"/>
          </a:p>
        </p:txBody>
      </p:sp>
      <p:sp>
        <p:nvSpPr>
          <p:cNvPr id="12348" name="Line 60"/>
          <p:cNvSpPr>
            <a:spLocks noChangeShapeType="1"/>
          </p:cNvSpPr>
          <p:nvPr/>
        </p:nvSpPr>
        <p:spPr bwMode="auto">
          <a:xfrm>
            <a:off x="6629400" y="5334000"/>
            <a:ext cx="0" cy="304800"/>
          </a:xfrm>
          <a:prstGeom prst="line">
            <a:avLst/>
          </a:prstGeom>
          <a:noFill/>
          <a:ln w="57150">
            <a:solidFill>
              <a:schemeClr val="tx1"/>
            </a:solidFill>
            <a:round/>
            <a:headEnd/>
            <a:tailEnd/>
          </a:ln>
          <a:effectLst/>
        </p:spPr>
        <p:txBody>
          <a:bodyPr wrap="none" anchor="ctr"/>
          <a:lstStyle/>
          <a:p>
            <a:endParaRPr lang="en-US"/>
          </a:p>
        </p:txBody>
      </p:sp>
      <p:sp>
        <p:nvSpPr>
          <p:cNvPr id="12349" name="Line 61"/>
          <p:cNvSpPr>
            <a:spLocks noChangeShapeType="1"/>
          </p:cNvSpPr>
          <p:nvPr/>
        </p:nvSpPr>
        <p:spPr bwMode="auto">
          <a:xfrm>
            <a:off x="6400800" y="5105400"/>
            <a:ext cx="0" cy="533400"/>
          </a:xfrm>
          <a:prstGeom prst="line">
            <a:avLst/>
          </a:prstGeom>
          <a:noFill/>
          <a:ln w="57150">
            <a:solidFill>
              <a:schemeClr val="tx1"/>
            </a:solidFill>
            <a:round/>
            <a:headEnd/>
            <a:tailEnd/>
          </a:ln>
          <a:effectLst/>
        </p:spPr>
        <p:txBody>
          <a:bodyPr wrap="none" anchor="ctr"/>
          <a:lstStyle/>
          <a:p>
            <a:endParaRPr lang="en-US"/>
          </a:p>
        </p:txBody>
      </p:sp>
      <p:sp>
        <p:nvSpPr>
          <p:cNvPr id="59" name="58 Slayt Numarası Yer Tutucusu"/>
          <p:cNvSpPr>
            <a:spLocks noGrp="1"/>
          </p:cNvSpPr>
          <p:nvPr>
            <p:ph type="sldNum" sz="quarter" idx="12"/>
          </p:nvPr>
        </p:nvSpPr>
        <p:spPr/>
        <p:txBody>
          <a:bodyPr/>
          <a:lstStyle/>
          <a:p>
            <a:fld id="{583A5473-B7E2-4064-90C8-8CDD97F93B60}" type="slidenum">
              <a:rPr lang="en-US" smtClean="0"/>
              <a:pPr/>
              <a:t>26</a:t>
            </a:fld>
            <a:endParaRPr lang="en-US" dirty="0"/>
          </a:p>
        </p:txBody>
      </p:sp>
      <p:sp>
        <p:nvSpPr>
          <p:cNvPr id="60" name="59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tr-TR" sz="2800" b="1" dirty="0" err="1" smtClean="0">
                <a:solidFill>
                  <a:srgbClr val="FFC000"/>
                </a:solidFill>
                <a:latin typeface="+mn-lt"/>
                <a:ea typeface="+mn-ea"/>
                <a:cs typeface="+mn-cs"/>
              </a:rPr>
              <a:t>Eşikleme</a:t>
            </a:r>
            <a:r>
              <a:rPr lang="tr-TR" sz="2800" b="1" dirty="0" smtClean="0">
                <a:solidFill>
                  <a:srgbClr val="FFC000"/>
                </a:solidFill>
                <a:latin typeface="+mn-lt"/>
                <a:ea typeface="+mn-ea"/>
                <a:cs typeface="+mn-cs"/>
              </a:rPr>
              <a:t> Fikirleri</a:t>
            </a:r>
            <a:endParaRPr lang="tr-TR" sz="2800" b="1" dirty="0">
              <a:solidFill>
                <a:srgbClr val="FFC000"/>
              </a:solidFill>
              <a:latin typeface="+mn-lt"/>
              <a:ea typeface="+mn-ea"/>
              <a:cs typeface="+mn-cs"/>
            </a:endParaRPr>
          </a:p>
        </p:txBody>
      </p:sp>
      <p:sp>
        <p:nvSpPr>
          <p:cNvPr id="13315" name="Rectangle 3"/>
          <p:cNvSpPr>
            <a:spLocks noGrp="1" noChangeArrowheads="1"/>
          </p:cNvSpPr>
          <p:nvPr>
            <p:ph type="body" idx="1"/>
          </p:nvPr>
        </p:nvSpPr>
        <p:spPr/>
        <p:txBody>
          <a:bodyPr>
            <a:normAutofit fontScale="77500" lnSpcReduction="20000"/>
          </a:bodyPr>
          <a:lstStyle/>
          <a:p>
            <a:pPr lvl="0"/>
            <a:r>
              <a:rPr lang="tr-TR" sz="3200" dirty="0" smtClean="0"/>
              <a:t>En yüksek sayıya sahip olan piksel değerini bul</a:t>
            </a:r>
            <a:endParaRPr lang="tr-TR" sz="2800" dirty="0" smtClean="0"/>
          </a:p>
          <a:p>
            <a:pPr lvl="1"/>
            <a:r>
              <a:rPr lang="tr-TR" sz="2800" dirty="0" smtClean="0"/>
              <a:t>Eğer iki tane ise eşik değerini ikisinin ortası olarak belirle</a:t>
            </a:r>
            <a:endParaRPr lang="tr-TR" sz="2400" dirty="0" smtClean="0"/>
          </a:p>
          <a:p>
            <a:pPr lvl="0"/>
            <a:r>
              <a:rPr lang="tr-TR" sz="3200" dirty="0" smtClean="0"/>
              <a:t>Bir vadi bul</a:t>
            </a:r>
            <a:endParaRPr lang="tr-TR" sz="2800" dirty="0" smtClean="0"/>
          </a:p>
          <a:p>
            <a:pPr lvl="1"/>
            <a:r>
              <a:rPr lang="tr-TR" sz="2800" dirty="0" smtClean="0"/>
              <a:t>En düşük sayıya sahip olan piksel değeri veya iki tane varsa ortasını bul.</a:t>
            </a:r>
            <a:endParaRPr lang="tr-TR" sz="2400" dirty="0" smtClean="0"/>
          </a:p>
          <a:p>
            <a:pPr lvl="0"/>
            <a:r>
              <a:rPr lang="tr-TR" sz="3200" dirty="0" err="1" smtClean="0"/>
              <a:t>Histogram</a:t>
            </a:r>
            <a:r>
              <a:rPr lang="tr-TR" sz="3200" dirty="0" smtClean="0"/>
              <a:t> için bir model kullan. Örneğin iki tane çakışan normal eğrisi</a:t>
            </a:r>
            <a:endParaRPr lang="tr-TR" sz="2800" dirty="0" smtClean="0"/>
          </a:p>
          <a:p>
            <a:pPr lvl="1"/>
            <a:r>
              <a:rPr lang="tr-TR" sz="2800" dirty="0" smtClean="0"/>
              <a:t>Arka plan için </a:t>
            </a:r>
            <a:r>
              <a:rPr lang="tr-TR" sz="2800" dirty="0" err="1" smtClean="0"/>
              <a:t>varyansı</a:t>
            </a:r>
            <a:r>
              <a:rPr lang="tr-TR" sz="2800" dirty="0" smtClean="0"/>
              <a:t> maksimize et (otsu yöntemi)</a:t>
            </a:r>
            <a:endParaRPr lang="tr-TR" sz="2400" dirty="0" smtClean="0"/>
          </a:p>
          <a:p>
            <a:pPr lvl="0"/>
            <a:r>
              <a:rPr lang="tr-TR" sz="3200" dirty="0" err="1" smtClean="0"/>
              <a:t>İtereratif</a:t>
            </a:r>
            <a:r>
              <a:rPr lang="tr-TR" sz="3200" dirty="0" smtClean="0"/>
              <a:t> yöntem (2-</a:t>
            </a:r>
            <a:r>
              <a:rPr lang="tr-TR" sz="3200" dirty="0" err="1" smtClean="0"/>
              <a:t>means</a:t>
            </a:r>
            <a:r>
              <a:rPr lang="tr-TR" sz="3200" dirty="0" smtClean="0"/>
              <a:t> sınıflandırma)</a:t>
            </a:r>
            <a:endParaRPr lang="tr-TR" sz="2800" dirty="0" smtClean="0"/>
          </a:p>
          <a:p>
            <a:pPr lvl="1"/>
            <a:r>
              <a:rPr lang="tr-TR" sz="2800" dirty="0" smtClean="0"/>
              <a:t>Eşik değerini tahmin et. Eğer yeterince iyi değilse daha iyi bir tahmin yap</a:t>
            </a:r>
          </a:p>
          <a:p>
            <a:pPr lvl="1"/>
            <a:endParaRPr lang="tr-TR" sz="2800" dirty="0" smtClean="0"/>
          </a:p>
          <a:p>
            <a:pPr marL="448056" lvl="1" indent="0">
              <a:buNone/>
            </a:pPr>
            <a:endParaRPr lang="en-US" sz="2000" dirty="0"/>
          </a:p>
        </p:txBody>
      </p:sp>
      <p:sp>
        <p:nvSpPr>
          <p:cNvPr id="4" name="3 Slayt Numarası Yer Tutucusu"/>
          <p:cNvSpPr>
            <a:spLocks noGrp="1"/>
          </p:cNvSpPr>
          <p:nvPr>
            <p:ph type="sldNum" sz="quarter" idx="12"/>
          </p:nvPr>
        </p:nvSpPr>
        <p:spPr/>
        <p:txBody>
          <a:bodyPr/>
          <a:lstStyle/>
          <a:p>
            <a:fld id="{583A5473-B7E2-4064-90C8-8CDD97F93B60}" type="slidenum">
              <a:rPr lang="en-US" smtClean="0"/>
              <a:pPr/>
              <a:t>27</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tr-TR" sz="2800" b="1" dirty="0" err="1" smtClean="0">
                <a:solidFill>
                  <a:srgbClr val="FFC000"/>
                </a:solidFill>
                <a:latin typeface="+mn-lt"/>
                <a:ea typeface="+mn-ea"/>
                <a:cs typeface="+mn-cs"/>
              </a:rPr>
              <a:t>İ</a:t>
            </a:r>
            <a:r>
              <a:rPr lang="en-US" sz="2800" b="1" dirty="0" err="1" smtClean="0">
                <a:solidFill>
                  <a:srgbClr val="FFC000"/>
                </a:solidFill>
                <a:latin typeface="+mn-lt"/>
                <a:ea typeface="+mn-ea"/>
                <a:cs typeface="+mn-cs"/>
              </a:rPr>
              <a:t>terati</a:t>
            </a:r>
            <a:r>
              <a:rPr lang="tr-TR" sz="2800" b="1" dirty="0" smtClean="0">
                <a:solidFill>
                  <a:srgbClr val="FFC000"/>
                </a:solidFill>
                <a:latin typeface="+mn-lt"/>
                <a:ea typeface="+mn-ea"/>
                <a:cs typeface="+mn-cs"/>
              </a:rPr>
              <a:t>f Yöntem</a:t>
            </a:r>
            <a:endParaRPr lang="en-US" sz="2800" b="1" dirty="0">
              <a:solidFill>
                <a:srgbClr val="FFC000"/>
              </a:solidFill>
              <a:latin typeface="+mn-lt"/>
              <a:ea typeface="+mn-ea"/>
              <a:cs typeface="+mn-cs"/>
            </a:endParaRPr>
          </a:p>
        </p:txBody>
      </p:sp>
      <p:sp>
        <p:nvSpPr>
          <p:cNvPr id="17411" name="Rectangle 3"/>
          <p:cNvSpPr>
            <a:spLocks noGrp="1" noChangeArrowheads="1"/>
          </p:cNvSpPr>
          <p:nvPr>
            <p:ph type="body" idx="1"/>
          </p:nvPr>
        </p:nvSpPr>
        <p:spPr/>
        <p:txBody>
          <a:bodyPr/>
          <a:lstStyle/>
          <a:p>
            <a:pPr lvl="0"/>
            <a:r>
              <a:rPr lang="tr-TR" sz="3200" dirty="0" smtClean="0"/>
              <a:t>İsteğe bağlı bir eşik değeri seç. Örneğin sınıra yakın olan ve olmayan piksellerin ortalamasının orta noktası.</a:t>
            </a:r>
            <a:endParaRPr lang="tr-TR" sz="2800" dirty="0" smtClean="0"/>
          </a:p>
          <a:p>
            <a:pPr lvl="0"/>
            <a:r>
              <a:rPr lang="tr-TR" sz="3200" dirty="0" smtClean="0"/>
              <a:t>Eşik değerini değiştir.</a:t>
            </a:r>
            <a:endParaRPr lang="tr-TR" sz="2800" dirty="0" smtClean="0"/>
          </a:p>
          <a:p>
            <a:pPr lvl="1"/>
            <a:r>
              <a:rPr lang="tr-TR" sz="2800" dirty="0" smtClean="0"/>
              <a:t>Arka plan ve ön plan ortalamalarını hesapla</a:t>
            </a:r>
            <a:endParaRPr lang="tr-TR" sz="2400" dirty="0" smtClean="0"/>
          </a:p>
          <a:p>
            <a:pPr lvl="1"/>
            <a:r>
              <a:rPr lang="tr-TR" sz="2800" dirty="0" smtClean="0"/>
              <a:t>Yeni eşik değeri belirle </a:t>
            </a:r>
            <a:endParaRPr lang="tr-TR" sz="2400" dirty="0" smtClean="0"/>
          </a:p>
          <a:p>
            <a:pPr>
              <a:buNone/>
            </a:pPr>
            <a:r>
              <a:rPr lang="tr-TR" sz="3200" dirty="0" smtClean="0"/>
              <a:t>	(arka plan </a:t>
            </a:r>
            <a:r>
              <a:rPr lang="tr-TR" sz="3200" dirty="0" err="1" smtClean="0"/>
              <a:t>ort</a:t>
            </a:r>
            <a:r>
              <a:rPr lang="tr-TR" sz="3200" dirty="0" smtClean="0"/>
              <a:t>.+ön plan </a:t>
            </a:r>
            <a:r>
              <a:rPr lang="tr-TR" sz="3200" dirty="0" err="1" smtClean="0"/>
              <a:t>ort</a:t>
            </a:r>
            <a:r>
              <a:rPr lang="tr-TR" sz="3200" dirty="0" smtClean="0"/>
              <a:t>)/2</a:t>
            </a:r>
            <a:endParaRPr lang="tr-TR" sz="2800" dirty="0"/>
          </a:p>
        </p:txBody>
      </p:sp>
      <p:sp>
        <p:nvSpPr>
          <p:cNvPr id="4" name="3 Slayt Numarası Yer Tutucusu"/>
          <p:cNvSpPr>
            <a:spLocks noGrp="1"/>
          </p:cNvSpPr>
          <p:nvPr>
            <p:ph type="sldNum" sz="quarter" idx="12"/>
          </p:nvPr>
        </p:nvSpPr>
        <p:spPr/>
        <p:txBody>
          <a:bodyPr/>
          <a:lstStyle/>
          <a:p>
            <a:fld id="{583A5473-B7E2-4064-90C8-8CDD97F93B60}" type="slidenum">
              <a:rPr lang="en-US" smtClean="0"/>
              <a:pPr/>
              <a:t>28</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tr-TR" sz="2800" b="1" dirty="0" smtClean="0">
                <a:solidFill>
                  <a:srgbClr val="FFC000"/>
                </a:solidFill>
                <a:latin typeface="+mn-lt"/>
                <a:ea typeface="+mn-ea"/>
                <a:cs typeface="+mn-cs"/>
              </a:rPr>
              <a:t>Bu neden çalışır?</a:t>
            </a:r>
            <a:endParaRPr lang="tr-TR" sz="2800" b="1" dirty="0">
              <a:solidFill>
                <a:srgbClr val="FFC000"/>
              </a:solidFill>
              <a:latin typeface="+mn-lt"/>
              <a:ea typeface="+mn-ea"/>
              <a:cs typeface="+mn-cs"/>
            </a:endParaRPr>
          </a:p>
        </p:txBody>
      </p:sp>
      <p:sp>
        <p:nvSpPr>
          <p:cNvPr id="18435" name="Rectangle 3"/>
          <p:cNvSpPr>
            <a:spLocks noGrp="1" noChangeArrowheads="1"/>
          </p:cNvSpPr>
          <p:nvPr>
            <p:ph type="body" idx="1"/>
          </p:nvPr>
        </p:nvSpPr>
        <p:spPr/>
        <p:txBody>
          <a:bodyPr>
            <a:normAutofit fontScale="92500" lnSpcReduction="10000"/>
          </a:bodyPr>
          <a:lstStyle/>
          <a:p>
            <a:r>
              <a:rPr lang="tr-TR" dirty="0" smtClean="0"/>
              <a:t>Eğer eşik değeri çok düşük ayarlanmışsa düşük taraftaki bütün pikseller arka plan olarak ayarlanmış olur ve yüksek taraf ve bazı arka plan pikselleri nesneyi oluşturur. Eşik değeri yukarıya çekilir ve bazı arka plan pikselleri diğer tarafa sıçrar.</a:t>
            </a:r>
          </a:p>
          <a:p>
            <a:r>
              <a:rPr lang="tr-TR" dirty="0" smtClean="0"/>
              <a:t>Eğer eşik değeri doğru ise düşük taraftaki bütün pikseller arka plan ve yüksek taraftaki bütün pikseller ön plan olur. Bir </a:t>
            </a:r>
            <a:r>
              <a:rPr lang="tr-TR" dirty="0" err="1" smtClean="0"/>
              <a:t>iterasyon</a:t>
            </a:r>
            <a:r>
              <a:rPr lang="tr-TR" dirty="0" smtClean="0"/>
              <a:t> sonrasında hiçbir piksel diğer tarafa geçmez ve eşik değeri sabit olur.</a:t>
            </a:r>
            <a:endParaRPr lang="tr-TR" dirty="0"/>
          </a:p>
        </p:txBody>
      </p:sp>
      <p:sp>
        <p:nvSpPr>
          <p:cNvPr id="4" name="3 Slayt Numarası Yer Tutucusu"/>
          <p:cNvSpPr>
            <a:spLocks noGrp="1"/>
          </p:cNvSpPr>
          <p:nvPr>
            <p:ph type="sldNum" sz="quarter" idx="12"/>
          </p:nvPr>
        </p:nvSpPr>
        <p:spPr/>
        <p:txBody>
          <a:bodyPr/>
          <a:lstStyle/>
          <a:p>
            <a:fld id="{583A5473-B7E2-4064-90C8-8CDD97F93B60}" type="slidenum">
              <a:rPr lang="en-US" smtClean="0"/>
              <a:pPr/>
              <a:t>29</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0657" name="Object 1"/>
          <p:cNvGraphicFramePr>
            <a:graphicFrameLocks noChangeAspect="1"/>
          </p:cNvGraphicFramePr>
          <p:nvPr/>
        </p:nvGraphicFramePr>
        <p:xfrm>
          <a:off x="285720" y="500042"/>
          <a:ext cx="3286148" cy="4049004"/>
        </p:xfrm>
        <a:graphic>
          <a:graphicData uri="http://schemas.openxmlformats.org/presentationml/2006/ole">
            <mc:AlternateContent xmlns:mc="http://schemas.openxmlformats.org/markup-compatibility/2006">
              <mc:Choice xmlns:v="urn:schemas-microsoft-com:vml" Requires="v">
                <p:oleObj spid="_x0000_s70690" name="Picture" r:id="rId3" imgW="1595880" imgH="1971720" progId="Word.Picture.8">
                  <p:embed/>
                </p:oleObj>
              </mc:Choice>
              <mc:Fallback>
                <p:oleObj name="Picture" r:id="rId3" imgW="1595880" imgH="1971720"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500042"/>
                        <a:ext cx="3286148" cy="4049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0659" name="Object 3"/>
          <p:cNvGraphicFramePr>
            <a:graphicFrameLocks noChangeAspect="1"/>
          </p:cNvGraphicFramePr>
          <p:nvPr/>
        </p:nvGraphicFramePr>
        <p:xfrm>
          <a:off x="3857620" y="357166"/>
          <a:ext cx="5010677" cy="3857652"/>
        </p:xfrm>
        <a:graphic>
          <a:graphicData uri="http://schemas.openxmlformats.org/presentationml/2006/ole">
            <mc:AlternateContent xmlns:mc="http://schemas.openxmlformats.org/markup-compatibility/2006">
              <mc:Choice xmlns:v="urn:schemas-microsoft-com:vml" Requires="v">
                <p:oleObj spid="_x0000_s70691" name="Picture" r:id="rId5" imgW="3351276" imgH="2583180" progId="Word.Picture.8">
                  <p:embed/>
                </p:oleObj>
              </mc:Choice>
              <mc:Fallback>
                <p:oleObj name="Picture" r:id="rId5" imgW="3351276" imgH="2583180" progId="Word.Picture.8">
                  <p:embed/>
                  <p:pic>
                    <p:nvPicPr>
                      <p:cNvPr id="0" name="Picture 3" descr="Parşö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20" y="357166"/>
                        <a:ext cx="5010677" cy="3857652"/>
                      </a:xfrm>
                      <a:prstGeom prst="rect">
                        <a:avLst/>
                      </a:prstGeom>
                      <a:blipFill dpi="0" rotWithShape="0">
                        <a:blip r:embed="rId7"/>
                        <a:srcRect/>
                        <a:tile tx="0" ty="0" sx="100000" sy="100000" flip="none" algn="tl"/>
                      </a:blipFill>
                    </p:spPr>
                  </p:pic>
                </p:oleObj>
              </mc:Fallback>
            </mc:AlternateContent>
          </a:graphicData>
        </a:graphic>
      </p:graphicFrame>
      <p:sp>
        <p:nvSpPr>
          <p:cNvPr id="6" name="5 Slayt Numarası Yer Tutucusu"/>
          <p:cNvSpPr>
            <a:spLocks noGrp="1"/>
          </p:cNvSpPr>
          <p:nvPr>
            <p:ph type="sldNum" sz="quarter" idx="12"/>
          </p:nvPr>
        </p:nvSpPr>
        <p:spPr/>
        <p:txBody>
          <a:bodyPr/>
          <a:lstStyle/>
          <a:p>
            <a:fld id="{583A5473-B7E2-4064-90C8-8CDD97F93B60}" type="slidenum">
              <a:rPr lang="en-US" smtClean="0"/>
              <a:pPr/>
              <a:t>3</a:t>
            </a:fld>
            <a:endParaRPr lang="en-US" dirty="0"/>
          </a:p>
        </p:txBody>
      </p:sp>
      <p:sp>
        <p:nvSpPr>
          <p:cNvPr id="7" name="6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2800" b="1" dirty="0" err="1" smtClean="0">
                <a:solidFill>
                  <a:srgbClr val="FFC000"/>
                </a:solidFill>
                <a:latin typeface="+mn-lt"/>
                <a:ea typeface="+mn-ea"/>
                <a:cs typeface="+mn-cs"/>
              </a:rPr>
              <a:t>Eşiklemeyi</a:t>
            </a:r>
            <a:r>
              <a:rPr lang="tr-TR" sz="2800" b="1" dirty="0" smtClean="0">
                <a:solidFill>
                  <a:srgbClr val="FFC000"/>
                </a:solidFill>
                <a:latin typeface="+mn-lt"/>
                <a:ea typeface="+mn-ea"/>
                <a:cs typeface="+mn-cs"/>
              </a:rPr>
              <a:t> Geliştirme</a:t>
            </a:r>
            <a:br>
              <a:rPr lang="tr-TR" sz="2800" b="1" dirty="0" smtClean="0">
                <a:solidFill>
                  <a:srgbClr val="FFC000"/>
                </a:solidFill>
                <a:latin typeface="+mn-lt"/>
                <a:ea typeface="+mn-ea"/>
                <a:cs typeface="+mn-cs"/>
              </a:rPr>
            </a:br>
            <a:endParaRPr lang="en-US" sz="2800" b="1" dirty="0">
              <a:solidFill>
                <a:srgbClr val="FFC000"/>
              </a:solidFill>
              <a:latin typeface="+mn-lt"/>
              <a:ea typeface="+mn-ea"/>
              <a:cs typeface="+mn-cs"/>
            </a:endParaRPr>
          </a:p>
        </p:txBody>
      </p:sp>
      <p:sp>
        <p:nvSpPr>
          <p:cNvPr id="19459" name="Rectangle 3"/>
          <p:cNvSpPr>
            <a:spLocks noGrp="1" noChangeArrowheads="1"/>
          </p:cNvSpPr>
          <p:nvPr>
            <p:ph type="body" idx="1"/>
          </p:nvPr>
        </p:nvSpPr>
        <p:spPr/>
        <p:txBody>
          <a:bodyPr/>
          <a:lstStyle/>
          <a:p>
            <a:pPr lvl="0"/>
            <a:r>
              <a:rPr lang="tr-TR" sz="3200" dirty="0" err="1" smtClean="0"/>
              <a:t>Eşiklemeden</a:t>
            </a:r>
            <a:r>
              <a:rPr lang="tr-TR" sz="3200" dirty="0" smtClean="0"/>
              <a:t> önce kenar piksellerini </a:t>
            </a:r>
            <a:r>
              <a:rPr lang="tr-TR" sz="3200" dirty="0" err="1" smtClean="0"/>
              <a:t>histogramdan</a:t>
            </a:r>
            <a:r>
              <a:rPr lang="tr-TR" sz="3200" dirty="0" smtClean="0"/>
              <a:t> çıkar.</a:t>
            </a:r>
            <a:endParaRPr lang="tr-TR" sz="2800" dirty="0" smtClean="0"/>
          </a:p>
          <a:p>
            <a:pPr lvl="1"/>
            <a:r>
              <a:rPr lang="tr-TR" sz="2800" dirty="0" smtClean="0"/>
              <a:t>Kenar pikselleri ortalamaya yakındır. İki tepe arasına düşer.</a:t>
            </a:r>
            <a:endParaRPr lang="tr-TR" sz="2400" dirty="0" smtClean="0"/>
          </a:p>
          <a:p>
            <a:pPr lvl="0"/>
            <a:r>
              <a:rPr lang="tr-TR" sz="3200" dirty="0" smtClean="0"/>
              <a:t>Eşik değerinde komşuluk bilgisini sakla (dinamik </a:t>
            </a:r>
            <a:r>
              <a:rPr lang="tr-TR" sz="3200" dirty="0" err="1" smtClean="0"/>
              <a:t>eşikleme</a:t>
            </a:r>
            <a:r>
              <a:rPr lang="tr-TR" sz="3200" dirty="0" smtClean="0"/>
              <a:t>)</a:t>
            </a:r>
            <a:endParaRPr lang="tr-TR" sz="2800" dirty="0" smtClean="0"/>
          </a:p>
          <a:p>
            <a:pPr lvl="1"/>
            <a:r>
              <a:rPr lang="tr-TR" sz="2800" dirty="0" smtClean="0"/>
              <a:t>Gölgedeki pikseller aydınlıktaki pikseller gibi ortalamadan farklıdır.</a:t>
            </a:r>
            <a:endParaRPr lang="tr-TR" sz="2400" dirty="0" smtClean="0"/>
          </a:p>
          <a:p>
            <a:pPr lvl="1">
              <a:buFontTx/>
              <a:buNone/>
            </a:pPr>
            <a:endParaRPr lang="en-US" dirty="0"/>
          </a:p>
        </p:txBody>
      </p:sp>
      <p:sp>
        <p:nvSpPr>
          <p:cNvPr id="4" name="3 Slayt Numarası Yer Tutucusu"/>
          <p:cNvSpPr>
            <a:spLocks noGrp="1"/>
          </p:cNvSpPr>
          <p:nvPr>
            <p:ph type="sldNum" sz="quarter" idx="12"/>
          </p:nvPr>
        </p:nvSpPr>
        <p:spPr/>
        <p:txBody>
          <a:bodyPr/>
          <a:lstStyle/>
          <a:p>
            <a:fld id="{583A5473-B7E2-4064-90C8-8CDD97F93B60}" type="slidenum">
              <a:rPr lang="en-US" smtClean="0"/>
              <a:pPr/>
              <a:t>30</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dirty="0" err="1">
                <a:solidFill>
                  <a:srgbClr val="FFC000"/>
                </a:solidFill>
                <a:latin typeface="+mn-lt"/>
                <a:ea typeface="+mn-ea"/>
                <a:cs typeface="+mn-cs"/>
              </a:rPr>
              <a:t>Histogram</a:t>
            </a:r>
            <a:r>
              <a:rPr lang="tr-TR" sz="2800" b="1" dirty="0">
                <a:solidFill>
                  <a:srgbClr val="FFC000"/>
                </a:solidFill>
                <a:latin typeface="+mn-lt"/>
                <a:ea typeface="+mn-ea"/>
                <a:cs typeface="+mn-cs"/>
              </a:rPr>
              <a:t> bulma</a:t>
            </a:r>
          </a:p>
        </p:txBody>
      </p:sp>
      <p:sp>
        <p:nvSpPr>
          <p:cNvPr id="4" name="3 Altbilgi Yer Tutucusu"/>
          <p:cNvSpPr>
            <a:spLocks noGrp="1"/>
          </p:cNvSpPr>
          <p:nvPr>
            <p:ph type="ftr" sz="quarter" idx="11"/>
          </p:nvPr>
        </p:nvSpPr>
        <p:spPr/>
        <p:txBody>
          <a:bodyPr/>
          <a:lstStyle/>
          <a:p>
            <a:r>
              <a:rPr lang="en-US" smtClean="0"/>
              <a:t>SAÜ Bilgisayar Mühendisliği</a:t>
            </a:r>
            <a:endParaRPr lang="en-US" dirty="0"/>
          </a:p>
        </p:txBody>
      </p:sp>
      <p:sp>
        <p:nvSpPr>
          <p:cNvPr id="5" name="4 Slayt Numarası Yer Tutucusu"/>
          <p:cNvSpPr>
            <a:spLocks noGrp="1"/>
          </p:cNvSpPr>
          <p:nvPr>
            <p:ph type="sldNum" sz="quarter" idx="12"/>
          </p:nvPr>
        </p:nvSpPr>
        <p:spPr/>
        <p:txBody>
          <a:bodyPr/>
          <a:lstStyle/>
          <a:p>
            <a:fld id="{583A5473-B7E2-4064-90C8-8CDD97F93B60}" type="slidenum">
              <a:rPr lang="en-US" smtClean="0"/>
              <a:pPr/>
              <a:t>31</a:t>
            </a:fld>
            <a:endParaRPr lang="en-US" dirty="0"/>
          </a:p>
        </p:txBody>
      </p:sp>
      <p:pic>
        <p:nvPicPr>
          <p:cNvPr id="134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6048672" cy="528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Altbilgi Yer Tutucusu 3"/>
          <p:cNvSpPr>
            <a:spLocks noGrp="1"/>
          </p:cNvSpPr>
          <p:nvPr>
            <p:ph type="ftr" sz="quarter" idx="11"/>
          </p:nvPr>
        </p:nvSpPr>
        <p:spPr/>
        <p:txBody>
          <a:bodyPr/>
          <a:lstStyle/>
          <a:p>
            <a:r>
              <a:rPr lang="en-US" smtClean="0"/>
              <a:t>SAÜ Bilgisayar Mühendisliği</a:t>
            </a:r>
            <a:endParaRPr lang="en-US" dirty="0"/>
          </a:p>
        </p:txBody>
      </p:sp>
      <p:sp>
        <p:nvSpPr>
          <p:cNvPr id="5" name="Slayt Numarası Yer Tutucusu 4"/>
          <p:cNvSpPr>
            <a:spLocks noGrp="1"/>
          </p:cNvSpPr>
          <p:nvPr>
            <p:ph type="sldNum" sz="quarter" idx="12"/>
          </p:nvPr>
        </p:nvSpPr>
        <p:spPr/>
        <p:txBody>
          <a:bodyPr/>
          <a:lstStyle/>
          <a:p>
            <a:fld id="{583A5473-B7E2-4064-90C8-8CDD97F93B60}" type="slidenum">
              <a:rPr lang="en-US" smtClean="0"/>
              <a:pPr/>
              <a:t>32</a:t>
            </a:fld>
            <a:endParaRPr lang="en-US" dirty="0"/>
          </a:p>
        </p:txBody>
      </p:sp>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66737"/>
            <a:ext cx="6562725"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039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en-US" sz="2800" b="1" dirty="0">
                <a:solidFill>
                  <a:srgbClr val="FFC000"/>
                </a:solidFill>
                <a:latin typeface="+mn-lt"/>
                <a:ea typeface="+mn-ea"/>
                <a:cs typeface="+mn-cs"/>
              </a:rPr>
              <a:t>Histogram</a:t>
            </a:r>
          </a:p>
        </p:txBody>
      </p:sp>
      <p:sp>
        <p:nvSpPr>
          <p:cNvPr id="2051" name="Rectangle 3"/>
          <p:cNvSpPr>
            <a:spLocks noGrp="1" noChangeArrowheads="1"/>
          </p:cNvSpPr>
          <p:nvPr>
            <p:ph type="body" idx="1"/>
          </p:nvPr>
        </p:nvSpPr>
        <p:spPr/>
        <p:txBody>
          <a:bodyPr/>
          <a:lstStyle/>
          <a:p>
            <a:r>
              <a:rPr lang="tr-TR" dirty="0" smtClean="0"/>
              <a:t>Bir görüntü </a:t>
            </a:r>
            <a:r>
              <a:rPr lang="tr-TR" dirty="0" err="1" smtClean="0"/>
              <a:t>histogramı</a:t>
            </a:r>
            <a:r>
              <a:rPr lang="tr-TR" dirty="0" smtClean="0"/>
              <a:t> her bir parlaklıktaki piksel sayısını sayar</a:t>
            </a:r>
            <a:r>
              <a:rPr lang="en-US" dirty="0" smtClean="0"/>
              <a:t>.</a:t>
            </a:r>
            <a:endParaRPr lang="en-US" dirty="0"/>
          </a:p>
          <a:p>
            <a:pPr>
              <a:buFontTx/>
              <a:buNone/>
            </a:pPr>
            <a:r>
              <a:rPr lang="en-US" dirty="0"/>
              <a:t>  </a:t>
            </a:r>
          </a:p>
        </p:txBody>
      </p:sp>
      <p:graphicFrame>
        <p:nvGraphicFramePr>
          <p:cNvPr id="2052" name="Object 4"/>
          <p:cNvGraphicFramePr>
            <a:graphicFrameLocks noChangeAspect="1"/>
          </p:cNvGraphicFramePr>
          <p:nvPr/>
        </p:nvGraphicFramePr>
        <p:xfrm>
          <a:off x="915988" y="3590925"/>
          <a:ext cx="2700337" cy="4311650"/>
        </p:xfrm>
        <a:graphic>
          <a:graphicData uri="http://schemas.openxmlformats.org/presentationml/2006/ole">
            <mc:AlternateContent xmlns:mc="http://schemas.openxmlformats.org/markup-compatibility/2006">
              <mc:Choice xmlns:v="urn:schemas-microsoft-com:vml" Requires="v">
                <p:oleObj spid="_x0000_s69650" name="Worksheet" r:id="rId4" imgW="2740152" imgH="4373880" progId="Excel.Sheet.8">
                  <p:embed/>
                </p:oleObj>
              </mc:Choice>
              <mc:Fallback>
                <p:oleObj name="Worksheet" r:id="rId4" imgW="2740152" imgH="437388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3590925"/>
                        <a:ext cx="2700337" cy="431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3" name="Picture 5"/>
          <p:cNvPicPr>
            <a:picLocks noChangeAspect="1" noChangeArrowheads="1"/>
          </p:cNvPicPr>
          <p:nvPr/>
        </p:nvPicPr>
        <p:blipFill>
          <a:blip r:embed="rId6" cstate="print"/>
          <a:srcRect/>
          <a:stretch>
            <a:fillRect/>
          </a:stretch>
        </p:blipFill>
        <p:spPr bwMode="auto">
          <a:xfrm>
            <a:off x="4267200" y="3352800"/>
            <a:ext cx="4013200" cy="2679700"/>
          </a:xfrm>
          <a:prstGeom prst="rect">
            <a:avLst/>
          </a:prstGeom>
          <a:noFill/>
          <a:ln w="12700">
            <a:noFill/>
            <a:miter lim="800000"/>
            <a:headEnd/>
            <a:tailEnd/>
          </a:ln>
          <a:effectLst/>
        </p:spPr>
      </p:pic>
      <p:sp>
        <p:nvSpPr>
          <p:cNvPr id="6" name="5 Slayt Numarası Yer Tutucusu"/>
          <p:cNvSpPr>
            <a:spLocks noGrp="1"/>
          </p:cNvSpPr>
          <p:nvPr>
            <p:ph type="sldNum" sz="quarter" idx="12"/>
          </p:nvPr>
        </p:nvSpPr>
        <p:spPr/>
        <p:txBody>
          <a:bodyPr/>
          <a:lstStyle/>
          <a:p>
            <a:fld id="{583A5473-B7E2-4064-90C8-8CDD97F93B60}" type="slidenum">
              <a:rPr lang="en-US" smtClean="0"/>
              <a:pPr/>
              <a:t>4</a:t>
            </a:fld>
            <a:endParaRPr lang="en-US" dirty="0"/>
          </a:p>
        </p:txBody>
      </p:sp>
      <p:sp>
        <p:nvSpPr>
          <p:cNvPr id="7" name="6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85720" y="285728"/>
            <a:ext cx="8572560" cy="3477875"/>
          </a:xfrm>
          <a:prstGeom prst="rect">
            <a:avLst/>
          </a:prstGeom>
          <a:noFill/>
        </p:spPr>
        <p:txBody>
          <a:bodyPr wrap="square" rtlCol="0">
            <a:spAutoFit/>
          </a:bodyPr>
          <a:lstStyle/>
          <a:p>
            <a:r>
              <a:rPr lang="tr-TR" sz="2800" b="1" dirty="0" smtClean="0">
                <a:solidFill>
                  <a:srgbClr val="FFC000"/>
                </a:solidFill>
              </a:rPr>
              <a:t>Yoğunluk Dönüşümü</a:t>
            </a:r>
          </a:p>
          <a:p>
            <a:endParaRPr lang="tr-TR" sz="2400" dirty="0" smtClean="0"/>
          </a:p>
          <a:p>
            <a:r>
              <a:rPr lang="tr-TR" sz="2400" dirty="0" smtClean="0"/>
              <a:t>Yoğunluk dönüşümü daha önce tanımlanan fonksiyonlara dayanarak eski piksel değerinin yeni piksel değerine dönüştüren bir işlemdir. Bu dönüşümler </a:t>
            </a:r>
            <a:r>
              <a:rPr lang="tr-TR" sz="2400" dirty="0" err="1" smtClean="0"/>
              <a:t>look</a:t>
            </a:r>
            <a:r>
              <a:rPr lang="tr-TR" sz="2400" dirty="0" smtClean="0"/>
              <a:t>-</a:t>
            </a:r>
            <a:r>
              <a:rPr lang="tr-TR" sz="2400" dirty="0" err="1" smtClean="0"/>
              <a:t>up</a:t>
            </a:r>
            <a:r>
              <a:rPr lang="tr-TR" sz="2400" dirty="0" smtClean="0"/>
              <a:t> </a:t>
            </a:r>
            <a:r>
              <a:rPr lang="tr-TR" sz="2400" dirty="0" err="1" smtClean="0"/>
              <a:t>table</a:t>
            </a:r>
            <a:r>
              <a:rPr lang="tr-TR" sz="2400" dirty="0" smtClean="0"/>
              <a:t> kullanılarak kolayca uygulanabilir. Bu </a:t>
            </a:r>
            <a:r>
              <a:rPr lang="tr-TR" sz="2400" dirty="0" err="1" smtClean="0"/>
              <a:t>look</a:t>
            </a:r>
            <a:r>
              <a:rPr lang="tr-TR" sz="2400" dirty="0" smtClean="0"/>
              <a:t>-</a:t>
            </a:r>
            <a:r>
              <a:rPr lang="tr-TR" sz="2400" dirty="0" err="1" smtClean="0"/>
              <a:t>up</a:t>
            </a:r>
            <a:r>
              <a:rPr lang="tr-TR" sz="2400" dirty="0" smtClean="0"/>
              <a:t> </a:t>
            </a:r>
            <a:r>
              <a:rPr lang="tr-TR" sz="2400" dirty="0" err="1" smtClean="0"/>
              <a:t>table’ların</a:t>
            </a:r>
            <a:r>
              <a:rPr lang="tr-TR" sz="2400" dirty="0" smtClean="0"/>
              <a:t> giriş çıkış ilişkisi grafiksel olarak gösterilebilir. Orijinal piksel değerleri yatay eksen boyunca gösterilir ve çıkış pikseli eski piksel değeri ile aynıdır.</a:t>
            </a:r>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5</a:t>
            </a:fld>
            <a:endParaRPr lang="en-US" dirty="0"/>
          </a:p>
        </p:txBody>
      </p:sp>
      <p:sp>
        <p:nvSpPr>
          <p:cNvPr id="5" name="4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20" y="357166"/>
            <a:ext cx="8501122" cy="4770537"/>
          </a:xfrm>
          <a:prstGeom prst="rect">
            <a:avLst/>
          </a:prstGeom>
          <a:noFill/>
        </p:spPr>
        <p:txBody>
          <a:bodyPr wrap="square" rtlCol="0">
            <a:spAutoFit/>
          </a:bodyPr>
          <a:lstStyle/>
          <a:p>
            <a:r>
              <a:rPr lang="en-US" sz="2800" b="1" dirty="0" smtClean="0">
                <a:solidFill>
                  <a:srgbClr val="FFC000"/>
                </a:solidFill>
              </a:rPr>
              <a:t>Look-up table </a:t>
            </a:r>
            <a:r>
              <a:rPr lang="en-US" sz="2800" b="1" dirty="0" err="1" smtClean="0">
                <a:solidFill>
                  <a:srgbClr val="FFC000"/>
                </a:solidFill>
              </a:rPr>
              <a:t>te</a:t>
            </a:r>
            <a:r>
              <a:rPr lang="tr-TR" sz="2800" b="1" dirty="0" err="1" smtClean="0">
                <a:solidFill>
                  <a:srgbClr val="FFC000"/>
                </a:solidFill>
              </a:rPr>
              <a:t>knikleri</a:t>
            </a:r>
            <a:r>
              <a:rPr lang="en-US" sz="2800" b="1" dirty="0" smtClean="0">
                <a:solidFill>
                  <a:srgbClr val="FFC000"/>
                </a:solidFill>
              </a:rPr>
              <a:t> </a:t>
            </a:r>
            <a:endParaRPr lang="tr-TR" sz="2800" b="1" dirty="0" smtClean="0">
              <a:solidFill>
                <a:srgbClr val="FFC000"/>
              </a:solidFill>
            </a:endParaRPr>
          </a:p>
          <a:p>
            <a:endParaRPr lang="tr-TR" dirty="0" smtClean="0"/>
          </a:p>
          <a:p>
            <a:pPr algn="just"/>
            <a:r>
              <a:rPr lang="tr-TR" sz="2400" dirty="0" smtClean="0"/>
              <a:t>Nokta işleme algoritmaları </a:t>
            </a:r>
            <a:r>
              <a:rPr lang="tr-TR" sz="2400" dirty="0" err="1" smtClean="0"/>
              <a:t>look</a:t>
            </a:r>
            <a:r>
              <a:rPr lang="tr-TR" sz="2400" dirty="0" smtClean="0"/>
              <a:t>-</a:t>
            </a:r>
            <a:r>
              <a:rPr lang="tr-TR" sz="2400" dirty="0" err="1" smtClean="0"/>
              <a:t>up</a:t>
            </a:r>
            <a:r>
              <a:rPr lang="tr-TR" sz="2400" dirty="0" smtClean="0"/>
              <a:t> </a:t>
            </a:r>
            <a:r>
              <a:rPr lang="tr-TR" sz="2400" dirty="0" err="1" smtClean="0"/>
              <a:t>table</a:t>
            </a:r>
            <a:r>
              <a:rPr lang="tr-TR" sz="2400" dirty="0" smtClean="0"/>
              <a:t> (LUT) tekniği kullanılarak en etkili şekilde işletilebilir. </a:t>
            </a:r>
            <a:r>
              <a:rPr lang="tr-TR" sz="2400" dirty="0" err="1" smtClean="0"/>
              <a:t>LUT’ler</a:t>
            </a:r>
            <a:r>
              <a:rPr lang="tr-TR" sz="2400" dirty="0" smtClean="0"/>
              <a:t> dizi indeksi olarak piksel değerlerini kullanan basit diziler kullanırlar. Yeni değer bu indeks tarafından işaretlenen dizi elemanıdır. Yeni görüntü her piksel için işlemin tekrarlanması ile oluşur. </a:t>
            </a:r>
            <a:r>
              <a:rPr lang="tr-TR" sz="2400" dirty="0" err="1" smtClean="0"/>
              <a:t>LUT’ler</a:t>
            </a:r>
            <a:r>
              <a:rPr lang="tr-TR" sz="2400" dirty="0" smtClean="0"/>
              <a:t> kullanılarak gereksiz tekrarlanan hesaplamalardan kaçınılmış olur. Örneğin, 8-bitlik görüntülerle çalışıldığında görüntünün büyüklüğüne bakmaksızın sadece 256 değerin hesaplanması gerekir. </a:t>
            </a:r>
          </a:p>
          <a:p>
            <a:pPr algn="just"/>
            <a:endParaRPr lang="tr-TR" sz="2400" dirty="0" smtClean="0"/>
          </a:p>
          <a:p>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6</a:t>
            </a:fld>
            <a:endParaRPr lang="en-US" dirty="0"/>
          </a:p>
        </p:txBody>
      </p:sp>
      <p:sp>
        <p:nvSpPr>
          <p:cNvPr id="4" name="3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1619" name="Picture 3"/>
          <p:cNvPicPr>
            <a:picLocks noChangeAspect="1" noChangeArrowheads="1"/>
          </p:cNvPicPr>
          <p:nvPr/>
        </p:nvPicPr>
        <p:blipFill>
          <a:blip r:embed="rId2" cstate="print"/>
          <a:srcRect l="24170" t="38086" r="23828" b="30664"/>
          <a:stretch>
            <a:fillRect/>
          </a:stretch>
        </p:blipFill>
        <p:spPr bwMode="auto">
          <a:xfrm>
            <a:off x="285720" y="500042"/>
            <a:ext cx="8358214" cy="3929090"/>
          </a:xfrm>
          <a:prstGeom prst="rect">
            <a:avLst/>
          </a:prstGeom>
          <a:noFill/>
          <a:ln w="9525">
            <a:noFill/>
            <a:miter lim="800000"/>
            <a:headEnd/>
            <a:tailEnd/>
          </a:ln>
          <a:effectLst/>
        </p:spPr>
      </p:pic>
      <p:sp>
        <p:nvSpPr>
          <p:cNvPr id="5" name="4 Metin kutusu"/>
          <p:cNvSpPr txBox="1"/>
          <p:nvPr/>
        </p:nvSpPr>
        <p:spPr>
          <a:xfrm>
            <a:off x="357158" y="4929198"/>
            <a:ext cx="8429684" cy="461665"/>
          </a:xfrm>
          <a:prstGeom prst="rect">
            <a:avLst/>
          </a:prstGeom>
          <a:noFill/>
        </p:spPr>
        <p:txBody>
          <a:bodyPr wrap="square" rtlCol="0">
            <a:spAutoFit/>
          </a:bodyPr>
          <a:lstStyle/>
          <a:p>
            <a:r>
              <a:rPr lang="en-US" sz="2400" dirty="0" smtClean="0"/>
              <a:t>3-bit</a:t>
            </a:r>
            <a:r>
              <a:rPr lang="tr-TR" sz="2400" dirty="0" err="1" smtClean="0"/>
              <a:t>lik</a:t>
            </a:r>
            <a:r>
              <a:rPr lang="en-US" sz="2400" dirty="0" smtClean="0"/>
              <a:t> look-up-table</a:t>
            </a:r>
            <a:r>
              <a:rPr lang="tr-TR" sz="2400" dirty="0" smtClean="0"/>
              <a:t> işleyişi</a:t>
            </a:r>
          </a:p>
        </p:txBody>
      </p:sp>
      <p:sp>
        <p:nvSpPr>
          <p:cNvPr id="6" name="5 Slayt Numarası Yer Tutucusu"/>
          <p:cNvSpPr>
            <a:spLocks noGrp="1"/>
          </p:cNvSpPr>
          <p:nvPr>
            <p:ph type="sldNum" sz="quarter" idx="12"/>
          </p:nvPr>
        </p:nvSpPr>
        <p:spPr/>
        <p:txBody>
          <a:bodyPr/>
          <a:lstStyle/>
          <a:p>
            <a:fld id="{583A5473-B7E2-4064-90C8-8CDD97F93B60}" type="slidenum">
              <a:rPr lang="en-US" smtClean="0"/>
              <a:pPr/>
              <a:t>7</a:t>
            </a:fld>
            <a:endParaRPr lang="en-US" dirty="0"/>
          </a:p>
        </p:txBody>
      </p:sp>
      <p:sp>
        <p:nvSpPr>
          <p:cNvPr id="7" name="6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20" y="285728"/>
            <a:ext cx="8501122" cy="6401753"/>
          </a:xfrm>
          <a:prstGeom prst="rect">
            <a:avLst/>
          </a:prstGeom>
          <a:noFill/>
        </p:spPr>
        <p:txBody>
          <a:bodyPr wrap="square" rtlCol="0">
            <a:spAutoFit/>
          </a:bodyPr>
          <a:lstStyle/>
          <a:p>
            <a:r>
              <a:rPr lang="en-US" sz="2800" b="1" dirty="0" smtClean="0">
                <a:solidFill>
                  <a:srgbClr val="FFC000"/>
                </a:solidFill>
              </a:rPr>
              <a:t>Gamma </a:t>
            </a:r>
            <a:r>
              <a:rPr lang="tr-TR" sz="2800" b="1" dirty="0" smtClean="0">
                <a:solidFill>
                  <a:srgbClr val="FFC000"/>
                </a:solidFill>
              </a:rPr>
              <a:t>doğrultma fonksiyonu</a:t>
            </a:r>
          </a:p>
          <a:p>
            <a:r>
              <a:rPr lang="en-US" sz="2800" dirty="0" smtClean="0"/>
              <a:t> </a:t>
            </a:r>
            <a:endParaRPr lang="tr-TR" sz="2800" dirty="0" smtClean="0"/>
          </a:p>
          <a:p>
            <a:r>
              <a:rPr lang="tr-TR" sz="2400" dirty="0" smtClean="0"/>
              <a:t>Dönüşüm </a:t>
            </a:r>
            <a:r>
              <a:rPr lang="tr-TR" sz="2400" dirty="0" err="1" smtClean="0"/>
              <a:t>makrosu</a:t>
            </a:r>
            <a:r>
              <a:rPr lang="tr-TR" sz="2400" dirty="0" smtClean="0"/>
              <a:t> gamma doğrultma fonksiyonunu kullanır. Bir görüntünün parlaklığı gamma doğrultma dönüşümü ile ayarlanabilir. Bu, </a:t>
            </a:r>
            <a:r>
              <a:rPr lang="tr-TR" sz="2400" dirty="0" err="1" smtClean="0"/>
              <a:t>CRT’de</a:t>
            </a:r>
            <a:r>
              <a:rPr lang="tr-TR" sz="2400" dirty="0" smtClean="0"/>
              <a:t> parlaklık kontrolü yapan lineer olmayan bir dönüşümdür. Gamma doğrultma fonksiyonları görüntü </a:t>
            </a:r>
            <a:r>
              <a:rPr lang="tr-TR" sz="2400" dirty="0" err="1" smtClean="0"/>
              <a:t>sensörleri</a:t>
            </a:r>
            <a:r>
              <a:rPr lang="tr-TR" sz="2400" dirty="0" smtClean="0"/>
              <a:t>, </a:t>
            </a:r>
            <a:r>
              <a:rPr lang="tr-TR" sz="2400" dirty="0" err="1" smtClean="0"/>
              <a:t>displayler</a:t>
            </a:r>
            <a:r>
              <a:rPr lang="tr-TR" sz="2400" dirty="0" smtClean="0"/>
              <a:t> ve filmlerde lineer olmayan cevapları dengelemek için görüntü işlemede kullanılır.</a:t>
            </a:r>
          </a:p>
          <a:p>
            <a:endParaRPr lang="tr-TR" sz="2400" dirty="0" smtClean="0"/>
          </a:p>
          <a:p>
            <a:r>
              <a:rPr lang="tr-TR" sz="2400" dirty="0" smtClean="0"/>
              <a:t>çıkış=giriş</a:t>
            </a:r>
            <a:r>
              <a:rPr lang="tr-TR" sz="2400" baseline="30000" dirty="0" smtClean="0"/>
              <a:t>1/g</a:t>
            </a:r>
          </a:p>
          <a:p>
            <a:endParaRPr lang="tr-TR" sz="2400" dirty="0" smtClean="0"/>
          </a:p>
          <a:p>
            <a:r>
              <a:rPr lang="tr-TR" sz="2400" dirty="0" smtClean="0"/>
              <a:t>Eğer g=1.0 ise sonuç </a:t>
            </a:r>
            <a:r>
              <a:rPr lang="tr-TR" sz="2400" dirty="0" err="1" smtClean="0"/>
              <a:t>null’dur</a:t>
            </a:r>
            <a:r>
              <a:rPr lang="tr-TR" sz="2400" dirty="0" smtClean="0"/>
              <a:t>. Eğer 0&lt;g&lt;1.0 ise g görüntüyü loş yapan üstel bir eğri oluşturur. Eğer g&gt;1.0 ise sonuç görüntüyü parlaklaştıran logaritmik bir eğridir. RGB monitörleri 1.4 ve 2.8 arasındaki gamma değerlerine sahiptir.</a:t>
            </a:r>
          </a:p>
          <a:p>
            <a:endParaRPr lang="tr-TR" sz="2400" dirty="0" smtClean="0"/>
          </a:p>
          <a:p>
            <a:endParaRPr lang="en-US" dirty="0"/>
          </a:p>
        </p:txBody>
      </p:sp>
      <p:sp>
        <p:nvSpPr>
          <p:cNvPr id="3" name="2 Slayt Numarası Yer Tutucusu"/>
          <p:cNvSpPr>
            <a:spLocks noGrp="1"/>
          </p:cNvSpPr>
          <p:nvPr>
            <p:ph type="sldNum" sz="quarter" idx="12"/>
          </p:nvPr>
        </p:nvSpPr>
        <p:spPr/>
        <p:txBody>
          <a:bodyPr/>
          <a:lstStyle/>
          <a:p>
            <a:fld id="{583A5473-B7E2-4064-90C8-8CDD97F93B60}" type="slidenum">
              <a:rPr lang="en-US" smtClean="0"/>
              <a:pPr/>
              <a:t>8</a:t>
            </a:fld>
            <a:endParaRPr lang="en-US" dirty="0"/>
          </a:p>
        </p:txBody>
      </p:sp>
      <p:sp>
        <p:nvSpPr>
          <p:cNvPr id="4" name="3 Altbilgi Yer Tutucusu"/>
          <p:cNvSpPr>
            <a:spLocks noGrp="1"/>
          </p:cNvSpPr>
          <p:nvPr>
            <p:ph type="ftr" sz="quarter" idx="11"/>
          </p:nvPr>
        </p:nvSpPr>
        <p:spPr/>
        <p:txBody>
          <a:bodyPr/>
          <a:lstStyle/>
          <a:p>
            <a:r>
              <a:rPr lang="en-US" smtClean="0"/>
              <a:t>SAÜ Bilgisayar Mühendisliği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0" y="692696"/>
            <a:ext cx="8715404" cy="707886"/>
          </a:xfrm>
          <a:prstGeom prst="rect">
            <a:avLst/>
          </a:prstGeom>
          <a:noFill/>
        </p:spPr>
        <p:txBody>
          <a:bodyPr wrap="square" rtlCol="0">
            <a:spAutoFit/>
          </a:bodyPr>
          <a:lstStyle/>
          <a:p>
            <a:r>
              <a:rPr lang="tr-TR" sz="2000" dirty="0" smtClean="0"/>
              <a:t>Zıtlık germe bir yoğunluk dönüşümüdür. Yoğunluk dönüşümü yapıldıkça zıtlıklar daha iyi bir dağılım için gerilir, sıkıştırılır ve değiştirilir.</a:t>
            </a:r>
            <a:endParaRPr lang="tr-TR" sz="2000" dirty="0"/>
          </a:p>
        </p:txBody>
      </p:sp>
      <p:pic>
        <p:nvPicPr>
          <p:cNvPr id="114690" name="Picture 2"/>
          <p:cNvPicPr>
            <a:picLocks noChangeAspect="1" noChangeArrowheads="1"/>
          </p:cNvPicPr>
          <p:nvPr/>
        </p:nvPicPr>
        <p:blipFill>
          <a:blip r:embed="rId2" cstate="print"/>
          <a:srcRect l="22705" t="33203" r="20166" b="26758"/>
          <a:stretch>
            <a:fillRect/>
          </a:stretch>
        </p:blipFill>
        <p:spPr bwMode="auto">
          <a:xfrm>
            <a:off x="357158" y="1571612"/>
            <a:ext cx="8215370" cy="4318336"/>
          </a:xfrm>
          <a:prstGeom prst="rect">
            <a:avLst/>
          </a:prstGeom>
          <a:noFill/>
          <a:ln w="9525">
            <a:noFill/>
            <a:miter lim="800000"/>
            <a:headEnd/>
            <a:tailEnd/>
          </a:ln>
          <a:effectLst/>
        </p:spPr>
      </p:pic>
      <p:sp>
        <p:nvSpPr>
          <p:cNvPr id="4" name="3 Metin kutusu"/>
          <p:cNvSpPr txBox="1"/>
          <p:nvPr/>
        </p:nvSpPr>
        <p:spPr>
          <a:xfrm>
            <a:off x="0" y="5934670"/>
            <a:ext cx="9144000" cy="646331"/>
          </a:xfrm>
          <a:prstGeom prst="rect">
            <a:avLst/>
          </a:prstGeom>
          <a:noFill/>
        </p:spPr>
        <p:txBody>
          <a:bodyPr wrap="square" rtlCol="0">
            <a:spAutoFit/>
          </a:bodyPr>
          <a:lstStyle/>
          <a:p>
            <a:r>
              <a:rPr lang="tr-TR" b="1" dirty="0" smtClean="0"/>
              <a:t>Şekil</a:t>
            </a:r>
            <a:r>
              <a:rPr lang="en-US" b="1" dirty="0" smtClean="0"/>
              <a:t> </a:t>
            </a:r>
            <a:r>
              <a:rPr lang="en-US" dirty="0" smtClean="0"/>
              <a:t>(a) gamma = 0.45</a:t>
            </a:r>
            <a:r>
              <a:rPr lang="tr-TR" dirty="0" smtClean="0"/>
              <a:t> için gamma doğrultma fonksiyonu</a:t>
            </a:r>
            <a:r>
              <a:rPr lang="en-US" dirty="0" smtClean="0"/>
              <a:t>; (b) </a:t>
            </a:r>
            <a:r>
              <a:rPr lang="tr-TR" dirty="0" smtClean="0"/>
              <a:t>doğrultulmuş görüntü</a:t>
            </a:r>
            <a:r>
              <a:rPr lang="en-US" dirty="0" smtClean="0"/>
              <a:t>; (c) gamma = 2.2</a:t>
            </a:r>
            <a:r>
              <a:rPr lang="tr-TR" dirty="0" smtClean="0"/>
              <a:t> için gamma doğrultma fonksiyonu</a:t>
            </a:r>
            <a:r>
              <a:rPr lang="en-US" dirty="0" smtClean="0"/>
              <a:t>; (d) </a:t>
            </a:r>
            <a:r>
              <a:rPr lang="tr-TR" dirty="0" smtClean="0"/>
              <a:t>doğrultulmuş görüntü</a:t>
            </a:r>
            <a:r>
              <a:rPr lang="en-US" dirty="0" smtClean="0"/>
              <a:t>.</a:t>
            </a:r>
            <a:endParaRPr lang="en-US" dirty="0"/>
          </a:p>
        </p:txBody>
      </p:sp>
      <p:sp>
        <p:nvSpPr>
          <p:cNvPr id="5" name="4 Slayt Numarası Yer Tutucusu"/>
          <p:cNvSpPr>
            <a:spLocks noGrp="1"/>
          </p:cNvSpPr>
          <p:nvPr>
            <p:ph type="sldNum" sz="quarter" idx="12"/>
          </p:nvPr>
        </p:nvSpPr>
        <p:spPr/>
        <p:txBody>
          <a:bodyPr/>
          <a:lstStyle/>
          <a:p>
            <a:fld id="{583A5473-B7E2-4064-90C8-8CDD97F93B60}" type="slidenum">
              <a:rPr lang="en-US" smtClean="0"/>
              <a:pPr/>
              <a:t>9</a:t>
            </a:fld>
            <a:endParaRPr lang="en-US" dirty="0"/>
          </a:p>
        </p:txBody>
      </p:sp>
      <p:sp>
        <p:nvSpPr>
          <p:cNvPr id="6" name="5 Altbilgi Yer Tutucusu"/>
          <p:cNvSpPr>
            <a:spLocks noGrp="1"/>
          </p:cNvSpPr>
          <p:nvPr>
            <p:ph type="ftr" sz="quarter" idx="11"/>
          </p:nvPr>
        </p:nvSpPr>
        <p:spPr/>
        <p:txBody>
          <a:bodyPr/>
          <a:lstStyle/>
          <a:p>
            <a:r>
              <a:rPr lang="en-US" dirty="0" smtClean="0"/>
              <a:t>SAÜ </a:t>
            </a:r>
            <a:r>
              <a:rPr lang="en-US" dirty="0" err="1" smtClean="0"/>
              <a:t>Bilgisayar</a:t>
            </a:r>
            <a:r>
              <a:rPr lang="en-US" dirty="0" smtClean="0"/>
              <a:t> </a:t>
            </a:r>
            <a:r>
              <a:rPr lang="en-US" dirty="0" err="1" smtClean="0"/>
              <a:t>Mühendisliği</a:t>
            </a:r>
            <a:endParaRPr lang="en-US" dirty="0"/>
          </a:p>
        </p:txBody>
      </p:sp>
      <p:sp>
        <p:nvSpPr>
          <p:cNvPr id="7" name="6 Metin kutusu"/>
          <p:cNvSpPr txBox="1"/>
          <p:nvPr/>
        </p:nvSpPr>
        <p:spPr>
          <a:xfrm>
            <a:off x="539552" y="188640"/>
            <a:ext cx="7560840" cy="830997"/>
          </a:xfrm>
          <a:prstGeom prst="rect">
            <a:avLst/>
          </a:prstGeom>
          <a:noFill/>
        </p:spPr>
        <p:txBody>
          <a:bodyPr wrap="square" rtlCol="0">
            <a:spAutoFit/>
          </a:bodyPr>
          <a:lstStyle/>
          <a:p>
            <a:r>
              <a:rPr lang="tr-TR" sz="2400" b="1" dirty="0" smtClean="0">
                <a:solidFill>
                  <a:srgbClr val="FFC000"/>
                </a:solidFill>
              </a:rPr>
              <a:t>Zıtlık Germe (</a:t>
            </a:r>
            <a:r>
              <a:rPr lang="en-US" sz="2400" b="1" dirty="0" smtClean="0">
                <a:solidFill>
                  <a:srgbClr val="FFC000"/>
                </a:solidFill>
              </a:rPr>
              <a:t>Contrast stretching</a:t>
            </a:r>
            <a:r>
              <a:rPr lang="tr-TR" sz="2400" b="1" dirty="0" smtClean="0">
                <a:solidFill>
                  <a:srgbClr val="FFC000"/>
                </a:solidFill>
              </a:rPr>
              <a:t>) </a:t>
            </a:r>
            <a:endParaRPr lang="en-US" sz="2400" dirty="0" smtClean="0">
              <a:solidFill>
                <a:srgbClr val="FFC000"/>
              </a:solidFill>
            </a:endParaRPr>
          </a:p>
          <a:p>
            <a:endParaRPr lang="tr-TR"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2300</TotalTime>
  <Words>1345</Words>
  <Application>Microsoft Office PowerPoint</Application>
  <PresentationFormat>On-screen Show (4:3)</PresentationFormat>
  <Paragraphs>171</Paragraphs>
  <Slides>32</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42" baseType="lpstr">
      <vt:lpstr>Arial</vt:lpstr>
      <vt:lpstr>Calibri</vt:lpstr>
      <vt:lpstr>Franklin Gothic Book</vt:lpstr>
      <vt:lpstr>Helvetica</vt:lpstr>
      <vt:lpstr>Times New Roman</vt:lpstr>
      <vt:lpstr>Wingdings 2</vt:lpstr>
      <vt:lpstr>Teknik</vt:lpstr>
      <vt:lpstr>Picture</vt:lpstr>
      <vt:lpstr>Worksheet</vt:lpstr>
      <vt:lpstr>Equation</vt:lpstr>
      <vt:lpstr>Bilgisayar Görmesi Ders 3: İstatistiksel İşlemler     </vt:lpstr>
      <vt:lpstr>PowerPoint Presentation</vt:lpstr>
      <vt:lpstr>PowerPoint Presentation</vt:lpstr>
      <vt:lpstr>Histogram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Temel zıtlık germe</vt:lpstr>
      <vt:lpstr>Temel zıtlık germe</vt:lpstr>
      <vt:lpstr>PowerPoint Presentation</vt:lpstr>
      <vt:lpstr>PowerPoint Presentation</vt:lpstr>
      <vt:lpstr>PowerPoint Presentation</vt:lpstr>
      <vt:lpstr>Parabola Dönüşümü</vt:lpstr>
      <vt:lpstr>Parabola Dönüşümü</vt:lpstr>
      <vt:lpstr>PowerPoint Presentation</vt:lpstr>
      <vt:lpstr>PowerPoint Presentation</vt:lpstr>
      <vt:lpstr>Histogramdaki Bilgi</vt:lpstr>
      <vt:lpstr>Histogram Uygulamaları</vt:lpstr>
      <vt:lpstr>Histogramdan Eşikleme</vt:lpstr>
      <vt:lpstr>Eşikleme Fikirleri</vt:lpstr>
      <vt:lpstr>İteratif Yöntem</vt:lpstr>
      <vt:lpstr>Bu neden çalışır?</vt:lpstr>
      <vt:lpstr>Eşiklemeyi Geliştirme </vt:lpstr>
      <vt:lpstr>Histogram bulma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I Ders 2: Akış Diyagramları</dc:title>
  <dc:creator>CemilOz</dc:creator>
  <cp:lastModifiedBy>Serap</cp:lastModifiedBy>
  <cp:revision>197</cp:revision>
  <dcterms:created xsi:type="dcterms:W3CDTF">2008-10-01T05:32:08Z</dcterms:created>
  <dcterms:modified xsi:type="dcterms:W3CDTF">2021-03-06T08:54:05Z</dcterms:modified>
</cp:coreProperties>
</file>