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40"/>
  </p:notesMasterIdLst>
  <p:handoutMasterIdLst>
    <p:handoutMasterId r:id="rId41"/>
  </p:handoutMasterIdLst>
  <p:sldIdLst>
    <p:sldId id="257" r:id="rId2"/>
    <p:sldId id="269" r:id="rId3"/>
    <p:sldId id="291" r:id="rId4"/>
    <p:sldId id="270" r:id="rId5"/>
    <p:sldId id="271" r:id="rId6"/>
    <p:sldId id="292" r:id="rId7"/>
    <p:sldId id="293" r:id="rId8"/>
    <p:sldId id="295" r:id="rId9"/>
    <p:sldId id="287" r:id="rId10"/>
    <p:sldId id="294" r:id="rId11"/>
    <p:sldId id="288" r:id="rId12"/>
    <p:sldId id="318" r:id="rId13"/>
    <p:sldId id="289" r:id="rId14"/>
    <p:sldId id="290" r:id="rId15"/>
    <p:sldId id="296" r:id="rId16"/>
    <p:sldId id="297" r:id="rId17"/>
    <p:sldId id="299" r:id="rId18"/>
    <p:sldId id="300" r:id="rId19"/>
    <p:sldId id="301" r:id="rId20"/>
    <p:sldId id="302" r:id="rId21"/>
    <p:sldId id="319" r:id="rId22"/>
    <p:sldId id="298" r:id="rId23"/>
    <p:sldId id="304" r:id="rId24"/>
    <p:sldId id="305" r:id="rId25"/>
    <p:sldId id="274" r:id="rId26"/>
    <p:sldId id="306" r:id="rId27"/>
    <p:sldId id="307" r:id="rId28"/>
    <p:sldId id="280" r:id="rId29"/>
    <p:sldId id="308" r:id="rId30"/>
    <p:sldId id="311" r:id="rId31"/>
    <p:sldId id="320" r:id="rId32"/>
    <p:sldId id="321" r:id="rId33"/>
    <p:sldId id="310" r:id="rId34"/>
    <p:sldId id="312" r:id="rId35"/>
    <p:sldId id="315" r:id="rId36"/>
    <p:sldId id="284" r:id="rId37"/>
    <p:sldId id="285" r:id="rId38"/>
    <p:sldId id="324" r:id="rId3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>
      <p:cViewPr varScale="1">
        <p:scale>
          <a:sx n="70" d="100"/>
          <a:sy n="70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65A81-C93C-42F1-9A2A-741E05D6B4AA}" type="datetime1">
              <a:rPr lang="tr-TR" smtClean="0"/>
              <a:pPr/>
              <a:t>28.3.2021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D1B07-4BC6-4714-B63C-19A954745DD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712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A928B-DE82-4E33-983A-0E2F42F38474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3C0E7-0796-4F7D-9815-E80D4687F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58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B4FAC-A04D-4694-941E-8F3582A1FA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709F-7BA1-4CD4-9BCF-8BEEDF8E99C3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50A-AFB7-4F6E-935A-0CBE83A86D4D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FE42-41D1-43BF-AB96-284B4860A7E9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16C2-CD35-4564-A83D-ED137D3512D0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7816-7F42-434F-BAFD-E01693CF8C42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2991-003C-4911-A8CD-E470C43E60EB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D7DB-7FF0-4BB8-BC3B-FDFFA9182326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A12-7E5E-4FEC-BC04-625870181EA0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CA2C-E9E7-4737-9B45-D1AA123FFD73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7B19-326E-4EEA-B317-13370C0EDA23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2172B8C-DD01-4DB6-8CA3-96631F49412D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83417A3-1F5A-4438-8757-AE056B23A25D}" type="datetime1">
              <a:rPr lang="tr-TR" smtClean="0"/>
              <a:pPr/>
              <a:t>28.3.2021</a:t>
            </a:fld>
            <a:endParaRPr lang="en-US" dirty="0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3A5473-B7E2-4064-90C8-8CDD97F93B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6.xml"/><Relationship Id="rId10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7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0.xml"/><Relationship Id="rId10" Type="http://schemas.openxmlformats.org/officeDocument/2006/relationships/image" Target="../media/image11.png"/><Relationship Id="rId4" Type="http://schemas.openxmlformats.org/officeDocument/2006/relationships/tags" Target="../tags/tag9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5638800"/>
            <a:ext cx="6480048" cy="478904"/>
          </a:xfrm>
        </p:spPr>
        <p:txBody>
          <a:bodyPr/>
          <a:lstStyle/>
          <a:p>
            <a:pPr eaLnBrk="1" hangingPunct="1"/>
            <a:r>
              <a:rPr lang="tr-TR" dirty="0" smtClean="0">
                <a:solidFill>
                  <a:schemeClr val="tx1"/>
                </a:solidFill>
              </a:rPr>
              <a:t>Dr</a:t>
            </a:r>
            <a:r>
              <a:rPr lang="tr-TR" dirty="0" smtClean="0">
                <a:solidFill>
                  <a:schemeClr val="tx1"/>
                </a:solidFill>
              </a:rPr>
              <a:t>. </a:t>
            </a:r>
            <a:r>
              <a:rPr lang="tr-TR" dirty="0" smtClean="0">
                <a:solidFill>
                  <a:schemeClr val="tx1"/>
                </a:solidFill>
              </a:rPr>
              <a:t>Öğr. Üyesi Serap ÇAKAR</a:t>
            </a:r>
            <a:endParaRPr lang="tr-TR" dirty="0" smtClean="0">
              <a:solidFill>
                <a:schemeClr val="tx1"/>
              </a:solidFill>
            </a:endParaRPr>
          </a:p>
        </p:txBody>
      </p:sp>
      <p:sp>
        <p:nvSpPr>
          <p:cNvPr id="5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Bilgisayar Görmesi</a:t>
            </a:r>
            <a:br>
              <a:rPr lang="tr-TR" sz="4800" cap="none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tr-TR" sz="3600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Ders </a:t>
            </a:r>
            <a:r>
              <a:rPr lang="tr-TR" sz="3600" cap="none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6:</a:t>
            </a:r>
            <a:r>
              <a:rPr lang="tr-TR" sz="3200" dirty="0" smtClean="0"/>
              <a:t>Kenar </a:t>
            </a:r>
            <a:r>
              <a:rPr lang="tr-TR" sz="3200" dirty="0" smtClean="0"/>
              <a:t>Bulma</a:t>
            </a:r>
            <a:br>
              <a:rPr lang="tr-TR" sz="3200" dirty="0" smtClean="0"/>
            </a:br>
            <a:r>
              <a:rPr lang="tr-TR" sz="3200" dirty="0" smtClean="0"/>
              <a:t> </a:t>
            </a:r>
            <a:br>
              <a:rPr lang="tr-TR" sz="3200" dirty="0" smtClean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142984"/>
            <a:ext cx="7958166" cy="2214008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Bu </a:t>
            </a:r>
            <a:r>
              <a:rPr lang="tr-TR" i="1" dirty="0" smtClean="0"/>
              <a:t>f(x) </a:t>
            </a:r>
            <a:r>
              <a:rPr lang="tr-TR" dirty="0" smtClean="0"/>
              <a:t>fonksiyonunun birinci dereceden türevi alındığında aşağıdaki sinyal elde edilir</a:t>
            </a:r>
          </a:p>
          <a:p>
            <a:endParaRPr lang="tr-TR" dirty="0" smtClean="0"/>
          </a:p>
          <a:p>
            <a:r>
              <a:rPr lang="tr-TR" dirty="0" smtClean="0"/>
              <a:t>Bu sinyale bakıldığında görüntüdeki kenar noktası belirgin değildir</a:t>
            </a:r>
            <a:endParaRPr lang="en-US" dirty="0"/>
          </a:p>
        </p:txBody>
      </p:sp>
      <p:graphicFrame>
        <p:nvGraphicFramePr>
          <p:cNvPr id="410630" name="Object 6"/>
          <p:cNvGraphicFramePr>
            <a:graphicFrameLocks noChangeAspect="1"/>
          </p:cNvGraphicFramePr>
          <p:nvPr/>
        </p:nvGraphicFramePr>
        <p:xfrm>
          <a:off x="2285984" y="3571876"/>
          <a:ext cx="6078832" cy="208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Photo Editor Photo" r:id="rId4" imgW="5915851" imgH="2029108" progId="">
                  <p:embed/>
                </p:oleObj>
              </mc:Choice>
              <mc:Fallback>
                <p:oleObj name="Photo Editor Photo" r:id="rId4" imgW="5915851" imgH="20291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3571876"/>
                        <a:ext cx="6078832" cy="2084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3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596" y="3857628"/>
            <a:ext cx="1447243" cy="65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Dikdörtgen"/>
          <p:cNvSpPr/>
          <p:nvPr/>
        </p:nvSpPr>
        <p:spPr>
          <a:xfrm>
            <a:off x="357158" y="428604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357158" y="428604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34" y="1214422"/>
            <a:ext cx="7958166" cy="18573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tr-T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Sinyaldeki kenarı</a:t>
            </a:r>
            <a:r>
              <a:rPr kumimoji="0" lang="tr-T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gösteren noktanın bulunması için, sinyalin bir</a:t>
            </a:r>
            <a:r>
              <a:rPr kumimoji="0" lang="tr-TR" sz="2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</a:t>
            </a:r>
            <a:r>
              <a:rPr lang="tr-TR" sz="2200" dirty="0" smtClean="0"/>
              <a:t>Gauss</a:t>
            </a:r>
            <a:r>
              <a:rPr kumimoji="0" lang="tr-T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fonksiyonu ile çarpılması çözüm olabilir;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8 Resim" descr="http://www.club3e.org/files/first_derivation_200.png"/>
          <p:cNvPicPr/>
          <p:nvPr/>
        </p:nvPicPr>
        <p:blipFill>
          <a:blip r:embed="rId2" cstate="print"/>
          <a:srcRect l="2273" t="6840" r="1264"/>
          <a:stretch>
            <a:fillRect/>
          </a:stretch>
        </p:blipFill>
        <p:spPr bwMode="auto">
          <a:xfrm>
            <a:off x="2285984" y="2266860"/>
            <a:ext cx="5857916" cy="394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i="1" dirty="0" smtClean="0"/>
              <a:t>f</a:t>
            </a:r>
            <a:r>
              <a:rPr lang="tr-TR" dirty="0" smtClean="0"/>
              <a:t> fonksiyonunda siyahtan beyaza yumuşak bir geçiş vardır. </a:t>
            </a:r>
          </a:p>
          <a:p>
            <a:r>
              <a:rPr lang="tr-TR" dirty="0" smtClean="0"/>
              <a:t>İdeal bir kenar aslında basamak fonksiyonudur ancak görüntüyü elde eden sistemler ve örnekleme işlemlerinden dolayı kenarlar daha çok rampa fonksiyonlarına benzemektedir.</a:t>
            </a:r>
          </a:p>
          <a:p>
            <a:r>
              <a:rPr lang="tr-TR" dirty="0" smtClean="0"/>
              <a:t>        </a:t>
            </a:r>
            <a:r>
              <a:rPr lang="tr-TR" dirty="0" err="1" smtClean="0"/>
              <a:t>konvolüsyonu</a:t>
            </a:r>
            <a:r>
              <a:rPr lang="tr-TR" dirty="0" smtClean="0"/>
              <a:t> sonucunda gürültü yok edilmiştir. </a:t>
            </a:r>
          </a:p>
          <a:p>
            <a:r>
              <a:rPr lang="tr-TR" dirty="0" smtClean="0"/>
              <a:t>Sonucun birinci dereceden türevi alındığında piksel değerlerinin sabit kaldığı yerlerde değişim sıfır olduğu için sonuç sıfır olmuş, değişimin olduğu yerde (kenar) ise sonuç sıfırdan farklı olmuştur. 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5 Resim" descr="http://www.club3e.org/cgi-bin/mimetex.cgi?h%20%2A%20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429000"/>
            <a:ext cx="714380" cy="31432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55" name="Object 11"/>
          <p:cNvGraphicFramePr>
            <a:graphicFrameLocks noChangeAspect="1"/>
          </p:cNvGraphicFramePr>
          <p:nvPr/>
        </p:nvGraphicFramePr>
        <p:xfrm>
          <a:off x="2532063" y="1857375"/>
          <a:ext cx="5713412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Photo Editor Photo" r:id="rId7" imgW="6001588" imgH="4847619" progId="">
                  <p:embed/>
                </p:oleObj>
              </mc:Choice>
              <mc:Fallback>
                <p:oleObj name="Photo Editor Photo" r:id="rId7" imgW="6001588" imgH="484761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1857375"/>
                        <a:ext cx="5713412" cy="461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Konvolüsyonun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Birleşme Özelliği</a:t>
            </a:r>
            <a:endParaRPr lang="en-US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415754" name="Picture 10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496" y="1285860"/>
            <a:ext cx="32226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575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3500" y="2590800"/>
            <a:ext cx="17303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5760" name="Picture 16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7763" y="3962400"/>
            <a:ext cx="5413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5761" name="Picture 17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2950" y="5486400"/>
            <a:ext cx="1341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en-US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graphicFrame>
        <p:nvGraphicFramePr>
          <p:cNvPr id="417796" name="Object 4"/>
          <p:cNvGraphicFramePr>
            <a:graphicFrameLocks noChangeAspect="1"/>
          </p:cNvGraphicFramePr>
          <p:nvPr/>
        </p:nvGraphicFramePr>
        <p:xfrm>
          <a:off x="2532063" y="1447800"/>
          <a:ext cx="5822950" cy="472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hoto Editor Photo" r:id="rId7" imgW="6125430" imgH="4971429" progId="">
                  <p:embed/>
                </p:oleObj>
              </mc:Choice>
              <mc:Fallback>
                <p:oleObj name="Photo Editor Photo" r:id="rId7" imgW="6125430" imgH="49714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1447800"/>
                        <a:ext cx="5822950" cy="472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7799" name="Picture 7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476672"/>
            <a:ext cx="197810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780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3500" y="2181225"/>
            <a:ext cx="17303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7803" name="Picture 11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1563" y="3471863"/>
            <a:ext cx="687387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7804" name="Picture 12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4688" y="5035550"/>
            <a:ext cx="14827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4632684" y="3479800"/>
            <a:ext cx="2287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800" dirty="0" err="1" smtClean="0">
                <a:latin typeface="Arial" charset="0"/>
              </a:rPr>
              <a:t>Laplasyan</a:t>
            </a:r>
            <a:r>
              <a:rPr lang="tr-TR" sz="1800" dirty="0" smtClean="0">
                <a:latin typeface="Arial" charset="0"/>
              </a:rPr>
              <a:t> operatörü</a:t>
            </a:r>
            <a:endParaRPr lang="en-US" sz="1800" dirty="0">
              <a:latin typeface="Arial" charset="0"/>
            </a:endParaRPr>
          </a:p>
        </p:txBody>
      </p:sp>
      <p:cxnSp>
        <p:nvCxnSpPr>
          <p:cNvPr id="14" name="13 Düz Ok Bağlayıcısı"/>
          <p:cNvCxnSpPr/>
          <p:nvPr/>
        </p:nvCxnSpPr>
        <p:spPr>
          <a:xfrm rot="5400000" flipH="1" flipV="1">
            <a:off x="4679157" y="5679297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14 Metin kutusu"/>
          <p:cNvSpPr txBox="1"/>
          <p:nvPr/>
        </p:nvSpPr>
        <p:spPr>
          <a:xfrm>
            <a:off x="5214942" y="6286520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Sıfır noktası Kenarı temsil eder</a:t>
            </a:r>
            <a:endParaRPr lang="tr-TR" dirty="0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Sayısal görüntüler sonlu sayısal nicelikler olduğu için ve maksimum grilik seviyesi değişimleri de sonlu olduğu için en yakın mesafedeki değişim birbirine komşu iki piksel değeri arasındadır.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Buradan hareketle bir boyutlu </a:t>
            </a:r>
            <a:r>
              <a:rPr lang="tr-TR" i="1" dirty="0" smtClean="0"/>
              <a:t>f(x) </a:t>
            </a:r>
            <a:r>
              <a:rPr lang="tr-TR" i="1" smtClean="0"/>
              <a:t> </a:t>
            </a:r>
            <a:r>
              <a:rPr lang="tr-TR" smtClean="0"/>
              <a:t>fonksiyonunun </a:t>
            </a:r>
            <a:r>
              <a:rPr lang="tr-TR" dirty="0" smtClean="0"/>
              <a:t>birinci türevi </a:t>
            </a:r>
          </a:p>
          <a:p>
            <a:pPr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denklemiyle verilir.</a:t>
            </a:r>
          </a:p>
          <a:p>
            <a:endParaRPr lang="tr-TR" dirty="0" smtClean="0"/>
          </a:p>
          <a:p>
            <a:r>
              <a:rPr lang="tr-TR" dirty="0" smtClean="0"/>
              <a:t>İkinci türev ise 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olacaktır.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5 Resim" descr="http://www.club3e.org/cgi-bin/mimetex.cgi?%5Cfrac%7B%5Cdelta%5E2%20f%7D%7B%5Cdelta%5E2%20x%7D%20%3D%20f%28x%2B1%29%20-%20f%28x-1%29%20-%202f%28x%2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365104"/>
            <a:ext cx="4824536" cy="86409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6 Resim" descr="http://www.club3e.org/cgi-bin/mimetex.cgi?%5Cfrac%7B%5Cdelta%20f%7D%7B%5Cdelta%20x%7D%20%3D%20f%28x%2B1%29%20-%20f%28x%2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276872"/>
            <a:ext cx="3168352" cy="64807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Buradan da iki boyutlu </a:t>
            </a:r>
            <a:r>
              <a:rPr lang="tr-TR" i="1" dirty="0" smtClean="0"/>
              <a:t>f(x,y)  </a:t>
            </a:r>
            <a:r>
              <a:rPr lang="tr-TR" dirty="0" smtClean="0"/>
              <a:t>fonksiyonun türevi </a:t>
            </a:r>
          </a:p>
          <a:p>
            <a:pPr>
              <a:buNone/>
            </a:pP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>
              <a:buNone/>
            </a:pPr>
            <a:r>
              <a:rPr lang="tr-TR" dirty="0" smtClean="0"/>
              <a:t>denklemiyle verilir.</a:t>
            </a:r>
          </a:p>
          <a:p>
            <a:endParaRPr lang="tr-TR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7 Resim" descr="http://www.club3e.org/cgi-bin/mimetex.cgi?%5CDelta%5E2%20f%20%3D%20%5Cfrac%7B%5Cdelta%5E2%20f%7D%7B%5Cdelta%20x%5E2%7D%20%2B%20%5Cfrac%7B%5Cdelta%5E2%20f%7D%7B%5Cdelta%20y%5E2%7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00306"/>
            <a:ext cx="3744416" cy="93610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smtClean="0"/>
              <a:t>x</a:t>
            </a:r>
            <a:r>
              <a:rPr lang="tr-TR" dirty="0" smtClean="0"/>
              <a:t> -yönünde kısmi ikinci türevi göz önüne alırsak, 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i="1" dirty="0" smtClean="0"/>
              <a:t>y</a:t>
            </a:r>
            <a:r>
              <a:rPr lang="tr-TR" dirty="0" smtClean="0"/>
              <a:t> -yönünde kısmi ikinci türev ise, 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5 Resim" descr="http://www.club3e.org/cgi-bin/mimetex.cgi?%5Cfrac%7B%5Cdelta%5E2%20f%7D%7B%5Cdelta%20x%5E2%7D%20%3D%20f%28x%2B1%2Cy%29%20%2B%20f%28x-1%2Cy%29%20-%202f%28x%2Cy%2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000372"/>
            <a:ext cx="5829300" cy="80999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6 Resim" descr="http://www.club3e.org/cgi-bin/mimetex.cgi?%5Cfrac%7B%5Cdelta%5E2%20f%7D%7B%5Cdelta%20y%5E2%7D%20%3D%20f%28x%2Cy%2B1%29%20%2B%20f%28x%2Cy-1%29%20-%202f%28x%2Cy%2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5143512"/>
            <a:ext cx="5904656" cy="92848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boyutlu </a:t>
            </a:r>
            <a:r>
              <a:rPr lang="tr-TR" dirty="0" err="1" smtClean="0"/>
              <a:t>Laplasyan</a:t>
            </a:r>
            <a:r>
              <a:rPr lang="tr-TR" dirty="0" smtClean="0"/>
              <a:t> operatörünün sayısal uygulaması </a:t>
            </a:r>
            <a:r>
              <a:rPr lang="tr-TR" i="1" dirty="0" smtClean="0"/>
              <a:t>x</a:t>
            </a:r>
            <a:r>
              <a:rPr lang="tr-TR" dirty="0" smtClean="0"/>
              <a:t> ve </a:t>
            </a:r>
            <a:r>
              <a:rPr lang="tr-TR" i="1" dirty="0" smtClean="0"/>
              <a:t>y</a:t>
            </a:r>
            <a:r>
              <a:rPr lang="tr-TR" dirty="0" smtClean="0"/>
              <a:t> yönündeki bu iki bileşenin toplanmasıyla elde edilir;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5 Resim" descr="http://www.club3e.org/cgi-bin/mimetex.cgi?%5CDelta%5E2%20f%20%3D%20%5Cleft%5B%20f%28x%2B1%2Cy%29%20%2B%20f%28x-1%2Cy%29%20%2B%20f%28x%2Cy%2B1%29%20%2B%20f%28x%2Cy-1%29%20%5Cright%5D%20-%204f%28x%2Cy%2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714752"/>
            <a:ext cx="7603778" cy="5017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357166"/>
            <a:ext cx="857256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  <a:p>
            <a:endParaRPr lang="tr-TR" sz="3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/>
            <a:r>
              <a:rPr lang="tr-TR" sz="2300" dirty="0" smtClean="0"/>
              <a:t>Kenarlar sınırları karakterize eder. Bir görüntüdeki kenarlar güçlü yoğunluk zıtlığı olan bölgelerdedir. Bir yoğunluktan diğerine sıçrama noktasıdır. </a:t>
            </a:r>
          </a:p>
          <a:p>
            <a:pPr algn="just"/>
            <a:endParaRPr lang="tr-TR" sz="2300" dirty="0" smtClean="0"/>
          </a:p>
          <a:p>
            <a:pPr algn="just"/>
            <a:r>
              <a:rPr lang="tr-TR" sz="2300" dirty="0" smtClean="0"/>
              <a:t>Bir görüntünün kenarlarını bulma görüntüdeki önemli yapısal özellikleri korurken verinin büyük bir kısmını önemli ölçüde azaltır ve gereksiz bilgiyi filtreler. </a:t>
            </a:r>
          </a:p>
          <a:p>
            <a:pPr algn="just"/>
            <a:endParaRPr lang="tr-TR" sz="2300" dirty="0" smtClean="0"/>
          </a:p>
          <a:p>
            <a:pPr algn="just"/>
            <a:r>
              <a:rPr lang="tr-TR" sz="2300" dirty="0" smtClean="0"/>
              <a:t>Kenar bulmanın birçok yolu vardır. Bu metotlar iki gruba ayrılır;</a:t>
            </a:r>
          </a:p>
          <a:p>
            <a:pPr algn="just"/>
            <a:r>
              <a:rPr lang="tr-TR" sz="2300" dirty="0" smtClean="0"/>
              <a:t>	</a:t>
            </a:r>
            <a:r>
              <a:rPr lang="tr-TR" sz="2300" dirty="0" err="1" smtClean="0"/>
              <a:t>Gradyan</a:t>
            </a:r>
            <a:r>
              <a:rPr lang="tr-TR" sz="2300" dirty="0" smtClean="0"/>
              <a:t> (Eğim)</a:t>
            </a:r>
          </a:p>
          <a:p>
            <a:pPr algn="just"/>
            <a:r>
              <a:rPr lang="tr-TR" sz="2300" dirty="0" smtClean="0"/>
              <a:t>	</a:t>
            </a:r>
            <a:r>
              <a:rPr lang="tr-TR" sz="2300" dirty="0" err="1" smtClean="0"/>
              <a:t>Laplasian</a:t>
            </a:r>
            <a:r>
              <a:rPr lang="tr-TR" sz="2300" dirty="0" smtClean="0"/>
              <a:t> metotları. </a:t>
            </a: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Laplasyan</a:t>
            </a:r>
            <a:r>
              <a:rPr lang="tr-TR" dirty="0" smtClean="0"/>
              <a:t> türev operatörü, görüntüdeki sürekli olmayan grilik seviyelerini belirginleştirecek, grilik seviyesinin çok yavaş değiştiği bölümleri ise azaltacaktır. </a:t>
            </a:r>
          </a:p>
          <a:p>
            <a:endParaRPr lang="tr-TR" dirty="0" smtClean="0"/>
          </a:p>
          <a:p>
            <a:r>
              <a:rPr lang="tr-TR" dirty="0" smtClean="0"/>
              <a:t>Dolayısıyla </a:t>
            </a:r>
            <a:r>
              <a:rPr lang="tr-TR" dirty="0" err="1" smtClean="0"/>
              <a:t>Laplasyan</a:t>
            </a:r>
            <a:r>
              <a:rPr lang="tr-TR" dirty="0" smtClean="0"/>
              <a:t> operatörü bir görüntüye uygulandığında çıkışta kenar çizgileri, sürekli olmayan grimsi noktalar ve siyah arka plana sahip bir görüntü elde edilir. 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err="1" smtClean="0"/>
              <a:t>Laplasyan</a:t>
            </a:r>
            <a:r>
              <a:rPr lang="tr-TR" dirty="0" smtClean="0"/>
              <a:t> operatörünün dezavantajı görüntüdeki gürültüye çok duyarlı olmasıdır.</a:t>
            </a:r>
          </a:p>
          <a:p>
            <a:r>
              <a:rPr lang="tr-TR" dirty="0" smtClean="0"/>
              <a:t>Diğer bir dezavantajı ise her bir kenar için iki değer üretmesidir. </a:t>
            </a:r>
          </a:p>
          <a:p>
            <a:r>
              <a:rPr lang="tr-TR" dirty="0" smtClean="0"/>
              <a:t>Gürültünün meydana getireceği bozulmaları engellemek için </a:t>
            </a:r>
            <a:r>
              <a:rPr lang="tr-TR" dirty="0" err="1" smtClean="0"/>
              <a:t>Laplasyan'dan</a:t>
            </a:r>
            <a:r>
              <a:rPr lang="tr-TR" dirty="0" smtClean="0"/>
              <a:t> önce görüntüye Gauss </a:t>
            </a:r>
            <a:r>
              <a:rPr lang="tr-TR" dirty="0" err="1" smtClean="0"/>
              <a:t>kerneli</a:t>
            </a:r>
            <a:r>
              <a:rPr lang="tr-TR" dirty="0" smtClean="0"/>
              <a:t> uygulanır. </a:t>
            </a:r>
          </a:p>
          <a:p>
            <a:r>
              <a:rPr lang="tr-TR" dirty="0" smtClean="0"/>
              <a:t>Gauss </a:t>
            </a:r>
            <a:r>
              <a:rPr lang="tr-TR" dirty="0" err="1" smtClean="0"/>
              <a:t>kerneli</a:t>
            </a:r>
            <a:r>
              <a:rPr lang="tr-TR" dirty="0" smtClean="0"/>
              <a:t> bir alçak geçiren filtredir. İşlem sonucunda görüntü bulanıklaşır. </a:t>
            </a:r>
          </a:p>
          <a:p>
            <a:r>
              <a:rPr lang="tr-TR" dirty="0" smtClean="0"/>
              <a:t>Ardından </a:t>
            </a:r>
            <a:r>
              <a:rPr lang="tr-TR" dirty="0" err="1" smtClean="0"/>
              <a:t>Laplasyan</a:t>
            </a:r>
            <a:r>
              <a:rPr lang="tr-TR" dirty="0" smtClean="0"/>
              <a:t> uygulanarak sıfır kesişleri tespit edilir.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Başlık"/>
          <p:cNvSpPr>
            <a:spLocks noGrp="1"/>
          </p:cNvSpPr>
          <p:nvPr>
            <p:ph type="title"/>
          </p:nvPr>
        </p:nvSpPr>
        <p:spPr>
          <a:xfrm>
            <a:off x="611560" y="274638"/>
            <a:ext cx="7313240" cy="1143000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1. ve 2. Türev Fonksiyonları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357158" y="1481328"/>
            <a:ext cx="8572560" cy="4827992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Bir fonksiyona ait birinci türev; </a:t>
            </a:r>
            <a:r>
              <a:rPr lang="tr-TR" b="1" dirty="0" smtClean="0"/>
              <a:t>(</a:t>
            </a:r>
            <a:r>
              <a:rPr lang="tr-TR" b="1" dirty="0" err="1" smtClean="0"/>
              <a:t>Gradyan</a:t>
            </a:r>
            <a:r>
              <a:rPr lang="tr-TR" b="1" dirty="0" smtClean="0"/>
              <a:t> Metot)</a:t>
            </a:r>
          </a:p>
          <a:p>
            <a:pPr lvl="1"/>
            <a:r>
              <a:rPr lang="tr-TR" dirty="0" smtClean="0"/>
              <a:t>Görüntüdeki kalın kenarları,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Bir fonksiyona ait ikinci türev; </a:t>
            </a:r>
            <a:r>
              <a:rPr lang="tr-TR" b="1" dirty="0" smtClean="0"/>
              <a:t>(</a:t>
            </a:r>
            <a:r>
              <a:rPr lang="tr-TR" b="1" dirty="0" err="1" smtClean="0"/>
              <a:t>Laplasyan</a:t>
            </a:r>
            <a:r>
              <a:rPr lang="tr-TR" b="1" dirty="0" smtClean="0"/>
              <a:t> Metot)</a:t>
            </a:r>
          </a:p>
          <a:p>
            <a:pPr lvl="1"/>
            <a:r>
              <a:rPr lang="tr-TR" dirty="0" smtClean="0"/>
              <a:t>Görüntüdeki ince kenar, gürültü noktaları gibi ince detayları,</a:t>
            </a:r>
          </a:p>
          <a:p>
            <a:pPr lvl="1">
              <a:buNone/>
            </a:pPr>
            <a:r>
              <a:rPr lang="tr-TR" sz="2700" dirty="0" smtClean="0"/>
              <a:t>belirtir</a:t>
            </a:r>
            <a:r>
              <a:rPr lang="tr-TR" dirty="0" smtClean="0"/>
              <a:t>.</a:t>
            </a:r>
          </a:p>
          <a:p>
            <a:pPr lvl="1"/>
            <a:endParaRPr lang="tr-TR" dirty="0" smtClean="0"/>
          </a:p>
          <a:p>
            <a:r>
              <a:rPr lang="tr-TR" dirty="0" smtClean="0"/>
              <a:t>Bu ifadelere göre ikinci türev birinci türeve göre görüntüdeki ince detayları daha iyi yakalamamızı sağlar.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SOBEL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214282" y="1481328"/>
            <a:ext cx="8472518" cy="4590878"/>
          </a:xfrm>
        </p:spPr>
        <p:txBody>
          <a:bodyPr>
            <a:normAutofit/>
          </a:bodyPr>
          <a:lstStyle/>
          <a:p>
            <a:pPr algn="just"/>
            <a:r>
              <a:rPr lang="tr-TR" sz="2800" dirty="0" smtClean="0"/>
              <a:t>Doğru bir yaklaşımla, bir boyutlu analiz temeline dayanarak iki boyutlu bir görüntünün türevi hesaplanabilir. </a:t>
            </a:r>
          </a:p>
          <a:p>
            <a:pPr algn="just"/>
            <a:endParaRPr lang="tr-TR" sz="2800" dirty="0" smtClean="0"/>
          </a:p>
          <a:p>
            <a:pPr algn="just"/>
            <a:r>
              <a:rPr lang="tr-TR" sz="2800" dirty="0" err="1" smtClean="0"/>
              <a:t>Sobel</a:t>
            </a:r>
            <a:r>
              <a:rPr lang="tr-TR" sz="2800" dirty="0" smtClean="0"/>
              <a:t> işlemi bir görüntüde 2-boyutlu özel bir eğim (</a:t>
            </a:r>
            <a:r>
              <a:rPr lang="tr-TR" sz="2800" dirty="0" err="1" smtClean="0"/>
              <a:t>gradyan</a:t>
            </a:r>
            <a:r>
              <a:rPr lang="tr-TR" sz="2800" dirty="0" smtClean="0"/>
              <a:t>) ölçümü gerektirir. </a:t>
            </a:r>
          </a:p>
          <a:p>
            <a:pPr algn="just"/>
            <a:endParaRPr lang="tr-TR" sz="2800" dirty="0" smtClean="0"/>
          </a:p>
          <a:p>
            <a:pPr algn="just"/>
            <a:r>
              <a:rPr lang="tr-TR" sz="2800" dirty="0" smtClean="0"/>
              <a:t>Bu işlem görüntüde her bir noktada kesin eğim genliğini bulmak için kullanılır. </a:t>
            </a:r>
            <a:endParaRPr lang="en-US" sz="280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SOBEL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357158" y="1481328"/>
            <a:ext cx="8329642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800" dirty="0" err="1" smtClean="0"/>
              <a:t>Sobel</a:t>
            </a:r>
            <a:r>
              <a:rPr lang="tr-TR" sz="2800" dirty="0" smtClean="0"/>
              <a:t> kenar algılayıcı; biri x-yönündeki eğimi, diğeri y-yönündeki eğimi hesaplamak üzere 3x3’lük bir </a:t>
            </a:r>
            <a:r>
              <a:rPr lang="tr-TR" sz="2800" dirty="0" err="1" smtClean="0"/>
              <a:t>konvolüsyon</a:t>
            </a:r>
            <a:r>
              <a:rPr lang="tr-TR" sz="2800" dirty="0" smtClean="0"/>
              <a:t> maske çifti kullanır.</a:t>
            </a:r>
          </a:p>
          <a:p>
            <a:pPr algn="just"/>
            <a:endParaRPr lang="tr-TR" sz="2800" dirty="0" smtClean="0"/>
          </a:p>
          <a:p>
            <a:pPr algn="just"/>
            <a:r>
              <a:rPr lang="tr-TR" sz="2800" dirty="0" err="1" smtClean="0"/>
              <a:t>Konvolüsyon</a:t>
            </a:r>
            <a:r>
              <a:rPr lang="tr-TR" sz="2800" dirty="0" smtClean="0"/>
              <a:t> maskesi görüntü boyutundan daha küçük olur. </a:t>
            </a:r>
          </a:p>
          <a:p>
            <a:pPr algn="just"/>
            <a:endParaRPr lang="tr-TR" sz="2800" dirty="0" smtClean="0"/>
          </a:p>
          <a:p>
            <a:pPr algn="just"/>
            <a:r>
              <a:rPr lang="tr-TR" sz="2800" dirty="0" smtClean="0"/>
              <a:t>Mantık olarak bir kerede bir pikseli işleyerek maske görüntüde hareket eder.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6367" t="49718" r="28042" b="21875"/>
          <a:stretch>
            <a:fillRect/>
          </a:stretch>
        </p:blipFill>
        <p:spPr bwMode="auto">
          <a:xfrm>
            <a:off x="1214414" y="1214422"/>
            <a:ext cx="6741962" cy="315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40763" t="31505" r="42689" b="64728"/>
          <a:stretch>
            <a:fillRect/>
          </a:stretch>
        </p:blipFill>
        <p:spPr bwMode="auto">
          <a:xfrm>
            <a:off x="1259632" y="4509120"/>
            <a:ext cx="29523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4 Başlık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84632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SOBEL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4632">
              <a:defRPr/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SOBEL Kenar Bulma İşlem Adımları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dirty="0" smtClean="0"/>
              <a:t>Görüntünün üst köşesine yerleştirilen maske, merkezine denk gelen pikselin değerini değiştirerek bir sonraki piksele geçer.</a:t>
            </a:r>
          </a:p>
          <a:p>
            <a:endParaRPr lang="tr-TR" sz="2800" dirty="0" smtClean="0"/>
          </a:p>
          <a:p>
            <a:r>
              <a:rPr lang="tr-TR" sz="2800" dirty="0" smtClean="0"/>
              <a:t>Aşağıdaki örnek görüntüde, maskenin merkezi değiştirilecek pikselin etrafına yerleştirilir.</a:t>
            </a:r>
          </a:p>
          <a:p>
            <a:endParaRPr lang="tr-TR" sz="2800" dirty="0" smtClean="0"/>
          </a:p>
          <a:p>
            <a:r>
              <a:rPr lang="tr-TR" sz="2800" dirty="0" smtClean="0"/>
              <a:t>Satır, sütun değerlerini ifade eden (I, J) değerlerinin değiştirilmesi ile maske hareket ettirilir.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4632">
              <a:defRPr/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SOBEL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 smtClean="0"/>
              <a:t>3x3’lük maske ile ilk ve son satır ve ilk ve son sütundaki piksellerin işlenemeyeceği açıktır. </a:t>
            </a:r>
          </a:p>
          <a:p>
            <a:endParaRPr lang="tr-TR" sz="2800" dirty="0" smtClean="0"/>
          </a:p>
          <a:p>
            <a:r>
              <a:rPr lang="tr-TR" sz="2800" dirty="0" smtClean="0"/>
              <a:t>Eğer maske ilk satırdaki piksele yerleştirilseydi, görüntü sınırlarının dışına taşardı.</a:t>
            </a:r>
            <a:r>
              <a:rPr lang="en-US" sz="2800" dirty="0" smtClean="0"/>
              <a:t> 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Bu durumda görüntüye birer satır ve sütun eklenerek bu problem ortadan kaldırılabilir.</a:t>
            </a:r>
            <a:endParaRPr lang="en-US" sz="2800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http://www.pages.drexel.edu/~weg22/maskdes.jpg"/>
          <p:cNvPicPr>
            <a:picLocks noChangeAspect="1" noChangeArrowheads="1"/>
          </p:cNvPicPr>
          <p:nvPr/>
        </p:nvPicPr>
        <p:blipFill>
          <a:blip r:embed="rId2" cstate="print"/>
          <a:srcRect t="8292" b="21194"/>
          <a:stretch>
            <a:fillRect/>
          </a:stretch>
        </p:blipFill>
        <p:spPr bwMode="auto">
          <a:xfrm>
            <a:off x="1" y="1714488"/>
            <a:ext cx="9144000" cy="2866640"/>
          </a:xfrm>
          <a:prstGeom prst="rect">
            <a:avLst/>
          </a:prstGeom>
          <a:noFill/>
        </p:spPr>
      </p:pic>
      <p:sp>
        <p:nvSpPr>
          <p:cNvPr id="6" name="4 Başlık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484632"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SOBEL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9" name="Picture 2" descr="http://www.pages.drexel.edu/~weg22/maskdes.jpg"/>
          <p:cNvPicPr>
            <a:picLocks noChangeAspect="1" noChangeArrowheads="1"/>
          </p:cNvPicPr>
          <p:nvPr/>
        </p:nvPicPr>
        <p:blipFill>
          <a:blip r:embed="rId2" cstate="print"/>
          <a:srcRect l="8336" t="89803" r="47790" b="329"/>
          <a:stretch>
            <a:fillRect/>
          </a:stretch>
        </p:blipFill>
        <p:spPr bwMode="auto">
          <a:xfrm>
            <a:off x="1475656" y="4725144"/>
            <a:ext cx="7200800" cy="720080"/>
          </a:xfrm>
          <a:prstGeom prst="rect">
            <a:avLst/>
          </a:prstGeom>
          <a:noFill/>
        </p:spPr>
      </p:pic>
      <p:pic>
        <p:nvPicPr>
          <p:cNvPr id="10" name="Picture 2" descr="http://www.pages.drexel.edu/~weg22/maskdes.jpg"/>
          <p:cNvPicPr>
            <a:picLocks noChangeAspect="1" noChangeArrowheads="1"/>
          </p:cNvPicPr>
          <p:nvPr/>
        </p:nvPicPr>
        <p:blipFill>
          <a:blip r:embed="rId2" cstate="print"/>
          <a:srcRect l="51771" t="89803" r="8303" b="-657"/>
          <a:stretch>
            <a:fillRect/>
          </a:stretch>
        </p:blipFill>
        <p:spPr bwMode="auto">
          <a:xfrm>
            <a:off x="2123728" y="5373216"/>
            <a:ext cx="655272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467544" y="3068960"/>
            <a:ext cx="8033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 smtClean="0"/>
              <a:t>Gx</a:t>
            </a:r>
            <a:r>
              <a:rPr lang="tr-TR" sz="2400" dirty="0" smtClean="0"/>
              <a:t> maskesi yatay yöndeki kenarları, </a:t>
            </a:r>
            <a:r>
              <a:rPr lang="tr-TR" sz="2400" dirty="0" err="1" smtClean="0"/>
              <a:t>Gy</a:t>
            </a:r>
            <a:r>
              <a:rPr lang="tr-TR" sz="2400" dirty="0" smtClean="0"/>
              <a:t> maskesi dikey yöndeki kenarları vurgular. </a:t>
            </a:r>
          </a:p>
          <a:p>
            <a:endParaRPr lang="tr-TR" sz="2400" dirty="0" smtClean="0"/>
          </a:p>
          <a:p>
            <a:r>
              <a:rPr lang="tr-TR" sz="2400" dirty="0" smtClean="0"/>
              <a:t>Bunların toplanması ile her iki yöndeki kenarlar tespit edilir.</a:t>
            </a:r>
            <a:endParaRPr lang="en-US" sz="2400" dirty="0"/>
          </a:p>
        </p:txBody>
      </p:sp>
      <p:sp>
        <p:nvSpPr>
          <p:cNvPr id="6" name="4 Başlık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484632">
              <a:spcBef>
                <a:spcPct val="0"/>
              </a:spcBef>
              <a:buFontTx/>
              <a:buNone/>
              <a:defRPr/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SOBEL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8" name="Picture 2" descr="http://www.pages.drexel.edu/~weg22/maskdes.jpg"/>
          <p:cNvPicPr>
            <a:picLocks noChangeAspect="1" noChangeArrowheads="1"/>
          </p:cNvPicPr>
          <p:nvPr/>
        </p:nvPicPr>
        <p:blipFill>
          <a:blip r:embed="rId2" cstate="print"/>
          <a:srcRect l="8336" t="89803" r="47790" b="329"/>
          <a:stretch>
            <a:fillRect/>
          </a:stretch>
        </p:blipFill>
        <p:spPr bwMode="auto">
          <a:xfrm>
            <a:off x="827584" y="1340768"/>
            <a:ext cx="7200800" cy="720080"/>
          </a:xfrm>
          <a:prstGeom prst="rect">
            <a:avLst/>
          </a:prstGeom>
          <a:noFill/>
        </p:spPr>
      </p:pic>
      <p:pic>
        <p:nvPicPr>
          <p:cNvPr id="7" name="Picture 2" descr="http://www.pages.drexel.edu/~weg22/maskdes.jpg"/>
          <p:cNvPicPr>
            <a:picLocks noChangeAspect="1" noChangeArrowheads="1"/>
          </p:cNvPicPr>
          <p:nvPr/>
        </p:nvPicPr>
        <p:blipFill>
          <a:blip r:embed="rId2" cstate="print"/>
          <a:srcRect l="51771" t="89803" r="8303" b="-657"/>
          <a:stretch>
            <a:fillRect/>
          </a:stretch>
        </p:blipFill>
        <p:spPr bwMode="auto">
          <a:xfrm>
            <a:off x="1475656" y="1988840"/>
            <a:ext cx="655272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357166"/>
            <a:ext cx="857256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  <a:p>
            <a:pPr algn="just"/>
            <a:endParaRPr lang="tr-TR" sz="2300" dirty="0" smtClean="0"/>
          </a:p>
          <a:p>
            <a:pPr algn="just"/>
            <a:r>
              <a:rPr lang="tr-TR" sz="2300" dirty="0" err="1" smtClean="0"/>
              <a:t>Gradyan</a:t>
            </a:r>
            <a:r>
              <a:rPr lang="tr-TR" sz="2300" dirty="0" smtClean="0"/>
              <a:t> metodu; görüntünün birinci türevindeki maksimum ve minimum değerlere bakma ile kenarları tespit eder. </a:t>
            </a:r>
          </a:p>
          <a:p>
            <a:pPr algn="just"/>
            <a:endParaRPr lang="tr-TR" sz="2300" dirty="0" smtClean="0"/>
          </a:p>
          <a:p>
            <a:pPr algn="just"/>
            <a:r>
              <a:rPr lang="tr-TR" sz="2300" dirty="0" err="1" smtClean="0"/>
              <a:t>Laplasyan</a:t>
            </a:r>
            <a:r>
              <a:rPr lang="tr-TR" sz="2300" dirty="0" smtClean="0"/>
              <a:t> metodu; kenarları bulmak için ikinci türevdeki sıfır geçişlerini arar. </a:t>
            </a:r>
          </a:p>
          <a:p>
            <a:pPr algn="just"/>
            <a:endParaRPr lang="tr-TR" sz="2300" dirty="0" smtClean="0"/>
          </a:p>
          <a:p>
            <a:pPr algn="just"/>
            <a:r>
              <a:rPr lang="tr-TR" sz="2300" dirty="0" smtClean="0"/>
              <a:t>Bir kenar, rampa fonksiyonunun bir boyutlu şekline sahiptir.</a:t>
            </a:r>
          </a:p>
          <a:p>
            <a:pPr algn="just"/>
            <a:endParaRPr lang="tr-TR" sz="2300" dirty="0" smtClean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4632">
              <a:defRPr/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SOBEL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Sobel</a:t>
            </a:r>
            <a:r>
              <a:rPr lang="tr-TR" dirty="0" smtClean="0"/>
              <a:t> </a:t>
            </a:r>
            <a:r>
              <a:rPr lang="tr-TR" dirty="0" err="1" smtClean="0"/>
              <a:t>kerneli</a:t>
            </a:r>
            <a:r>
              <a:rPr lang="tr-TR" dirty="0" smtClean="0"/>
              <a:t> aşağıdaki matrislerden elde edilir;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Yüzey eğimi </a:t>
            </a:r>
            <a:r>
              <a:rPr lang="tr-TR" dirty="0" err="1" smtClean="0"/>
              <a:t>mean</a:t>
            </a:r>
            <a:r>
              <a:rPr lang="tr-TR" dirty="0" smtClean="0"/>
              <a:t> filtresi ile yumuşatılır.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40625" t="39285" r="37500" b="47858"/>
          <a:stretch>
            <a:fillRect/>
          </a:stretch>
        </p:blipFill>
        <p:spPr bwMode="auto">
          <a:xfrm>
            <a:off x="2786050" y="2714620"/>
            <a:ext cx="350046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SAÜ Bilgisayar Mühendisliği </a:t>
            </a:r>
            <a:endParaRPr lang="en-US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428596" y="285728"/>
            <a:ext cx="2655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214282" y="928670"/>
            <a:ext cx="8286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/>
              <a:t>Laplasyan</a:t>
            </a:r>
            <a:r>
              <a:rPr lang="tr-TR" sz="2800" dirty="0" smtClean="0"/>
              <a:t> x ve y yönlerindeki ikinci türev için 5x5’lik bir tane </a:t>
            </a:r>
            <a:r>
              <a:rPr lang="tr-TR" sz="2800" dirty="0" err="1" smtClean="0"/>
              <a:t>konvolüsyon</a:t>
            </a:r>
            <a:r>
              <a:rPr lang="tr-TR" sz="2800" dirty="0" smtClean="0"/>
              <a:t> maskesi kullanır. </a:t>
            </a:r>
            <a:endParaRPr lang="en-US" sz="2800" dirty="0"/>
          </a:p>
        </p:txBody>
      </p:sp>
      <p:pic>
        <p:nvPicPr>
          <p:cNvPr id="39938" name="Picture 2" descr="C:\Documents and Settings\SERAP\Desktop\mask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564904"/>
            <a:ext cx="3857652" cy="2951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4632">
              <a:defRPr/>
            </a:pPr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Gradyan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vs. </a:t>
            </a:r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Laplasyan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 = fspecial('laplacian');</a:t>
            </a:r>
          </a:p>
          <a:p>
            <a:r>
              <a:rPr lang="pt-BR" dirty="0" smtClean="0"/>
              <a:t>L = imfilter(I,H,'replicate');</a:t>
            </a:r>
          </a:p>
          <a:p>
            <a:r>
              <a:rPr lang="pt-BR" dirty="0" smtClean="0"/>
              <a:t>imshow(L);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H=</a:t>
            </a:r>
            <a:r>
              <a:rPr lang="tr-TR" dirty="0" err="1" smtClean="0"/>
              <a:t>fspecial</a:t>
            </a:r>
            <a:r>
              <a:rPr lang="tr-TR" dirty="0" smtClean="0"/>
              <a:t>('</a:t>
            </a:r>
            <a:r>
              <a:rPr lang="tr-TR" dirty="0" err="1" smtClean="0"/>
              <a:t>sobel</a:t>
            </a:r>
            <a:r>
              <a:rPr lang="tr-TR" dirty="0" smtClean="0"/>
              <a:t>');</a:t>
            </a:r>
          </a:p>
          <a:p>
            <a:r>
              <a:rPr lang="tr-TR" dirty="0" smtClean="0"/>
              <a:t>S = </a:t>
            </a:r>
            <a:r>
              <a:rPr lang="tr-TR" dirty="0" err="1" smtClean="0"/>
              <a:t>imfilter</a:t>
            </a:r>
            <a:r>
              <a:rPr lang="tr-TR" dirty="0" smtClean="0"/>
              <a:t>(I,H ,'</a:t>
            </a:r>
            <a:r>
              <a:rPr lang="tr-TR" dirty="0" err="1" smtClean="0"/>
              <a:t>replicate</a:t>
            </a:r>
            <a:r>
              <a:rPr lang="tr-TR" dirty="0" smtClean="0"/>
              <a:t>');</a:t>
            </a:r>
          </a:p>
          <a:p>
            <a:r>
              <a:rPr lang="pt-BR" dirty="0" smtClean="0"/>
              <a:t>imshow(</a:t>
            </a:r>
            <a:r>
              <a:rPr lang="tr-TR" dirty="0" smtClean="0"/>
              <a:t>S</a:t>
            </a:r>
            <a:r>
              <a:rPr lang="pt-BR" dirty="0" smtClean="0"/>
              <a:t>);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12867" t="5455" r="13147" b="10909"/>
          <a:stretch>
            <a:fillRect/>
          </a:stretch>
        </p:blipFill>
        <p:spPr bwMode="auto">
          <a:xfrm>
            <a:off x="6357950" y="1357298"/>
            <a:ext cx="242889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 l="12588" t="5455" r="13426" b="12727"/>
          <a:stretch>
            <a:fillRect/>
          </a:stretch>
        </p:blipFill>
        <p:spPr bwMode="auto">
          <a:xfrm>
            <a:off x="6357950" y="3857628"/>
            <a:ext cx="2428892" cy="23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4632">
              <a:defRPr/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Robert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76498"/>
          </a:xfrm>
        </p:spPr>
        <p:txBody>
          <a:bodyPr>
            <a:normAutofit/>
          </a:bodyPr>
          <a:lstStyle/>
          <a:p>
            <a:r>
              <a:rPr lang="tr-TR" dirty="0" smtClean="0"/>
              <a:t>En basit eğim operatörü, köşeden köşeye çapraz geçiş yapan Robert operatörüdür;</a:t>
            </a:r>
          </a:p>
          <a:p>
            <a:pPr lvl="8">
              <a:buNone/>
            </a:pPr>
            <a:endParaRPr lang="tr-TR" dirty="0" smtClean="0"/>
          </a:p>
          <a:p>
            <a:pPr lvl="8">
              <a:buNone/>
            </a:pPr>
            <a:r>
              <a:rPr lang="tr-TR" dirty="0" smtClean="0"/>
              <a:t>			</a:t>
            </a:r>
            <a:r>
              <a:rPr lang="tr-TR" sz="2200" dirty="0" smtClean="0"/>
              <a:t>veya</a:t>
            </a:r>
          </a:p>
          <a:p>
            <a:pPr lvl="8">
              <a:buNone/>
            </a:pPr>
            <a:endParaRPr lang="tr-TR" sz="2200" dirty="0" smtClean="0"/>
          </a:p>
          <a:p>
            <a:pPr lvl="8">
              <a:buNone/>
            </a:pPr>
            <a:endParaRPr lang="tr-TR" sz="2200" dirty="0" smtClean="0"/>
          </a:p>
          <a:p>
            <a:pPr lvl="8">
              <a:buNone/>
            </a:pPr>
            <a:endParaRPr lang="tr-TR" sz="2200" dirty="0" smtClean="0"/>
          </a:p>
          <a:p>
            <a:pPr lvl="8">
              <a:buNone/>
            </a:pPr>
            <a:r>
              <a:rPr lang="tr-TR" dirty="0" smtClean="0"/>
              <a:t>		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8839" t="40000" r="42857" b="51428"/>
          <a:stretch>
            <a:fillRect/>
          </a:stretch>
        </p:blipFill>
        <p:spPr bwMode="auto">
          <a:xfrm>
            <a:off x="1142976" y="2928934"/>
            <a:ext cx="292895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9285" t="55716" r="42411" b="34998"/>
          <a:stretch>
            <a:fillRect/>
          </a:stretch>
        </p:blipFill>
        <p:spPr bwMode="auto">
          <a:xfrm>
            <a:off x="5000628" y="2857496"/>
            <a:ext cx="292895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 İçerik Yer Tutucusu"/>
          <p:cNvSpPr txBox="1">
            <a:spLocks/>
          </p:cNvSpPr>
          <p:nvPr/>
        </p:nvSpPr>
        <p:spPr>
          <a:xfrm>
            <a:off x="571472" y="3857628"/>
            <a:ext cx="8229600" cy="24288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tr-TR" sz="2700" dirty="0" smtClean="0"/>
              <a:t>Bu </a:t>
            </a:r>
            <a:r>
              <a:rPr lang="tr-TR" sz="2700" dirty="0" err="1" smtClean="0"/>
              <a:t>kerneller</a:t>
            </a:r>
            <a:r>
              <a:rPr lang="tr-TR" sz="2700" dirty="0" smtClean="0"/>
              <a:t>, düzlemsel bir yüzeye oturtulmuş 2x2 bir pencerenin en küçük kare hatasının eğimini verecek şekilde türetilmişlerdir.</a:t>
            </a:r>
            <a:endParaRPr kumimoji="0" lang="tr-T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4632">
              <a:defRPr/>
            </a:pPr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Prewitt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Prewitt</a:t>
            </a:r>
            <a:r>
              <a:rPr lang="tr-TR" dirty="0" smtClean="0"/>
              <a:t> </a:t>
            </a:r>
            <a:r>
              <a:rPr lang="tr-TR" dirty="0" err="1" smtClean="0"/>
              <a:t>kernelleri</a:t>
            </a:r>
            <a:r>
              <a:rPr lang="tr-TR" dirty="0" smtClean="0"/>
              <a:t> aşağıdaki gibidir;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5268" t="29286" r="36161" b="59285"/>
          <a:stretch>
            <a:fillRect/>
          </a:stretch>
        </p:blipFill>
        <p:spPr bwMode="auto">
          <a:xfrm>
            <a:off x="2143108" y="2571744"/>
            <a:ext cx="45720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2143" t="46429" r="29911" b="37856"/>
          <a:stretch>
            <a:fillRect/>
          </a:stretch>
        </p:blipFill>
        <p:spPr bwMode="auto">
          <a:xfrm>
            <a:off x="1428728" y="4214818"/>
            <a:ext cx="607223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84632">
              <a:defRPr/>
            </a:pPr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Marr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Hill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Kenar Bulma</a:t>
            </a:r>
            <a:endParaRPr lang="tr-TR" sz="3200" b="1" dirty="0">
              <a:solidFill>
                <a:srgbClr val="FFC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Marr</a:t>
            </a:r>
            <a:r>
              <a:rPr lang="tr-TR" dirty="0" smtClean="0"/>
              <a:t>-</a:t>
            </a:r>
            <a:r>
              <a:rPr lang="tr-TR" dirty="0" err="1" smtClean="0"/>
              <a:t>Hilderth</a:t>
            </a:r>
            <a:r>
              <a:rPr lang="tr-TR" dirty="0" smtClean="0"/>
              <a:t> yöntemi </a:t>
            </a:r>
            <a:r>
              <a:rPr lang="tr-TR" dirty="0" err="1" smtClean="0"/>
              <a:t>LoG</a:t>
            </a:r>
            <a:r>
              <a:rPr lang="tr-TR" dirty="0" smtClean="0"/>
              <a:t> (</a:t>
            </a:r>
            <a:r>
              <a:rPr lang="tr-TR" dirty="0" err="1" smtClean="0"/>
              <a:t>Laplacian</a:t>
            </a:r>
            <a:r>
              <a:rPr lang="tr-TR" dirty="0" smtClean="0"/>
              <a:t> of </a:t>
            </a:r>
            <a:r>
              <a:rPr lang="tr-TR" dirty="0" err="1" smtClean="0"/>
              <a:t>Gaussian</a:t>
            </a:r>
            <a:r>
              <a:rPr lang="tr-TR" dirty="0" smtClean="0"/>
              <a:t>) operatörünün sıfır kesişlerine dayanmaktadır. </a:t>
            </a:r>
          </a:p>
          <a:p>
            <a:r>
              <a:rPr lang="tr-TR" dirty="0" smtClean="0"/>
              <a:t>Sıfır kesişi, bir fonksiyonun sıfır eksenini kestiği yer olarak tanımlanır. </a:t>
            </a:r>
          </a:p>
          <a:p>
            <a:r>
              <a:rPr lang="tr-TR" dirty="0" smtClean="0"/>
              <a:t>Bu yöntemde, sıfır kesişleri boyunca kenarları bulmak için </a:t>
            </a:r>
            <a:r>
              <a:rPr lang="tr-TR" dirty="0" err="1" smtClean="0"/>
              <a:t>Laplasyan</a:t>
            </a:r>
            <a:r>
              <a:rPr lang="tr-TR" dirty="0" smtClean="0"/>
              <a:t> ön işlem olarak uygulanan yumuşatma operatörüyle (Gauss filtre) birlikte kullanılır. 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571472" y="357166"/>
            <a:ext cx="764386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  <a:defRPr/>
            </a:pPr>
            <a:r>
              <a:rPr lang="tr-TR" sz="3200" b="1" dirty="0" err="1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Matlab</a:t>
            </a: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ile kenar bulma</a:t>
            </a:r>
          </a:p>
          <a:p>
            <a:endParaRPr lang="tr-TR" sz="10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sobel</a:t>
            </a:r>
            <a:r>
              <a:rPr lang="tr-TR" dirty="0" smtClean="0"/>
              <a:t>')</a:t>
            </a:r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sobel</a:t>
            </a:r>
            <a:r>
              <a:rPr lang="tr-TR" dirty="0" smtClean="0"/>
              <a:t>',</a:t>
            </a:r>
            <a:r>
              <a:rPr lang="tr-TR" dirty="0" err="1" smtClean="0"/>
              <a:t>thresh</a:t>
            </a:r>
            <a:r>
              <a:rPr lang="tr-TR" dirty="0" smtClean="0"/>
              <a:t>)</a:t>
            </a:r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sobel</a:t>
            </a:r>
            <a:r>
              <a:rPr lang="tr-TR" dirty="0" smtClean="0"/>
              <a:t>',</a:t>
            </a:r>
            <a:r>
              <a:rPr lang="tr-TR" dirty="0" err="1" smtClean="0"/>
              <a:t>thresh</a:t>
            </a:r>
            <a:r>
              <a:rPr lang="tr-TR" dirty="0" smtClean="0"/>
              <a:t>,</a:t>
            </a:r>
            <a:r>
              <a:rPr lang="tr-TR" dirty="0" err="1" smtClean="0"/>
              <a:t>direction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[BW,</a:t>
            </a:r>
            <a:r>
              <a:rPr lang="tr-TR" dirty="0" err="1" smtClean="0"/>
              <a:t>thresh</a:t>
            </a:r>
            <a:r>
              <a:rPr lang="tr-TR" dirty="0" smtClean="0"/>
              <a:t>]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sobel</a:t>
            </a:r>
            <a:r>
              <a:rPr lang="tr-TR" dirty="0" smtClean="0"/>
              <a:t>',...)</a:t>
            </a:r>
          </a:p>
          <a:p>
            <a:endParaRPr lang="tr-TR" dirty="0" smtClean="0"/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prewitt</a:t>
            </a:r>
            <a:r>
              <a:rPr lang="tr-TR" dirty="0" smtClean="0"/>
              <a:t>')</a:t>
            </a:r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prewitt</a:t>
            </a:r>
            <a:r>
              <a:rPr lang="tr-TR" dirty="0" smtClean="0"/>
              <a:t>',</a:t>
            </a:r>
            <a:r>
              <a:rPr lang="tr-TR" dirty="0" err="1" smtClean="0"/>
              <a:t>thresh</a:t>
            </a:r>
            <a:r>
              <a:rPr lang="tr-TR" dirty="0" smtClean="0"/>
              <a:t>)</a:t>
            </a:r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prewitt</a:t>
            </a:r>
            <a:r>
              <a:rPr lang="tr-TR" dirty="0" smtClean="0"/>
              <a:t>',</a:t>
            </a:r>
            <a:r>
              <a:rPr lang="tr-TR" dirty="0" err="1" smtClean="0"/>
              <a:t>thresh</a:t>
            </a:r>
            <a:r>
              <a:rPr lang="tr-TR" dirty="0" smtClean="0"/>
              <a:t>,</a:t>
            </a:r>
            <a:r>
              <a:rPr lang="tr-TR" dirty="0" err="1" smtClean="0"/>
              <a:t>direction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[BW,</a:t>
            </a:r>
            <a:r>
              <a:rPr lang="tr-TR" dirty="0" err="1" smtClean="0"/>
              <a:t>thresh</a:t>
            </a:r>
            <a:r>
              <a:rPr lang="tr-TR" dirty="0" smtClean="0"/>
              <a:t>]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prewitt</a:t>
            </a:r>
            <a:r>
              <a:rPr lang="tr-TR" dirty="0" smtClean="0"/>
              <a:t>',...)</a:t>
            </a:r>
          </a:p>
          <a:p>
            <a:endParaRPr lang="tr-TR" dirty="0" smtClean="0"/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roberts</a:t>
            </a:r>
            <a:r>
              <a:rPr lang="tr-TR" dirty="0" smtClean="0"/>
              <a:t>')</a:t>
            </a:r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roberts</a:t>
            </a:r>
            <a:r>
              <a:rPr lang="tr-TR" dirty="0" smtClean="0"/>
              <a:t>',</a:t>
            </a:r>
            <a:r>
              <a:rPr lang="tr-TR" dirty="0" err="1" smtClean="0"/>
              <a:t>thresh</a:t>
            </a:r>
            <a:r>
              <a:rPr lang="tr-TR" dirty="0" smtClean="0"/>
              <a:t>)</a:t>
            </a:r>
          </a:p>
          <a:p>
            <a:r>
              <a:rPr lang="tr-TR" dirty="0" smtClean="0"/>
              <a:t>[BW,</a:t>
            </a:r>
            <a:r>
              <a:rPr lang="tr-TR" dirty="0" err="1" smtClean="0"/>
              <a:t>thresh</a:t>
            </a:r>
            <a:r>
              <a:rPr lang="tr-TR" dirty="0" smtClean="0"/>
              <a:t>]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roberts</a:t>
            </a:r>
            <a:r>
              <a:rPr lang="tr-TR" dirty="0" smtClean="0"/>
              <a:t>',...)</a:t>
            </a:r>
          </a:p>
          <a:p>
            <a:endParaRPr lang="tr-TR" dirty="0" smtClean="0"/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canny</a:t>
            </a:r>
            <a:r>
              <a:rPr lang="tr-TR" dirty="0" smtClean="0"/>
              <a:t>')</a:t>
            </a:r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canny</a:t>
            </a:r>
            <a:r>
              <a:rPr lang="tr-TR" dirty="0" smtClean="0"/>
              <a:t>',</a:t>
            </a:r>
            <a:r>
              <a:rPr lang="tr-TR" dirty="0" err="1" smtClean="0"/>
              <a:t>thresh</a:t>
            </a:r>
            <a:r>
              <a:rPr lang="tr-TR" dirty="0" smtClean="0"/>
              <a:t>)</a:t>
            </a:r>
          </a:p>
          <a:p>
            <a:r>
              <a:rPr lang="tr-TR" dirty="0" smtClean="0"/>
              <a:t>BW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canny</a:t>
            </a:r>
            <a:r>
              <a:rPr lang="tr-TR" dirty="0" smtClean="0"/>
              <a:t>',</a:t>
            </a:r>
            <a:r>
              <a:rPr lang="tr-TR" dirty="0" err="1" smtClean="0"/>
              <a:t>thresh</a:t>
            </a:r>
            <a:r>
              <a:rPr lang="tr-TR" dirty="0" smtClean="0"/>
              <a:t>,</a:t>
            </a:r>
            <a:r>
              <a:rPr lang="tr-TR" dirty="0" err="1" smtClean="0"/>
              <a:t>sigma</a:t>
            </a:r>
            <a:r>
              <a:rPr lang="tr-TR" dirty="0" smtClean="0"/>
              <a:t>)</a:t>
            </a:r>
          </a:p>
          <a:p>
            <a:r>
              <a:rPr lang="tr-TR" dirty="0" smtClean="0"/>
              <a:t>[BW,</a:t>
            </a:r>
            <a:r>
              <a:rPr lang="tr-TR" dirty="0" err="1" smtClean="0"/>
              <a:t>threshold</a:t>
            </a:r>
            <a:r>
              <a:rPr lang="tr-TR" dirty="0" smtClean="0"/>
              <a:t>]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canny</a:t>
            </a:r>
            <a:r>
              <a:rPr lang="tr-TR" dirty="0" smtClean="0"/>
              <a:t>',...)</a:t>
            </a:r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5000628" y="1047825"/>
            <a:ext cx="38198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BW1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sobel</a:t>
            </a:r>
            <a:r>
              <a:rPr lang="tr-TR" dirty="0" smtClean="0"/>
              <a:t>');</a:t>
            </a:r>
          </a:p>
          <a:p>
            <a:r>
              <a:rPr lang="tr-TR" dirty="0" err="1" smtClean="0"/>
              <a:t>subplot</a:t>
            </a:r>
            <a:r>
              <a:rPr lang="tr-TR" dirty="0" smtClean="0"/>
              <a:t>(2,2,1); </a:t>
            </a:r>
          </a:p>
          <a:p>
            <a:r>
              <a:rPr lang="tr-TR" dirty="0" err="1" smtClean="0"/>
              <a:t>imshow</a:t>
            </a:r>
            <a:r>
              <a:rPr lang="tr-TR" dirty="0" smtClean="0"/>
              <a:t>(BW1);</a:t>
            </a:r>
            <a:r>
              <a:rPr lang="tr-TR" dirty="0" err="1" smtClean="0"/>
              <a:t>title</a:t>
            </a:r>
            <a:r>
              <a:rPr lang="tr-TR" dirty="0" smtClean="0"/>
              <a:t>('</a:t>
            </a:r>
            <a:r>
              <a:rPr lang="tr-TR" dirty="0" err="1" smtClean="0"/>
              <a:t>Sobel</a:t>
            </a:r>
            <a:r>
              <a:rPr lang="tr-TR" dirty="0" smtClean="0"/>
              <a:t>');</a:t>
            </a:r>
          </a:p>
          <a:p>
            <a:r>
              <a:rPr lang="tr-TR" dirty="0" smtClean="0"/>
              <a:t> </a:t>
            </a:r>
          </a:p>
          <a:p>
            <a:endParaRPr lang="tr-TR" dirty="0" smtClean="0"/>
          </a:p>
          <a:p>
            <a:r>
              <a:rPr lang="tr-TR" dirty="0" smtClean="0"/>
              <a:t>BW2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prewitt</a:t>
            </a:r>
            <a:r>
              <a:rPr lang="tr-TR" dirty="0" smtClean="0"/>
              <a:t>');</a:t>
            </a:r>
          </a:p>
          <a:p>
            <a:r>
              <a:rPr lang="tr-TR" dirty="0" err="1" smtClean="0"/>
              <a:t>subplot</a:t>
            </a:r>
            <a:r>
              <a:rPr lang="tr-TR" dirty="0" smtClean="0"/>
              <a:t>(2,2,2); </a:t>
            </a:r>
          </a:p>
          <a:p>
            <a:r>
              <a:rPr lang="tr-TR" dirty="0" err="1" smtClean="0"/>
              <a:t>imshow</a:t>
            </a:r>
            <a:r>
              <a:rPr lang="tr-TR" dirty="0" smtClean="0"/>
              <a:t>(BW2); </a:t>
            </a:r>
            <a:r>
              <a:rPr lang="tr-TR" dirty="0" err="1" smtClean="0"/>
              <a:t>title</a:t>
            </a:r>
            <a:r>
              <a:rPr lang="tr-TR" dirty="0" smtClean="0"/>
              <a:t>('</a:t>
            </a:r>
            <a:r>
              <a:rPr lang="tr-TR" dirty="0" err="1" smtClean="0"/>
              <a:t>Prewit</a:t>
            </a:r>
            <a:r>
              <a:rPr lang="tr-TR" dirty="0" smtClean="0"/>
              <a:t>');</a:t>
            </a:r>
          </a:p>
          <a:p>
            <a:r>
              <a:rPr lang="tr-TR" dirty="0" smtClean="0"/>
              <a:t> </a:t>
            </a:r>
          </a:p>
          <a:p>
            <a:endParaRPr lang="tr-TR" dirty="0" smtClean="0"/>
          </a:p>
          <a:p>
            <a:r>
              <a:rPr lang="tr-TR" dirty="0" smtClean="0"/>
              <a:t>BW3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roberts</a:t>
            </a:r>
            <a:r>
              <a:rPr lang="tr-TR" dirty="0" smtClean="0"/>
              <a:t>');</a:t>
            </a:r>
          </a:p>
          <a:p>
            <a:r>
              <a:rPr lang="tr-TR" dirty="0" err="1" smtClean="0"/>
              <a:t>subplot</a:t>
            </a:r>
            <a:r>
              <a:rPr lang="tr-TR" dirty="0" smtClean="0"/>
              <a:t>(2,2,3); </a:t>
            </a:r>
          </a:p>
          <a:p>
            <a:r>
              <a:rPr lang="tr-TR" dirty="0" err="1" smtClean="0"/>
              <a:t>imshow</a:t>
            </a:r>
            <a:r>
              <a:rPr lang="tr-TR" dirty="0" smtClean="0"/>
              <a:t>(BW3); </a:t>
            </a:r>
            <a:r>
              <a:rPr lang="tr-TR" dirty="0" err="1" smtClean="0"/>
              <a:t>title</a:t>
            </a:r>
            <a:r>
              <a:rPr lang="tr-TR" dirty="0" smtClean="0"/>
              <a:t>('</a:t>
            </a:r>
            <a:r>
              <a:rPr lang="tr-TR" dirty="0" err="1" smtClean="0"/>
              <a:t>Roberts</a:t>
            </a:r>
            <a:r>
              <a:rPr lang="tr-TR" dirty="0" smtClean="0"/>
              <a:t>');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BW4 = </a:t>
            </a:r>
            <a:r>
              <a:rPr lang="tr-TR" dirty="0" err="1" smtClean="0"/>
              <a:t>edge</a:t>
            </a:r>
            <a:r>
              <a:rPr lang="tr-TR" dirty="0" smtClean="0"/>
              <a:t>(I,'</a:t>
            </a:r>
            <a:r>
              <a:rPr lang="tr-TR" dirty="0" err="1" smtClean="0"/>
              <a:t>canny</a:t>
            </a:r>
            <a:r>
              <a:rPr lang="tr-TR" dirty="0" smtClean="0"/>
              <a:t>');</a:t>
            </a:r>
          </a:p>
          <a:p>
            <a:r>
              <a:rPr lang="tr-TR" dirty="0" err="1" smtClean="0"/>
              <a:t>subplot</a:t>
            </a:r>
            <a:r>
              <a:rPr lang="tr-TR" dirty="0" smtClean="0"/>
              <a:t>(2,2,4); </a:t>
            </a:r>
          </a:p>
          <a:p>
            <a:r>
              <a:rPr lang="tr-TR" dirty="0" err="1" smtClean="0"/>
              <a:t>imshow</a:t>
            </a:r>
            <a:r>
              <a:rPr lang="tr-TR" dirty="0" smtClean="0"/>
              <a:t>(BW4); </a:t>
            </a:r>
            <a:r>
              <a:rPr lang="tr-TR" dirty="0" err="1" smtClean="0"/>
              <a:t>title</a:t>
            </a:r>
            <a:r>
              <a:rPr lang="tr-TR" dirty="0" smtClean="0"/>
              <a:t>('</a:t>
            </a:r>
            <a:r>
              <a:rPr lang="tr-TR" dirty="0" err="1" smtClean="0"/>
              <a:t>Canny</a:t>
            </a:r>
            <a:r>
              <a:rPr lang="tr-TR" dirty="0" smtClean="0"/>
              <a:t>');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2296" r="12169" b="6671"/>
          <a:stretch>
            <a:fillRect/>
          </a:stretch>
        </p:blipFill>
        <p:spPr bwMode="auto">
          <a:xfrm>
            <a:off x="5436096" y="3284984"/>
            <a:ext cx="288830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12637" r="13344" b="12245"/>
          <a:stretch>
            <a:fillRect/>
          </a:stretch>
        </p:blipFill>
        <p:spPr bwMode="auto">
          <a:xfrm>
            <a:off x="5436096" y="0"/>
            <a:ext cx="2928958" cy="326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 l="14154" r="11538" b="10000"/>
          <a:stretch>
            <a:fillRect/>
          </a:stretch>
        </p:blipFill>
        <p:spPr bwMode="auto">
          <a:xfrm>
            <a:off x="1835696" y="0"/>
            <a:ext cx="3096344" cy="331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 l="12468" r="12725" b="6041"/>
          <a:stretch>
            <a:fillRect/>
          </a:stretch>
        </p:blipFill>
        <p:spPr bwMode="auto">
          <a:xfrm>
            <a:off x="1835696" y="3284984"/>
            <a:ext cx="3096344" cy="333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799257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72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494" t="26367" r="33349" b="51172"/>
          <a:stretch>
            <a:fillRect/>
          </a:stretch>
        </p:blipFill>
        <p:spPr bwMode="auto">
          <a:xfrm>
            <a:off x="3714712" y="1256094"/>
            <a:ext cx="5429288" cy="260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31494" t="54688" r="33349" b="22851"/>
          <a:stretch>
            <a:fillRect/>
          </a:stretch>
        </p:blipFill>
        <p:spPr bwMode="auto">
          <a:xfrm>
            <a:off x="3643306" y="3936507"/>
            <a:ext cx="5500726" cy="263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214314" y="1490008"/>
            <a:ext cx="35718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Yandaki sinyali göz önünde bulunduralım. Yoğunluklar arasındaki sıçrama kenarı verir.</a:t>
            </a:r>
            <a:endParaRPr lang="en-US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Üstteki işaretin türevi (</a:t>
            </a:r>
            <a:r>
              <a:rPr lang="tr-TR" sz="2400" dirty="0" err="1" smtClean="0"/>
              <a:t>t’ye</a:t>
            </a:r>
            <a:r>
              <a:rPr lang="tr-TR" sz="2400" dirty="0" smtClean="0"/>
              <a:t> göre türevi alınırsa) aşağıdaki işareti verir.</a:t>
            </a:r>
            <a:endParaRPr lang="en-US" sz="2400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Dikdörtgen"/>
          <p:cNvSpPr/>
          <p:nvPr/>
        </p:nvSpPr>
        <p:spPr>
          <a:xfrm>
            <a:off x="357158" y="428604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1310706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Türev işlemi orijinal sinyaldeki kenarın merkezindeki maksimum değeri gösterir. </a:t>
            </a:r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Birinci türeve dayanan bu kenar tespiti yöntemi “</a:t>
            </a:r>
            <a:r>
              <a:rPr lang="tr-TR" sz="2400" dirty="0" err="1" smtClean="0"/>
              <a:t>gradyan</a:t>
            </a:r>
            <a:r>
              <a:rPr lang="tr-TR" sz="2400" dirty="0" smtClean="0"/>
              <a:t> filtre” metodunun  karakteristik özelliğidir. </a:t>
            </a:r>
            <a:r>
              <a:rPr lang="tr-TR" sz="2400" dirty="0" err="1" smtClean="0"/>
              <a:t>Gradyan</a:t>
            </a:r>
            <a:r>
              <a:rPr lang="tr-TR" sz="2400" dirty="0" smtClean="0"/>
              <a:t> filtre metodunu kullanan kenar bulmaya örnek </a:t>
            </a:r>
            <a:r>
              <a:rPr lang="tr-TR" sz="2400" dirty="0" err="1" smtClean="0"/>
              <a:t>Sobel</a:t>
            </a:r>
            <a:r>
              <a:rPr lang="tr-TR" sz="2400" dirty="0" smtClean="0"/>
              <a:t> verilebilir. </a:t>
            </a:r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err="1" smtClean="0"/>
              <a:t>Gradyan</a:t>
            </a:r>
            <a:r>
              <a:rPr lang="tr-TR" sz="2400" dirty="0" smtClean="0"/>
              <a:t> değeri eşik değerini aşarsa pikselin yeri kenarın yerini gösterir. </a:t>
            </a:r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357158" y="428604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1537162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Kenarları belirten piksellerin renk değerleri kenarın dışındaki piksellerden daha büyüktür.</a:t>
            </a:r>
          </a:p>
          <a:p>
            <a:pPr algn="just"/>
            <a:r>
              <a:rPr lang="tr-TR" sz="2400" dirty="0" smtClean="0"/>
              <a:t> </a:t>
            </a:r>
          </a:p>
          <a:p>
            <a:pPr algn="just"/>
            <a:r>
              <a:rPr lang="tr-TR" sz="2400" dirty="0" smtClean="0"/>
              <a:t>Böylece bir kere eşik değeri ayarlandığında </a:t>
            </a:r>
            <a:r>
              <a:rPr lang="tr-TR" sz="2400" dirty="0" err="1" smtClean="0"/>
              <a:t>gradyan</a:t>
            </a:r>
            <a:r>
              <a:rPr lang="tr-TR" sz="2400" dirty="0" smtClean="0"/>
              <a:t> değerini eşik değeri ile karşılaştırabiliriz ve eşik değeri aşıldığında kenarı tespit edebiliriz. </a:t>
            </a:r>
          </a:p>
          <a:p>
            <a:pPr algn="just"/>
            <a:endParaRPr lang="tr-TR" sz="2400" dirty="0" smtClean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357158" y="428604"/>
            <a:ext cx="48577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  <a:p>
            <a:endParaRPr lang="tr-TR" sz="3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1286422"/>
            <a:ext cx="842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400" dirty="0" smtClean="0"/>
              <a:t>Ayrıca ilk türev maksimumda iken ikinci türev sıfırda olur. </a:t>
            </a:r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Sonuç olarak kenar bulmanın alternatif bir yolu ikinci türevde sıfır noktasını tespit etmektir. </a:t>
            </a:r>
          </a:p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Bu metot </a:t>
            </a:r>
            <a:r>
              <a:rPr lang="tr-TR" sz="2400" dirty="0" err="1" smtClean="0"/>
              <a:t>Laplasyan</a:t>
            </a:r>
            <a:r>
              <a:rPr lang="tr-TR" sz="2400" dirty="0" smtClean="0"/>
              <a:t> olarak bilinir ve işaretin ikinci türevi aşağıda gösterilmiştir. Örnek olarak </a:t>
            </a:r>
            <a:r>
              <a:rPr lang="tr-TR" sz="2400" dirty="0" err="1" smtClean="0"/>
              <a:t>Marr</a:t>
            </a:r>
            <a:r>
              <a:rPr lang="tr-TR" sz="2400" dirty="0" smtClean="0"/>
              <a:t>-</a:t>
            </a:r>
            <a:r>
              <a:rPr lang="tr-TR" sz="2400" dirty="0" err="1" smtClean="0"/>
              <a:t>Hilderth</a:t>
            </a:r>
            <a:r>
              <a:rPr lang="tr-TR" sz="2400" dirty="0" smtClean="0"/>
              <a:t> metodu verilebilir.</a:t>
            </a:r>
            <a:endParaRPr lang="en-US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357158" y="428604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2959" t="50781" r="35547" b="27734"/>
          <a:stretch>
            <a:fillRect/>
          </a:stretch>
        </p:blipFill>
        <p:spPr bwMode="auto">
          <a:xfrm>
            <a:off x="4462754" y="4293096"/>
            <a:ext cx="4357718" cy="222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428596" y="1214422"/>
            <a:ext cx="8072494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500" dirty="0" smtClean="0"/>
              <a:t>Sayısal fonksiyonlarda birinci türev; 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500" dirty="0" smtClean="0"/>
              <a:t> Düz zeminde sıfır olmalıdır (görüntüdeki tek renk olan bölümler),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500" dirty="0" smtClean="0"/>
              <a:t> Grilik seviyesindeki ani değişimlerde veya rampa geçişlerinde sıfırdan farklı olmalıdır,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500" dirty="0" smtClean="0"/>
              <a:t> Rampa boyunca sıfırdan farklı olmalıdır.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sz="2500" dirty="0" smtClean="0"/>
              <a:t>İkinci türev ise, </a:t>
            </a:r>
          </a:p>
          <a:p>
            <a:pPr lvl="0">
              <a:buClr>
                <a:srgbClr val="0F6FC6"/>
              </a:buClr>
              <a:buFont typeface="Wingdings" pitchFamily="2" charset="2"/>
              <a:buChar char="§"/>
            </a:pPr>
            <a:r>
              <a:rPr lang="tr-TR" sz="2500" dirty="0" smtClean="0">
                <a:solidFill>
                  <a:prstClr val="black"/>
                </a:solidFill>
              </a:rPr>
              <a:t> </a:t>
            </a:r>
            <a:r>
              <a:rPr lang="tr-TR" sz="2500" dirty="0" smtClean="0"/>
              <a:t>Düz zeminde sıfır olmalıdır,</a:t>
            </a:r>
          </a:p>
          <a:p>
            <a:pPr lvl="0">
              <a:buClr>
                <a:srgbClr val="0F6FC6"/>
              </a:buClr>
              <a:buFont typeface="Wingdings" pitchFamily="2" charset="2"/>
              <a:buChar char="§"/>
            </a:pPr>
            <a:r>
              <a:rPr lang="tr-TR" sz="2500" dirty="0" smtClean="0"/>
              <a:t> Rampa değişiminin başında ve sonunda sıfırdan farklı olmalıdır,</a:t>
            </a:r>
          </a:p>
          <a:p>
            <a:pPr lvl="0">
              <a:buClr>
                <a:srgbClr val="0F6FC6"/>
              </a:buClr>
              <a:buFont typeface="Wingdings" pitchFamily="2" charset="2"/>
              <a:buChar char="§"/>
            </a:pPr>
            <a:r>
              <a:rPr lang="tr-TR" sz="2500" dirty="0" smtClean="0"/>
              <a:t> Sabit eğimli rampa boyunca sıfır olmalıdır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357158" y="428604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85860"/>
            <a:ext cx="7958166" cy="1857388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Bir görüntüye ait satır veya sütun vektörünü göz önüne alırsak,</a:t>
            </a:r>
            <a:endParaRPr lang="en-US" dirty="0"/>
          </a:p>
          <a:p>
            <a:pPr lvl="1"/>
            <a:r>
              <a:rPr lang="tr-TR" dirty="0" smtClean="0"/>
              <a:t>Vektörü oluşturan piksellerin pozisyonlarına göre parlaklık çizdirildiğinde aşağıdaki </a:t>
            </a:r>
            <a:r>
              <a:rPr lang="tr-TR" i="1" dirty="0" smtClean="0"/>
              <a:t>f(x) </a:t>
            </a:r>
            <a:r>
              <a:rPr lang="tr-TR" dirty="0" smtClean="0"/>
              <a:t>fonksiyonu elde edilir</a:t>
            </a:r>
            <a:endParaRPr lang="en-US" dirty="0"/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/>
        </p:nvGraphicFramePr>
        <p:xfrm>
          <a:off x="2214546" y="3357562"/>
          <a:ext cx="5965300" cy="224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hoto Editor Photo" r:id="rId4" imgW="5885714" imgH="2219635" progId="">
                  <p:embed/>
                </p:oleObj>
              </mc:Choice>
              <mc:Fallback>
                <p:oleObj name="Photo Editor Photo" r:id="rId4" imgW="5885714" imgH="2219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357562"/>
                        <a:ext cx="5965300" cy="2249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3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1604" y="4286256"/>
            <a:ext cx="6508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Dikdörtgen"/>
          <p:cNvSpPr/>
          <p:nvPr/>
        </p:nvSpPr>
        <p:spPr>
          <a:xfrm>
            <a:off x="357158" y="428604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632">
              <a:spcBef>
                <a:spcPct val="0"/>
              </a:spcBef>
            </a:pPr>
            <a:r>
              <a:rPr lang="tr-TR" sz="3200" b="1" dirty="0" smtClean="0">
                <a:solidFill>
                  <a:srgbClr val="FFC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Kenar Bulma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5473-B7E2-4064-90C8-8CDD97F93B6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53"/>
  <p:tag name="PICTUREFILESIZE" val="20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\frac{\partial^2}{\partial x^2} h) \star f$&#10;\end{document}&#10;"/>
  <p:tag name="EXTERNALNAME" val="Edittex"/>
  <p:tag name="BLEND" val="False"/>
  <p:tag name="TRANSPARENT" val="False"/>
  <p:tag name="BITMAPFORMAT" val="bmpmono"/>
  <p:tag name="DEBUGINTERACTIVE" val="True"/>
  <p:tag name="ORIGWIDTH" val="348.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d}{dx}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232.25"/>
  <p:tag name="PICTUREFILESIZE" val="4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}{\partial x} (h \star f) = (\frac{\partial}{\partial x} h) \star f$ &#10;\end{document}&#10;"/>
  <p:tag name="EXTERNALNAME" val="Edittex"/>
  <p:tag name="BLEND" val="False"/>
  <p:tag name="TRANSPARENT" val="False"/>
  <p:tag name="BITMAPFORMAT" val="bmpmono"/>
  <p:tag name="DEBUGINTERACTIVE" val="True"/>
  <p:tag name="ORIGWIDTH" val="756.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Edittex"/>
  <p:tag name="BLEND" val="False"/>
  <p:tag name="TRANSPARENT" val="False"/>
  <p:tag name="BITMAPFORMAT" val="bmpmono"/>
  <p:tag name="DEBUGINTERACTIVE" val="True"/>
  <p:tag name="ORIGWIDTH" val="4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}{\partial x} h$&#10;\end{document}&#10;"/>
  <p:tag name="EXTERNALNAME" val="Edittex"/>
  <p:tag name="BLEND" val="False"/>
  <p:tag name="TRANSPARENT" val="False"/>
  <p:tag name="BITMAPFORMAT" val="bmpmono"/>
  <p:tag name="DEBUGINTERACTIVE" val="True"/>
  <p:tag name="ORIGWIDTH" val="126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\frac{\partial}{\partial x} h) \star f$&#10;\end{document}&#10;"/>
  <p:tag name="EXTERNALNAME" val="Edittex"/>
  <p:tag name="BLEND" val="False"/>
  <p:tag name="TRANSPARENT" val="False"/>
  <p:tag name="BITMAPFORMAT" val="bmpmono"/>
  <p:tag name="DEBUGINTERACTIVE" val="True"/>
  <p:tag name="ORIGWIDTH" val="3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^2}{\partial x^2} (h \star f)$&#10;\end{document}&#10;"/>
  <p:tag name="EXTERNALNAME" val="Edittex"/>
  <p:tag name="BLEND" val="False"/>
  <p:tag name="TRANSPARENT" val="False"/>
  <p:tag name="BITMAPFORMAT" val="bmpmono"/>
  <p:tag name="DEBUGINTERACTIVE" val="True"/>
  <p:tag name="ORIGWIDTH" val="348.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$&#10;\end{document}&#10;"/>
  <p:tag name="EXTERNALNAME" val="Edittex"/>
  <p:tag name="BLEND" val="False"/>
  <p:tag name="TRANSPARENT" val="False"/>
  <p:tag name="BITMAPFORMAT" val="bmpmono"/>
  <p:tag name="DEBUGINTERACTIVE" val="True"/>
  <p:tag name="ORIGWIDTH" val="4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\partial^2}{\partial x^2} h$&#10;\end{document}&#10;"/>
  <p:tag name="EXTERNALNAME" val="Edittex"/>
  <p:tag name="BLEND" val="False"/>
  <p:tag name="TRANSPARENT" val="False"/>
  <p:tag name="BITMAPFORMAT" val="bmpmono"/>
  <p:tag name="DEBUGINTERACTIVE" val="True"/>
  <p:tag name="ORIGWIDTH" val="161.125"/>
</p:tagLst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2799</TotalTime>
  <Words>1234</Words>
  <Application>Microsoft Office PowerPoint</Application>
  <PresentationFormat>On-screen Show (4:3)</PresentationFormat>
  <Paragraphs>246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Franklin Gothic Book</vt:lpstr>
      <vt:lpstr>Times New Roman</vt:lpstr>
      <vt:lpstr>Wingdings</vt:lpstr>
      <vt:lpstr>Wingdings 2</vt:lpstr>
      <vt:lpstr>Wingdings 3</vt:lpstr>
      <vt:lpstr>Teknik</vt:lpstr>
      <vt:lpstr>Photo Editor Photo</vt:lpstr>
      <vt:lpstr>Bilgisayar Görmesi Ders 6:Kenar Bulma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Kenar Bulma</vt:lpstr>
      <vt:lpstr>Konvolüsyonun Birleşme Özelliği</vt:lpstr>
      <vt:lpstr>Laplasyan</vt:lpstr>
      <vt:lpstr>Laplasyan</vt:lpstr>
      <vt:lpstr>Laplasyan</vt:lpstr>
      <vt:lpstr>Laplasyan</vt:lpstr>
      <vt:lpstr>Laplasyan</vt:lpstr>
      <vt:lpstr>Laplasyan</vt:lpstr>
      <vt:lpstr>Laplasyan</vt:lpstr>
      <vt:lpstr>Laplasyan</vt:lpstr>
      <vt:lpstr>1. ve 2. Türev Fonksiyonları</vt:lpstr>
      <vt:lpstr>SOBEL KENAR BULMA</vt:lpstr>
      <vt:lpstr>SOBEL KENAR BULMA</vt:lpstr>
      <vt:lpstr>PowerPoint Presentation</vt:lpstr>
      <vt:lpstr>SOBEL Kenar Bulma İşlem Adımları</vt:lpstr>
      <vt:lpstr>SOBEL KENAR BULMA</vt:lpstr>
      <vt:lpstr>PowerPoint Presentation</vt:lpstr>
      <vt:lpstr>PowerPoint Presentation</vt:lpstr>
      <vt:lpstr>SOBEL KENAR BULMA</vt:lpstr>
      <vt:lpstr>PowerPoint Presentation</vt:lpstr>
      <vt:lpstr>Gradyan vs. Laplasyan</vt:lpstr>
      <vt:lpstr>Robert Kenar Bulma</vt:lpstr>
      <vt:lpstr>Prewitt Kenar Bulma</vt:lpstr>
      <vt:lpstr>Marr-Hill Kenar Bulma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 I Ders 2: Akış Diyagramları</dc:title>
  <dc:creator>CemilOz</dc:creator>
  <cp:lastModifiedBy>Serap</cp:lastModifiedBy>
  <cp:revision>236</cp:revision>
  <dcterms:created xsi:type="dcterms:W3CDTF">2008-10-01T05:32:08Z</dcterms:created>
  <dcterms:modified xsi:type="dcterms:W3CDTF">2021-03-28T18:52:48Z</dcterms:modified>
</cp:coreProperties>
</file>