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57" r:id="rId3"/>
    <p:sldId id="258" r:id="rId4"/>
    <p:sldId id="259" r:id="rId5"/>
    <p:sldId id="260" r:id="rId6"/>
    <p:sldId id="261" r:id="rId7"/>
    <p:sldId id="262" r:id="rId8"/>
    <p:sldId id="263" r:id="rId9"/>
    <p:sldId id="283" r:id="rId10"/>
    <p:sldId id="287" r:id="rId11"/>
    <p:sldId id="284" r:id="rId12"/>
    <p:sldId id="285" r:id="rId13"/>
    <p:sldId id="286" r:id="rId14"/>
    <p:sldId id="264" r:id="rId15"/>
    <p:sldId id="265" r:id="rId16"/>
    <p:sldId id="266" r:id="rId17"/>
    <p:sldId id="267" r:id="rId18"/>
    <p:sldId id="268" r:id="rId19"/>
    <p:sldId id="269" r:id="rId20"/>
    <p:sldId id="270" r:id="rId21"/>
    <p:sldId id="271" r:id="rId22"/>
    <p:sldId id="278" r:id="rId23"/>
    <p:sldId id="279" r:id="rId24"/>
    <p:sldId id="272" r:id="rId25"/>
    <p:sldId id="273" r:id="rId26"/>
    <p:sldId id="274" r:id="rId27"/>
    <p:sldId id="275" r:id="rId28"/>
    <p:sldId id="276" r:id="rId29"/>
    <p:sldId id="281" r:id="rId30"/>
    <p:sldId id="282" r:id="rId31"/>
    <p:sldId id="288"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16" autoAdjust="0"/>
  </p:normalViewPr>
  <p:slideViewPr>
    <p:cSldViewPr>
      <p:cViewPr varScale="1">
        <p:scale>
          <a:sx n="63" d="100"/>
          <a:sy n="63" d="100"/>
        </p:scale>
        <p:origin x="6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85460D-495A-49C7-8671-1C03E3223382}" type="datetimeFigureOut">
              <a:rPr lang="tr-TR" smtClean="0"/>
              <a:pPr/>
              <a:t>5.4.2021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1C4D8C-EDDA-4BDB-B097-1E5F6B17175E}" type="slidenum">
              <a:rPr lang="tr-TR" smtClean="0"/>
              <a:pPr/>
              <a:t>‹#›</a:t>
            </a:fld>
            <a:endParaRPr lang="tr-TR"/>
          </a:p>
        </p:txBody>
      </p:sp>
    </p:spTree>
    <p:extLst>
      <p:ext uri="{BB962C8B-B14F-4D97-AF65-F5344CB8AC3E}">
        <p14:creationId xmlns:p14="http://schemas.microsoft.com/office/powerpoint/2010/main" val="466722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301C4D8C-EDDA-4BDB-B097-1E5F6B17175E}" type="slidenum">
              <a:rPr lang="tr-TR" smtClean="0"/>
              <a:pPr/>
              <a:t>2</a:t>
            </a:fld>
            <a:endParaRPr lang="tr-TR"/>
          </a:p>
        </p:txBody>
      </p:sp>
    </p:spTree>
    <p:extLst>
      <p:ext uri="{BB962C8B-B14F-4D97-AF65-F5344CB8AC3E}">
        <p14:creationId xmlns:p14="http://schemas.microsoft.com/office/powerpoint/2010/main" val="236528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301C4D8C-EDDA-4BDB-B097-1E5F6B17175E}" type="slidenum">
              <a:rPr lang="tr-TR" smtClean="0"/>
              <a:pPr/>
              <a:t>3</a:t>
            </a:fld>
            <a:endParaRPr lang="tr-TR"/>
          </a:p>
        </p:txBody>
      </p:sp>
    </p:spTree>
    <p:extLst>
      <p:ext uri="{BB962C8B-B14F-4D97-AF65-F5344CB8AC3E}">
        <p14:creationId xmlns:p14="http://schemas.microsoft.com/office/powerpoint/2010/main" val="386984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301C4D8C-EDDA-4BDB-B097-1E5F6B17175E}" type="slidenum">
              <a:rPr lang="tr-TR" smtClean="0"/>
              <a:pPr/>
              <a:t>4</a:t>
            </a:fld>
            <a:endParaRPr lang="tr-TR"/>
          </a:p>
        </p:txBody>
      </p:sp>
    </p:spTree>
    <p:extLst>
      <p:ext uri="{BB962C8B-B14F-4D97-AF65-F5344CB8AC3E}">
        <p14:creationId xmlns:p14="http://schemas.microsoft.com/office/powerpoint/2010/main" val="133567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err="1" smtClean="0"/>
              <a:t>So</a:t>
            </a:r>
            <a:r>
              <a:rPr lang="tr-TR" dirty="0" smtClean="0"/>
              <a:t> as </a:t>
            </a:r>
            <a:r>
              <a:rPr lang="tr-TR" dirty="0" err="1" smtClean="0"/>
              <a:t>to</a:t>
            </a:r>
            <a:r>
              <a:rPr lang="tr-TR" dirty="0" smtClean="0"/>
              <a:t>: -</a:t>
            </a:r>
            <a:r>
              <a:rPr lang="tr-TR" dirty="0" err="1" smtClean="0"/>
              <a:t>mek</a:t>
            </a:r>
            <a:r>
              <a:rPr lang="tr-TR" dirty="0" smtClean="0"/>
              <a:t> için, amacıyla</a:t>
            </a:r>
            <a:endParaRPr lang="tr-TR" dirty="0"/>
          </a:p>
        </p:txBody>
      </p:sp>
      <p:sp>
        <p:nvSpPr>
          <p:cNvPr id="4" name="3 Slayt Numarası Yer Tutucusu"/>
          <p:cNvSpPr>
            <a:spLocks noGrp="1"/>
          </p:cNvSpPr>
          <p:nvPr>
            <p:ph type="sldNum" sz="quarter" idx="10"/>
          </p:nvPr>
        </p:nvSpPr>
        <p:spPr/>
        <p:txBody>
          <a:bodyPr/>
          <a:lstStyle/>
          <a:p>
            <a:fld id="{301C4D8C-EDDA-4BDB-B097-1E5F6B17175E}" type="slidenum">
              <a:rPr lang="tr-TR" smtClean="0"/>
              <a:pPr/>
              <a:t>18</a:t>
            </a:fld>
            <a:endParaRPr lang="tr-TR"/>
          </a:p>
        </p:txBody>
      </p:sp>
    </p:spTree>
    <p:extLst>
      <p:ext uri="{BB962C8B-B14F-4D97-AF65-F5344CB8AC3E}">
        <p14:creationId xmlns:p14="http://schemas.microsoft.com/office/powerpoint/2010/main" val="403511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301C4D8C-EDDA-4BDB-B097-1E5F6B17175E}" type="slidenum">
              <a:rPr lang="tr-TR" smtClean="0"/>
              <a:pPr/>
              <a:t>20</a:t>
            </a:fld>
            <a:endParaRPr lang="tr-TR"/>
          </a:p>
        </p:txBody>
      </p:sp>
    </p:spTree>
    <p:extLst>
      <p:ext uri="{BB962C8B-B14F-4D97-AF65-F5344CB8AC3E}">
        <p14:creationId xmlns:p14="http://schemas.microsoft.com/office/powerpoint/2010/main" val="16495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8D85F0BD-1F3C-453D-A4BA-D224593D5335}" type="datetime1">
              <a:rPr lang="tr-TR" smtClean="0"/>
              <a:pPr/>
              <a:t>5.4.2021</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EBC2B57-EBBC-4583-8521-6CBE5799F1C2}" type="datetime1">
              <a:rPr lang="tr-TR" smtClean="0"/>
              <a:pPr/>
              <a:t>5.4.2021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1003F0F-E54A-4D56-AE7A-F26FD032FD04}" type="datetime1">
              <a:rPr lang="tr-TR" smtClean="0"/>
              <a:pPr/>
              <a:t>5.4.2021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C5B1963-00B5-44D6-8A77-F26FBE809B68}" type="datetime1">
              <a:rPr lang="tr-TR" smtClean="0"/>
              <a:pPr/>
              <a:t>5.4.2021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64D273DE-7D8C-4009-9C02-14E6AF727D91}" type="datetime1">
              <a:rPr lang="tr-TR" smtClean="0"/>
              <a:pPr/>
              <a:t>5.4.2021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0AC48B14-581C-49FE-97ED-7E5A15A10CA5}" type="datetime1">
              <a:rPr lang="tr-TR" smtClean="0"/>
              <a:pPr/>
              <a:t>5.4.2021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0DD48D86-C8EA-418C-851D-5959FEA3075F}" type="datetime1">
              <a:rPr lang="tr-TR" smtClean="0"/>
              <a:pPr/>
              <a:t>5.4.2021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812FAFA-FA24-4646-8650-77373EA485E6}" type="datetime1">
              <a:rPr lang="tr-TR" smtClean="0"/>
              <a:pPr/>
              <a:t>5.4.2021</a:t>
            </a:fld>
            <a:endParaRPr lang="tr-TR"/>
          </a:p>
        </p:txBody>
      </p:sp>
      <p:sp>
        <p:nvSpPr>
          <p:cNvPr id="8" name="7 Slayt Numarası Yer Tutucusu"/>
          <p:cNvSpPr>
            <a:spLocks noGrp="1"/>
          </p:cNvSpPr>
          <p:nvPr>
            <p:ph type="sldNum" sz="quarter" idx="11"/>
          </p:nvPr>
        </p:nvSpPr>
        <p:spPr/>
        <p:txBody>
          <a:bodyPr/>
          <a:lstStyle/>
          <a:p>
            <a:fld id="{C8D868A1-E68A-4910-B3C6-2784F77EC1AC}"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67DC4B1-814F-4E43-A06B-9D27605F5AE8}" type="datetime1">
              <a:rPr lang="tr-TR" smtClean="0"/>
              <a:pPr/>
              <a:t>5.4.2021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077A6378-F7BC-4042-AFBA-3D1172046C35}" type="datetime1">
              <a:rPr lang="tr-TR" smtClean="0"/>
              <a:pPr/>
              <a:t>5.4.2021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C8D868A1-E68A-4910-B3C6-2784F77EC1AC}"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518B3E71-16EC-4DF0-9B69-B7E552080902}" type="datetime1">
              <a:rPr lang="tr-TR" smtClean="0"/>
              <a:pPr/>
              <a:t>5.4.2021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8D868A1-E68A-4910-B3C6-2784F77EC1AC}"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9AEB585-2E02-4E65-A8A4-B373D9803260}" type="datetime1">
              <a:rPr lang="tr-TR" smtClean="0"/>
              <a:pPr/>
              <a:t>5.4.2021</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D868A1-E68A-4910-B3C6-2784F77EC1AC}"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cap="none" dirty="0" smtClean="0">
                <a:ln>
                  <a:noFill/>
                </a:ln>
                <a:solidFill>
                  <a:schemeClr val="tx1"/>
                </a:solidFill>
                <a:effectLst/>
                <a:latin typeface="Arial" pitchFamily="34" charset="0"/>
                <a:ea typeface="Times New Roman" pitchFamily="18" charset="0"/>
                <a:cs typeface="Arial" pitchFamily="34" charset="0"/>
              </a:rPr>
              <a:t>Bilgisayar Görmesi</a:t>
            </a:r>
            <a:br>
              <a:rPr lang="tr-TR" cap="none" dirty="0" smtClean="0">
                <a:ln>
                  <a:noFill/>
                </a:ln>
                <a:solidFill>
                  <a:schemeClr val="tx1"/>
                </a:solidFill>
                <a:effectLst/>
                <a:latin typeface="Arial" pitchFamily="34" charset="0"/>
                <a:ea typeface="Times New Roman" pitchFamily="18" charset="0"/>
                <a:cs typeface="Arial" pitchFamily="34" charset="0"/>
              </a:rPr>
            </a:br>
            <a:r>
              <a:rPr lang="tr-TR" sz="3200" cap="none" dirty="0" smtClean="0">
                <a:ln>
                  <a:noFill/>
                </a:ln>
                <a:solidFill>
                  <a:srgbClr val="FFC000"/>
                </a:solidFill>
                <a:effectLst/>
                <a:latin typeface="Arial" pitchFamily="34" charset="0"/>
                <a:ea typeface="Times New Roman" pitchFamily="18" charset="0"/>
                <a:cs typeface="Arial" pitchFamily="34" charset="0"/>
              </a:rPr>
              <a:t>Ders 7:</a:t>
            </a:r>
            <a:r>
              <a:rPr lang="tr-TR" sz="3200" dirty="0" smtClean="0"/>
              <a:t>Korelasyon ve İki Boyutlu Dönüşümler</a:t>
            </a:r>
            <a:r>
              <a:rPr lang="tr-TR" sz="2800" dirty="0" smtClean="0"/>
              <a:t/>
            </a:r>
            <a:br>
              <a:rPr lang="tr-TR" sz="2800" dirty="0" smtClean="0"/>
            </a:br>
            <a:endParaRPr lang="tr-TR" dirty="0"/>
          </a:p>
        </p:txBody>
      </p:sp>
      <p:sp>
        <p:nvSpPr>
          <p:cNvPr id="3" name="2 Slayt Numarası Yer Tutucusu"/>
          <p:cNvSpPr>
            <a:spLocks noGrp="1"/>
          </p:cNvSpPr>
          <p:nvPr>
            <p:ph type="sldNum" sz="quarter" idx="12"/>
          </p:nvPr>
        </p:nvSpPr>
        <p:spPr/>
        <p:txBody>
          <a:bodyPr/>
          <a:lstStyle/>
          <a:p>
            <a:fld id="{C8D868A1-E68A-4910-B3C6-2784F77EC1AC}" type="slidenum">
              <a:rPr lang="tr-TR" smtClean="0"/>
              <a:pPr/>
              <a:t>1</a:t>
            </a:fld>
            <a:endParaRPr lang="tr-TR"/>
          </a:p>
        </p:txBody>
      </p:sp>
      <p:sp>
        <p:nvSpPr>
          <p:cNvPr id="4" name="Rectangle 3"/>
          <p:cNvSpPr>
            <a:spLocks noGrp="1" noChangeArrowheads="1"/>
          </p:cNvSpPr>
          <p:nvPr>
            <p:ph type="subTitle" idx="1"/>
          </p:nvPr>
        </p:nvSpPr>
        <p:spPr>
          <a:xfrm>
            <a:off x="1115616" y="4365104"/>
            <a:ext cx="6480048" cy="1752600"/>
          </a:xfrm>
        </p:spPr>
        <p:txBody>
          <a:bodyPr/>
          <a:lstStyle/>
          <a:p>
            <a:pPr eaLnBrk="1" hangingPunct="1"/>
            <a:r>
              <a:rPr lang="tr-TR" dirty="0" smtClean="0">
                <a:solidFill>
                  <a:schemeClr val="tx1"/>
                </a:solidFill>
              </a:rPr>
              <a:t>Dr. Öğr. Üyesi Serap ÇAKAR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uygulama</a:t>
            </a:r>
            <a:endParaRPr lang="tr-TR" dirty="0"/>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C8D868A1-E68A-4910-B3C6-2784F77EC1AC}" type="slidenum">
              <a:rPr lang="tr-TR" smtClean="0"/>
              <a:pPr/>
              <a:t>10</a:t>
            </a:fld>
            <a:endParaRPr lang="tr-TR"/>
          </a:p>
        </p:txBody>
      </p:sp>
      <p:pic>
        <p:nvPicPr>
          <p:cNvPr id="140291" name="Picture 3"/>
          <p:cNvPicPr>
            <a:picLocks noChangeAspect="1" noChangeArrowheads="1"/>
          </p:cNvPicPr>
          <p:nvPr/>
        </p:nvPicPr>
        <p:blipFill>
          <a:blip r:embed="rId2" cstate="print"/>
          <a:srcRect/>
          <a:stretch>
            <a:fillRect/>
          </a:stretch>
        </p:blipFill>
        <p:spPr bwMode="auto">
          <a:xfrm>
            <a:off x="428596" y="1714488"/>
            <a:ext cx="7600950" cy="442915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uygulama</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11</a:t>
            </a:fld>
            <a:endParaRPr lang="tr-TR"/>
          </a:p>
        </p:txBody>
      </p:sp>
      <p:pic>
        <p:nvPicPr>
          <p:cNvPr id="137218" name="Picture 2"/>
          <p:cNvPicPr>
            <a:picLocks noGrp="1" noChangeAspect="1" noChangeArrowheads="1"/>
          </p:cNvPicPr>
          <p:nvPr>
            <p:ph idx="1"/>
          </p:nvPr>
        </p:nvPicPr>
        <p:blipFill>
          <a:blip r:embed="rId2" cstate="print"/>
          <a:srcRect/>
          <a:stretch>
            <a:fillRect/>
          </a:stretch>
        </p:blipFill>
        <p:spPr bwMode="auto">
          <a:xfrm rot="5400000">
            <a:off x="1589515" y="839320"/>
            <a:ext cx="3500462" cy="5393674"/>
          </a:xfrm>
          <a:prstGeom prst="rect">
            <a:avLst/>
          </a:prstGeom>
          <a:noFill/>
          <a:ln w="9525">
            <a:noFill/>
            <a:miter lim="800000"/>
            <a:headEnd/>
            <a:tailEnd/>
          </a:ln>
          <a:effectLst/>
        </p:spPr>
      </p:pic>
      <p:pic>
        <p:nvPicPr>
          <p:cNvPr id="137219" name="Picture 3"/>
          <p:cNvPicPr>
            <a:picLocks noChangeAspect="1" noChangeArrowheads="1"/>
          </p:cNvPicPr>
          <p:nvPr/>
        </p:nvPicPr>
        <p:blipFill>
          <a:blip r:embed="rId3" cstate="print"/>
          <a:srcRect/>
          <a:stretch>
            <a:fillRect/>
          </a:stretch>
        </p:blipFill>
        <p:spPr bwMode="auto">
          <a:xfrm rot="5400000">
            <a:off x="7000892" y="3286124"/>
            <a:ext cx="447675" cy="447675"/>
          </a:xfrm>
          <a:prstGeom prst="rect">
            <a:avLst/>
          </a:prstGeom>
          <a:noFill/>
          <a:ln w="9525">
            <a:noFill/>
            <a:miter lim="800000"/>
            <a:headEnd/>
            <a:tailEnd/>
          </a:ln>
          <a:effectLst/>
        </p:spPr>
      </p:pic>
      <p:sp>
        <p:nvSpPr>
          <p:cNvPr id="7" name="6 Metin kutusu"/>
          <p:cNvSpPr txBox="1"/>
          <p:nvPr/>
        </p:nvSpPr>
        <p:spPr>
          <a:xfrm>
            <a:off x="6286512" y="2285992"/>
            <a:ext cx="1928826" cy="646331"/>
          </a:xfrm>
          <a:prstGeom prst="rect">
            <a:avLst/>
          </a:prstGeom>
          <a:noFill/>
        </p:spPr>
        <p:txBody>
          <a:bodyPr wrap="square" rtlCol="0">
            <a:spAutoFit/>
          </a:bodyPr>
          <a:lstStyle/>
          <a:p>
            <a:r>
              <a:rPr lang="tr-TR" dirty="0" smtClean="0"/>
              <a:t>Sağlam matkap ucu</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uygulama</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12</a:t>
            </a:fld>
            <a:endParaRPr lang="tr-TR"/>
          </a:p>
        </p:txBody>
      </p:sp>
      <p:pic>
        <p:nvPicPr>
          <p:cNvPr id="138242" name="Picture 2"/>
          <p:cNvPicPr>
            <a:picLocks noChangeAspect="1" noChangeArrowheads="1"/>
          </p:cNvPicPr>
          <p:nvPr/>
        </p:nvPicPr>
        <p:blipFill>
          <a:blip r:embed="rId2" cstate="print"/>
          <a:srcRect/>
          <a:stretch>
            <a:fillRect/>
          </a:stretch>
        </p:blipFill>
        <p:spPr bwMode="auto">
          <a:xfrm rot="5400000">
            <a:off x="1073933" y="1212027"/>
            <a:ext cx="4352927" cy="5214974"/>
          </a:xfrm>
          <a:prstGeom prst="rect">
            <a:avLst/>
          </a:prstGeom>
          <a:noFill/>
          <a:ln w="9525">
            <a:noFill/>
            <a:miter lim="800000"/>
            <a:headEnd/>
            <a:tailEnd/>
          </a:ln>
          <a:effectLst/>
        </p:spPr>
      </p:pic>
      <p:sp>
        <p:nvSpPr>
          <p:cNvPr id="6" name="5 Metin kutusu"/>
          <p:cNvSpPr txBox="1"/>
          <p:nvPr/>
        </p:nvSpPr>
        <p:spPr>
          <a:xfrm>
            <a:off x="6572264" y="2643182"/>
            <a:ext cx="1857388" cy="923330"/>
          </a:xfrm>
          <a:prstGeom prst="rect">
            <a:avLst/>
          </a:prstGeom>
          <a:noFill/>
        </p:spPr>
        <p:txBody>
          <a:bodyPr wrap="square" rtlCol="0">
            <a:spAutoFit/>
          </a:bodyPr>
          <a:lstStyle/>
          <a:p>
            <a:r>
              <a:rPr lang="tr-TR" dirty="0" smtClean="0"/>
              <a:t>Elde edilen korelasyon görüntüsü</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Örnek uygulama</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13</a:t>
            </a:fld>
            <a:endParaRPr lang="tr-TR"/>
          </a:p>
        </p:txBody>
      </p:sp>
      <p:pic>
        <p:nvPicPr>
          <p:cNvPr id="139266" name="Picture 2"/>
          <p:cNvPicPr>
            <a:picLocks noChangeAspect="1" noChangeArrowheads="1"/>
          </p:cNvPicPr>
          <p:nvPr/>
        </p:nvPicPr>
        <p:blipFill>
          <a:blip r:embed="rId2" cstate="print"/>
          <a:srcRect/>
          <a:stretch>
            <a:fillRect/>
          </a:stretch>
        </p:blipFill>
        <p:spPr bwMode="auto">
          <a:xfrm rot="5400000">
            <a:off x="1035819" y="1250141"/>
            <a:ext cx="4572032" cy="5500726"/>
          </a:xfrm>
          <a:prstGeom prst="rect">
            <a:avLst/>
          </a:prstGeom>
          <a:noFill/>
          <a:ln w="9525">
            <a:noFill/>
            <a:miter lim="800000"/>
            <a:headEnd/>
            <a:tailEnd/>
          </a:ln>
          <a:effectLst/>
        </p:spPr>
      </p:pic>
      <p:sp>
        <p:nvSpPr>
          <p:cNvPr id="6" name="5 Metin kutusu"/>
          <p:cNvSpPr txBox="1"/>
          <p:nvPr/>
        </p:nvSpPr>
        <p:spPr>
          <a:xfrm>
            <a:off x="6429388" y="2643182"/>
            <a:ext cx="1857388" cy="923330"/>
          </a:xfrm>
          <a:prstGeom prst="rect">
            <a:avLst/>
          </a:prstGeom>
          <a:noFill/>
        </p:spPr>
        <p:txBody>
          <a:bodyPr wrap="square" rtlCol="0">
            <a:spAutoFit/>
          </a:bodyPr>
          <a:lstStyle/>
          <a:p>
            <a:r>
              <a:rPr lang="tr-TR" dirty="0" smtClean="0"/>
              <a:t>Elde edilen korelasyon yüzeyi</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0"/>
            <a:ext cx="7467600" cy="1500166"/>
          </a:xfrm>
        </p:spPr>
        <p:txBody>
          <a:bodyPr>
            <a:normAutofit fontScale="90000"/>
          </a:bodyPr>
          <a:lstStyle/>
          <a:p>
            <a:r>
              <a:rPr lang="tr-TR" sz="49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p:txBody>
          <a:bodyPr>
            <a:normAutofit fontScale="92500" lnSpcReduction="10000"/>
          </a:bodyPr>
          <a:lstStyle/>
          <a:p>
            <a:pPr>
              <a:buNone/>
            </a:pPr>
            <a:r>
              <a:rPr lang="tr-TR" dirty="0" smtClean="0"/>
              <a:t>	Bir görüntüyü yaklaştırmak, uzaklaştırmak, döndürmek, ötelemek genellikle faydalıdır</a:t>
            </a:r>
            <a:r>
              <a:rPr lang="en-US" dirty="0" smtClean="0"/>
              <a:t>. </a:t>
            </a:r>
            <a:r>
              <a:rPr lang="tr-TR" dirty="0" smtClean="0"/>
              <a:t>Bu operasyonlar Bilgisayar Grafiklerinde ve çoğu matematiği kapsayan grafik </a:t>
            </a:r>
            <a:r>
              <a:rPr lang="tr-TR" dirty="0" err="1" smtClean="0"/>
              <a:t>tekslerinde</a:t>
            </a:r>
            <a:r>
              <a:rPr lang="tr-TR" dirty="0" smtClean="0"/>
              <a:t> çok yaygındır. Bununla birlikte Bilgisayar grafikleri dönüşümleri iki boyutlu nesne koordinatlarından yeni iki boyutlu nesne koordinatları oluşturur. Örneğin eğer </a:t>
            </a:r>
            <a:r>
              <a:rPr lang="en-US" dirty="0" smtClean="0"/>
              <a:t> (</a:t>
            </a:r>
            <a:r>
              <a:rPr lang="en-US" i="1" dirty="0" smtClean="0"/>
              <a:t>x’, y’</a:t>
            </a:r>
            <a:r>
              <a:rPr lang="en-US" dirty="0" smtClean="0"/>
              <a:t>) </a:t>
            </a:r>
            <a:r>
              <a:rPr lang="tr-TR" dirty="0" smtClean="0"/>
              <a:t>yeni koordinatlar ve</a:t>
            </a:r>
            <a:r>
              <a:rPr lang="en-US" dirty="0" smtClean="0"/>
              <a:t> (</a:t>
            </a:r>
            <a:r>
              <a:rPr lang="en-US" i="1" dirty="0" smtClean="0"/>
              <a:t>x, y</a:t>
            </a:r>
            <a:r>
              <a:rPr lang="en-US" dirty="0" smtClean="0"/>
              <a:t>) </a:t>
            </a:r>
            <a:r>
              <a:rPr lang="tr-TR" dirty="0" smtClean="0"/>
              <a:t>orijinal koordinatlar ise </a:t>
            </a:r>
            <a:r>
              <a:rPr lang="en-US" dirty="0" smtClean="0"/>
              <a:t>(</a:t>
            </a:r>
            <a:r>
              <a:rPr lang="en-US" i="1" dirty="0" smtClean="0"/>
              <a:t>x’, y’</a:t>
            </a:r>
            <a:r>
              <a:rPr lang="en-US" dirty="0" smtClean="0"/>
              <a:t>) = f(</a:t>
            </a:r>
            <a:r>
              <a:rPr lang="en-US" i="1" dirty="0" smtClean="0"/>
              <a:t>x, y</a:t>
            </a:r>
            <a:r>
              <a:rPr lang="en-US" dirty="0" smtClean="0"/>
              <a:t>) </a:t>
            </a:r>
            <a:r>
              <a:rPr lang="tr-TR" dirty="0" smtClean="0"/>
              <a:t>eşlemesi oluşturulur</a:t>
            </a:r>
            <a:r>
              <a:rPr lang="en-US" dirty="0" smtClean="0"/>
              <a:t>.</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8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500034" y="1571612"/>
            <a:ext cx="7467600" cy="4525963"/>
          </a:xfrm>
        </p:spPr>
        <p:txBody>
          <a:bodyPr>
            <a:normAutofit fontScale="92500" lnSpcReduction="10000"/>
          </a:bodyPr>
          <a:lstStyle/>
          <a:p>
            <a:pPr>
              <a:buNone/>
            </a:pPr>
            <a:r>
              <a:rPr lang="tr-TR" dirty="0" smtClean="0"/>
              <a:t>	Bu, görüntü işlemede tatmin edici bir yaklaşım değildir. Görüntü işlemede </a:t>
            </a:r>
            <a:r>
              <a:rPr lang="en-US" i="1" dirty="0" smtClean="0"/>
              <a:t>x, y</a:t>
            </a:r>
            <a:r>
              <a:rPr lang="en-US" dirty="0" smtClean="0"/>
              <a:t> </a:t>
            </a:r>
            <a:r>
              <a:rPr lang="tr-TR" dirty="0" smtClean="0"/>
              <a:t>ve</a:t>
            </a:r>
            <a:r>
              <a:rPr lang="en-US" dirty="0" smtClean="0"/>
              <a:t> </a:t>
            </a:r>
            <a:r>
              <a:rPr lang="en-US" i="1" dirty="0" smtClean="0"/>
              <a:t>x’, y’</a:t>
            </a:r>
            <a:r>
              <a:rPr lang="tr-TR" dirty="0" smtClean="0"/>
              <a:t> değerleri tamsayı değerlerdir. Bütün x ve y değerleri için tanımlanmış olan f fonksiyonu, bütün </a:t>
            </a:r>
            <a:r>
              <a:rPr lang="en-US" i="1" dirty="0" smtClean="0"/>
              <a:t>x’ </a:t>
            </a:r>
            <a:r>
              <a:rPr lang="tr-TR" i="1" dirty="0" smtClean="0"/>
              <a:t>ve</a:t>
            </a:r>
            <a:r>
              <a:rPr lang="en-US" dirty="0" smtClean="0"/>
              <a:t> </a:t>
            </a:r>
            <a:r>
              <a:rPr lang="en-US" i="1" dirty="0" smtClean="0"/>
              <a:t>y’</a:t>
            </a:r>
            <a:r>
              <a:rPr lang="en-US" dirty="0" smtClean="0"/>
              <a:t> </a:t>
            </a:r>
            <a:r>
              <a:rPr lang="tr-TR" dirty="0" smtClean="0"/>
              <a:t>değerleri için tanımlanmamış olabilir. </a:t>
            </a:r>
            <a:r>
              <a:rPr lang="tr-TR" dirty="0" err="1" smtClean="0"/>
              <a:t>f’in</a:t>
            </a:r>
            <a:r>
              <a:rPr lang="tr-TR" dirty="0" smtClean="0"/>
              <a:t> F olarak adlandırılan kayıplı ters dönüşümünü hesaplamak gerekir. Böylece yeni görüntüdeki her bir piksel için eski görüntüden gelen bir yoğunluk değeri tanımlanır.</a:t>
            </a:r>
          </a:p>
          <a:p>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457200" y="1700808"/>
            <a:ext cx="7972452" cy="4525963"/>
          </a:xfrm>
        </p:spPr>
        <p:txBody>
          <a:bodyPr>
            <a:normAutofit lnSpcReduction="10000"/>
          </a:bodyPr>
          <a:lstStyle/>
          <a:p>
            <a:pPr>
              <a:buNone/>
            </a:pPr>
            <a:r>
              <a:rPr lang="tr-TR" dirty="0" smtClean="0"/>
              <a:t>	İki problem ile karşılaşılır;</a:t>
            </a:r>
          </a:p>
          <a:p>
            <a:pPr marL="550926" lvl="0" indent="-514350">
              <a:buNone/>
            </a:pPr>
            <a:r>
              <a:rPr lang="tr-TR" dirty="0" smtClean="0"/>
              <a:t>1. </a:t>
            </a:r>
            <a:r>
              <a:rPr lang="en-US" dirty="0" smtClean="0"/>
              <a:t>0</a:t>
            </a:r>
            <a:r>
              <a:rPr lang="tr-TR" dirty="0" smtClean="0"/>
              <a:t> ≤</a:t>
            </a:r>
            <a:r>
              <a:rPr lang="en-US" dirty="0" smtClean="0"/>
              <a:t> </a:t>
            </a:r>
            <a:r>
              <a:rPr lang="en-US" i="1" dirty="0" smtClean="0"/>
              <a:t>x</a:t>
            </a:r>
            <a:r>
              <a:rPr lang="en-US" dirty="0" smtClean="0"/>
              <a:t> </a:t>
            </a:r>
            <a:r>
              <a:rPr lang="tr-TR" dirty="0" smtClean="0"/>
              <a:t>≤</a:t>
            </a:r>
            <a:r>
              <a:rPr lang="en-US" dirty="0" smtClean="0"/>
              <a:t> N-1,</a:t>
            </a:r>
            <a:r>
              <a:rPr lang="tr-TR" dirty="0" smtClean="0"/>
              <a:t> </a:t>
            </a:r>
            <a:r>
              <a:rPr lang="en-US" dirty="0" smtClean="0"/>
              <a:t>0 </a:t>
            </a:r>
            <a:r>
              <a:rPr lang="tr-TR" dirty="0" smtClean="0"/>
              <a:t>≤</a:t>
            </a:r>
            <a:r>
              <a:rPr lang="en-US" dirty="0" smtClean="0"/>
              <a:t> </a:t>
            </a:r>
            <a:r>
              <a:rPr lang="en-US" i="1" dirty="0" smtClean="0"/>
              <a:t>y</a:t>
            </a:r>
            <a:r>
              <a:rPr lang="en-US" dirty="0" smtClean="0"/>
              <a:t> </a:t>
            </a:r>
            <a:r>
              <a:rPr lang="tr-TR" dirty="0" smtClean="0"/>
              <a:t>≤</a:t>
            </a:r>
            <a:r>
              <a:rPr lang="en-US" dirty="0" smtClean="0"/>
              <a:t> M</a:t>
            </a:r>
            <a:r>
              <a:rPr lang="en-US" dirty="0" smtClean="0">
                <a:sym typeface="Symbol"/>
              </a:rPr>
              <a:t></a:t>
            </a:r>
            <a:r>
              <a:rPr lang="en-US" dirty="0" smtClean="0"/>
              <a:t>1 </a:t>
            </a:r>
            <a:r>
              <a:rPr lang="tr-TR" dirty="0" smtClean="0"/>
              <a:t>değer aralığı F fonksiyonu ile adreslemek için yeterli genişlikte olmayabilir. Örneğin bir görüntü merkez pikseli etrafında 90 derece döndürüldüğünde eğer görüntü 1:1 oranında değilse, görüntünün bir kısmı ekranın altında ve üstünde gözükmeyecektir ve yeni görüntü ekran için yeterli genişlikte olmayacaktır.</a:t>
            </a:r>
          </a:p>
          <a:p>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457200" y="1600201"/>
            <a:ext cx="7467600" cy="4400568"/>
          </a:xfrm>
        </p:spPr>
        <p:txBody>
          <a:bodyPr>
            <a:normAutofit/>
          </a:bodyPr>
          <a:lstStyle/>
          <a:p>
            <a:pPr marL="550926" lvl="0" indent="-514350">
              <a:buNone/>
            </a:pPr>
            <a:r>
              <a:rPr lang="tr-TR" dirty="0" smtClean="0"/>
              <a:t>2. Her </a:t>
            </a:r>
            <a:r>
              <a:rPr lang="en-US" dirty="0" smtClean="0"/>
              <a:t>(</a:t>
            </a:r>
            <a:r>
              <a:rPr lang="en-US" i="1" dirty="0" smtClean="0"/>
              <a:t>x’</a:t>
            </a:r>
            <a:r>
              <a:rPr lang="en-US" dirty="0" smtClean="0"/>
              <a:t>, </a:t>
            </a:r>
            <a:r>
              <a:rPr lang="en-US" i="1" dirty="0" smtClean="0"/>
              <a:t>y’</a:t>
            </a:r>
            <a:r>
              <a:rPr lang="en-US" dirty="0" smtClean="0"/>
              <a:t>)</a:t>
            </a:r>
            <a:r>
              <a:rPr lang="tr-TR" dirty="0" smtClean="0"/>
              <a:t> pozisyonu için </a:t>
            </a:r>
            <a:r>
              <a:rPr lang="en-US" dirty="0" smtClean="0"/>
              <a:t>(</a:t>
            </a:r>
            <a:r>
              <a:rPr lang="en-US" i="1" dirty="0" smtClean="0"/>
              <a:t>x, y</a:t>
            </a:r>
            <a:r>
              <a:rPr lang="en-US" dirty="0" smtClean="0"/>
              <a:t>)</a:t>
            </a:r>
            <a:r>
              <a:rPr lang="tr-TR" dirty="0" smtClean="0"/>
              <a:t> pozisyonu haricinde yeni grilik seviyelerine ihtiyaç duyulur. Böylece yeni dizi pozisyonu veren bir fonksiyona ve eski diziye ihtiyaç duyulur.</a:t>
            </a:r>
            <a:r>
              <a:rPr lang="en-US" dirty="0" smtClean="0"/>
              <a:t> </a:t>
            </a:r>
            <a:endParaRPr lang="tr-TR" dirty="0" smtClean="0"/>
          </a:p>
          <a:p>
            <a:pPr lvl="0">
              <a:buNone/>
            </a:pPr>
            <a:endParaRPr lang="tr-TR" dirty="0" smtClean="0"/>
          </a:p>
          <a:p>
            <a:pPr>
              <a:buNone/>
            </a:pPr>
            <a:r>
              <a:rPr lang="tr-TR" i="1" dirty="0" smtClean="0"/>
              <a:t>	</a:t>
            </a:r>
            <a:r>
              <a:rPr lang="en-US" i="1" dirty="0" smtClean="0"/>
              <a:t>I</a:t>
            </a:r>
            <a:r>
              <a:rPr lang="en-US" dirty="0" smtClean="0"/>
              <a:t>(</a:t>
            </a:r>
            <a:r>
              <a:rPr lang="en-US" i="1" dirty="0" smtClean="0"/>
              <a:t>x, y</a:t>
            </a:r>
            <a:r>
              <a:rPr lang="en-US" dirty="0" smtClean="0"/>
              <a:t>) = F(</a:t>
            </a:r>
            <a:r>
              <a:rPr lang="tr-TR" dirty="0" smtClean="0"/>
              <a:t>eski görüntü</a:t>
            </a:r>
            <a:r>
              <a:rPr lang="en-US" dirty="0" smtClean="0"/>
              <a:t>, </a:t>
            </a:r>
            <a:r>
              <a:rPr lang="en-US" i="1" dirty="0" smtClean="0"/>
              <a:t>x’</a:t>
            </a:r>
            <a:r>
              <a:rPr lang="en-US" dirty="0" smtClean="0"/>
              <a:t>, </a:t>
            </a:r>
            <a:r>
              <a:rPr lang="en-US" i="1" dirty="0" smtClean="0"/>
              <a:t>y’</a:t>
            </a:r>
            <a:r>
              <a:rPr lang="en-US" dirty="0" smtClean="0"/>
              <a:t>)</a:t>
            </a:r>
            <a:r>
              <a:rPr lang="tr-TR" dirty="0" smtClean="0"/>
              <a:t> </a:t>
            </a:r>
          </a:p>
          <a:p>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solidFill>
                  <a:srgbClr val="FFC000"/>
                </a:solidFill>
                <a:latin typeface="Arial" pitchFamily="34" charset="0"/>
                <a:ea typeface="Times New Roman" pitchFamily="18" charset="0"/>
                <a:cs typeface="Arial" pitchFamily="34" charset="0"/>
              </a:rPr>
              <a:t>İki boyutlu geometrik grafik dönüşümleri</a:t>
            </a:r>
            <a:endParaRPr lang="tr-TR" sz="4300" b="1" dirty="0" smtClean="0">
              <a:solidFill>
                <a:srgbClr val="FFC000"/>
              </a:solidFill>
              <a:latin typeface="Arial" pitchFamily="34" charset="0"/>
              <a:ea typeface="Times New Roman" pitchFamily="18" charset="0"/>
              <a:cs typeface="Arial" pitchFamily="34" charset="0"/>
            </a:endParaRPr>
          </a:p>
        </p:txBody>
      </p:sp>
      <p:sp>
        <p:nvSpPr>
          <p:cNvPr id="3" name="2 İçerik Yer Tutucusu"/>
          <p:cNvSpPr>
            <a:spLocks noGrp="1"/>
          </p:cNvSpPr>
          <p:nvPr>
            <p:ph idx="1"/>
          </p:nvPr>
        </p:nvSpPr>
        <p:spPr/>
        <p:txBody>
          <a:bodyPr>
            <a:normAutofit fontScale="92500"/>
          </a:bodyPr>
          <a:lstStyle/>
          <a:p>
            <a:pPr>
              <a:buNone/>
            </a:pPr>
            <a:r>
              <a:rPr lang="tr-TR" dirty="0" smtClean="0"/>
              <a:t>	</a:t>
            </a:r>
            <a:r>
              <a:rPr lang="en-US" dirty="0" smtClean="0"/>
              <a:t>f’(</a:t>
            </a:r>
            <a:r>
              <a:rPr lang="en-US" i="1" dirty="0" err="1" smtClean="0"/>
              <a:t>x’,y</a:t>
            </a:r>
            <a:r>
              <a:rPr lang="en-US" i="1" dirty="0" smtClean="0"/>
              <a:t>’</a:t>
            </a:r>
            <a:r>
              <a:rPr lang="en-US" dirty="0" smtClean="0"/>
              <a:t>)</a:t>
            </a:r>
            <a:r>
              <a:rPr lang="tr-TR" dirty="0" smtClean="0"/>
              <a:t>’nün </a:t>
            </a:r>
            <a:r>
              <a:rPr lang="en-US" dirty="0" smtClean="0"/>
              <a:t>(</a:t>
            </a:r>
            <a:r>
              <a:rPr lang="en-US" i="1" dirty="0" err="1" smtClean="0"/>
              <a:t>x’,y</a:t>
            </a:r>
            <a:r>
              <a:rPr lang="en-US" i="1" dirty="0" smtClean="0"/>
              <a:t>’</a:t>
            </a:r>
            <a:r>
              <a:rPr lang="en-US" dirty="0" smtClean="0"/>
              <a:t>)</a:t>
            </a:r>
            <a:r>
              <a:rPr lang="tr-TR" dirty="0" smtClean="0"/>
              <a:t> tamsayı çiftini vermesi olası olmadığından eski görüntünün bir </a:t>
            </a:r>
            <a:r>
              <a:rPr lang="tr-TR" dirty="0" err="1" smtClean="0"/>
              <a:t>arguman</a:t>
            </a:r>
            <a:r>
              <a:rPr lang="tr-TR" dirty="0" smtClean="0"/>
              <a:t> olarak verilmesi gerekir. Üretilen x ve</a:t>
            </a:r>
            <a:r>
              <a:rPr lang="en-US" dirty="0" smtClean="0"/>
              <a:t> y </a:t>
            </a:r>
            <a:r>
              <a:rPr lang="tr-TR" dirty="0" smtClean="0"/>
              <a:t>değerlerinin basitçe yuvarlanması veya </a:t>
            </a:r>
            <a:r>
              <a:rPr lang="en-US" dirty="0" smtClean="0"/>
              <a:t>f’(</a:t>
            </a:r>
            <a:r>
              <a:rPr lang="en-US" i="1" dirty="0" err="1" smtClean="0"/>
              <a:t>x’,y</a:t>
            </a:r>
            <a:r>
              <a:rPr lang="en-US" i="1" dirty="0" smtClean="0"/>
              <a:t>’</a:t>
            </a:r>
            <a:r>
              <a:rPr lang="en-US" dirty="0" smtClean="0"/>
              <a:t>)</a:t>
            </a:r>
            <a:r>
              <a:rPr lang="tr-TR" dirty="0" smtClean="0"/>
              <a:t> pozisyonu etrafındaki piksellerin ortalaması kullanılabilir. Grafikteki matris yöntemini kullanmak hala mümkündür. Orijinal piksel pozisyonunun hesaplanması için sonuç piksel pozisyonuna ters </a:t>
            </a:r>
            <a:r>
              <a:rPr lang="tr-TR" smtClean="0"/>
              <a:t>dönüşüm uygulanabilir.</a:t>
            </a:r>
            <a:r>
              <a:rPr lang="en-US" smtClean="0"/>
              <a:t> </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67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8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p:txBody>
          <a:bodyPr/>
          <a:lstStyle/>
          <a:p>
            <a:pPr lvl="0"/>
            <a:r>
              <a:rPr lang="tr-TR" dirty="0" smtClean="0">
                <a:solidFill>
                  <a:schemeClr val="bg1"/>
                </a:solidFill>
              </a:rPr>
              <a:t>x yönünde </a:t>
            </a:r>
            <a:r>
              <a:rPr lang="tr-TR" dirty="0" err="1" smtClean="0">
                <a:solidFill>
                  <a:schemeClr val="bg1"/>
                </a:solidFill>
              </a:rPr>
              <a:t>sx</a:t>
            </a:r>
            <a:r>
              <a:rPr lang="tr-TR" dirty="0" smtClean="0">
                <a:solidFill>
                  <a:schemeClr val="bg1"/>
                </a:solidFill>
              </a:rPr>
              <a:t> ile ve y yönünde </a:t>
            </a:r>
            <a:r>
              <a:rPr lang="tr-TR" dirty="0" err="1" smtClean="0">
                <a:solidFill>
                  <a:schemeClr val="bg1"/>
                </a:solidFill>
              </a:rPr>
              <a:t>sy</a:t>
            </a:r>
            <a:r>
              <a:rPr lang="tr-TR" dirty="0" smtClean="0">
                <a:solidFill>
                  <a:schemeClr val="bg1"/>
                </a:solidFill>
              </a:rPr>
              <a:t> ile ölçekleme</a:t>
            </a:r>
            <a:r>
              <a:rPr lang="en-US" dirty="0" smtClean="0">
                <a:solidFill>
                  <a:schemeClr val="bg1"/>
                </a:solidFill>
              </a:rPr>
              <a:t> (</a:t>
            </a:r>
            <a:r>
              <a:rPr lang="tr-TR" dirty="0" smtClean="0">
                <a:solidFill>
                  <a:schemeClr val="bg1"/>
                </a:solidFill>
              </a:rPr>
              <a:t>yaklaştırma ve uzaklaştırmaya denktir</a:t>
            </a:r>
            <a:r>
              <a:rPr lang="en-US" dirty="0" smtClean="0">
                <a:solidFill>
                  <a:schemeClr val="bg1"/>
                </a:solidFill>
              </a:rPr>
              <a:t>)</a:t>
            </a:r>
            <a:endParaRPr lang="tr-TR" dirty="0" smtClean="0">
              <a:solidFill>
                <a:schemeClr val="bg1"/>
              </a:solidFill>
            </a:endParaRPr>
          </a:p>
          <a:p>
            <a:endParaRPr lang="tr-TR" dirty="0"/>
          </a:p>
        </p:txBody>
      </p:sp>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7761" name="Object 1"/>
          <p:cNvGraphicFramePr>
            <a:graphicFrameLocks noChangeAspect="1"/>
          </p:cNvGraphicFramePr>
          <p:nvPr/>
        </p:nvGraphicFramePr>
        <p:xfrm>
          <a:off x="1142976" y="3500438"/>
          <a:ext cx="6817226" cy="2571768"/>
        </p:xfrm>
        <a:graphic>
          <a:graphicData uri="http://schemas.openxmlformats.org/presentationml/2006/ole">
            <mc:AlternateContent xmlns:mc="http://schemas.openxmlformats.org/markup-compatibility/2006">
              <mc:Choice xmlns:v="urn:schemas-microsoft-com:vml" Requires="v">
                <p:oleObj spid="_x0000_s117769" name="Denklem" r:id="rId3" imgW="1588008" imgH="597408" progId="Equation.3">
                  <p:embed/>
                </p:oleObj>
              </mc:Choice>
              <mc:Fallback>
                <p:oleObj name="Denklem" r:id="rId3" imgW="1588008" imgH="597408"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3500438"/>
                        <a:ext cx="6817226" cy="2571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214290"/>
            <a:ext cx="7467600" cy="1143000"/>
          </a:xfrm>
        </p:spPr>
        <p:txBody>
          <a:bodyPr>
            <a:noAutofit/>
          </a:bodyPr>
          <a:lstStyle/>
          <a:p>
            <a:pPr lvl="1" algn="l" rtl="0">
              <a:spcBef>
                <a:spcPct val="0"/>
              </a:spcBef>
            </a:pPr>
            <a:r>
              <a:rPr lang="tr-TR" sz="4400" b="1" kern="1200" dirty="0" smtClean="0">
                <a:solidFill>
                  <a:srgbClr val="FFC000"/>
                </a:solidFill>
                <a:latin typeface="Arial" pitchFamily="34" charset="0"/>
                <a:ea typeface="Times New Roman" pitchFamily="18" charset="0"/>
                <a:cs typeface="Arial" pitchFamily="34" charset="0"/>
              </a:rPr>
              <a:t>Korelasyon</a:t>
            </a:r>
            <a:endParaRPr lang="tr-TR" sz="4400" b="1" kern="1200" dirty="0">
              <a:solidFill>
                <a:srgbClr val="FFC000"/>
              </a:solidFill>
              <a:latin typeface="Arial" pitchFamily="34" charset="0"/>
              <a:ea typeface="Times New Roman" pitchFamily="18" charset="0"/>
              <a:cs typeface="Arial" pitchFamily="34" charset="0"/>
            </a:endParaRPr>
          </a:p>
        </p:txBody>
      </p:sp>
      <p:sp>
        <p:nvSpPr>
          <p:cNvPr id="3" name="2 İçerik Yer Tutucusu"/>
          <p:cNvSpPr>
            <a:spLocks noGrp="1"/>
          </p:cNvSpPr>
          <p:nvPr>
            <p:ph idx="1"/>
          </p:nvPr>
        </p:nvSpPr>
        <p:spPr/>
        <p:txBody>
          <a:bodyPr>
            <a:normAutofit/>
          </a:bodyPr>
          <a:lstStyle/>
          <a:p>
            <a:pPr>
              <a:buNone/>
            </a:pPr>
            <a:r>
              <a:rPr lang="tr-TR" dirty="0" smtClean="0"/>
              <a:t>	Korelasyon bir görüntüde bilinen bir şeklin varlığını tespit etmek için kullanılır. Bir görüntüde arama yapan bu yaklaşımın birçok dezavantajı vardır. Nadiren görüntüdeki nesnenin yönü ve gerçek boyutu bilinebilir. Ayrıca, bunlar bir nesne için bilinse bile bütün nesneler için tutarlı olması çok zordur.</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6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p:txBody>
          <a:bodyPr/>
          <a:lstStyle/>
          <a:p>
            <a:pPr lvl="0"/>
            <a:r>
              <a:rPr lang="tr-TR" dirty="0" smtClean="0">
                <a:solidFill>
                  <a:schemeClr val="bg1"/>
                </a:solidFill>
              </a:rPr>
              <a:t>x yönünde </a:t>
            </a:r>
            <a:r>
              <a:rPr lang="tr-TR" dirty="0" err="1" smtClean="0">
                <a:solidFill>
                  <a:schemeClr val="bg1"/>
                </a:solidFill>
              </a:rPr>
              <a:t>tx</a:t>
            </a:r>
            <a:r>
              <a:rPr lang="tr-TR" dirty="0" smtClean="0">
                <a:solidFill>
                  <a:schemeClr val="bg1"/>
                </a:solidFill>
              </a:rPr>
              <a:t> ile ve y yönünde </a:t>
            </a:r>
            <a:r>
              <a:rPr lang="tr-TR" dirty="0" err="1" smtClean="0">
                <a:solidFill>
                  <a:schemeClr val="bg1"/>
                </a:solidFill>
              </a:rPr>
              <a:t>ty</a:t>
            </a:r>
            <a:r>
              <a:rPr lang="tr-TR" dirty="0" smtClean="0">
                <a:solidFill>
                  <a:schemeClr val="bg1"/>
                </a:solidFill>
              </a:rPr>
              <a:t> ile öteleme</a:t>
            </a:r>
            <a:r>
              <a:rPr lang="en-US" dirty="0" smtClean="0">
                <a:solidFill>
                  <a:schemeClr val="bg1"/>
                </a:solidFill>
              </a:rPr>
              <a:t> (</a:t>
            </a:r>
            <a:r>
              <a:rPr lang="tr-TR" dirty="0" smtClean="0">
                <a:solidFill>
                  <a:schemeClr val="bg1"/>
                </a:solidFill>
              </a:rPr>
              <a:t>kamerayı sağa, sola, yukarı ve aşağı çevirmeye denktir</a:t>
            </a:r>
            <a:r>
              <a:rPr lang="en-US" dirty="0" smtClean="0">
                <a:solidFill>
                  <a:schemeClr val="bg1"/>
                </a:solidFill>
              </a:rPr>
              <a:t>)</a:t>
            </a:r>
            <a:endParaRPr lang="tr-TR" dirty="0" smtClean="0">
              <a:solidFill>
                <a:schemeClr val="bg1"/>
              </a:solidFill>
            </a:endParaRPr>
          </a:p>
          <a:p>
            <a:pPr>
              <a:buNone/>
            </a:pPr>
            <a:endParaRPr lang="tr-TR" dirty="0"/>
          </a:p>
        </p:txBody>
      </p:sp>
      <p:sp>
        <p:nvSpPr>
          <p:cNvPr id="125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5953" name="Object 1"/>
          <p:cNvGraphicFramePr>
            <a:graphicFrameLocks noChangeAspect="1"/>
          </p:cNvGraphicFramePr>
          <p:nvPr/>
        </p:nvGraphicFramePr>
        <p:xfrm>
          <a:off x="1285852" y="3643314"/>
          <a:ext cx="6985050" cy="2500330"/>
        </p:xfrm>
        <a:graphic>
          <a:graphicData uri="http://schemas.openxmlformats.org/presentationml/2006/ole">
            <mc:AlternateContent xmlns:mc="http://schemas.openxmlformats.org/markup-compatibility/2006">
              <mc:Choice xmlns:v="urn:schemas-microsoft-com:vml" Requires="v">
                <p:oleObj spid="_x0000_s125961" name="Denklem" r:id="rId4" imgW="1676400" imgH="596900" progId="Equation.3">
                  <p:embed/>
                </p:oleObj>
              </mc:Choice>
              <mc:Fallback>
                <p:oleObj name="Denklem" r:id="rId4" imgW="1676400" imgH="5969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3643314"/>
                        <a:ext cx="6985050" cy="2500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71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457200" y="1600200"/>
            <a:ext cx="7901014" cy="4525963"/>
          </a:xfrm>
        </p:spPr>
        <p:txBody>
          <a:bodyPr/>
          <a:lstStyle/>
          <a:p>
            <a:pPr lvl="0"/>
            <a:r>
              <a:rPr lang="tr-TR" dirty="0" smtClean="0">
                <a:solidFill>
                  <a:schemeClr val="bg1"/>
                </a:solidFill>
              </a:rPr>
              <a:t>Bir görüntüyü saat yönünün tersinde döndürme</a:t>
            </a:r>
          </a:p>
          <a:p>
            <a:endParaRPr lang="tr-TR" dirty="0"/>
          </a:p>
        </p:txBody>
      </p:sp>
      <p:sp>
        <p:nvSpPr>
          <p:cNvPr id="126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6977" name="Object 1"/>
          <p:cNvGraphicFramePr>
            <a:graphicFrameLocks noChangeAspect="1"/>
          </p:cNvGraphicFramePr>
          <p:nvPr/>
        </p:nvGraphicFramePr>
        <p:xfrm>
          <a:off x="285720" y="3071810"/>
          <a:ext cx="8498903" cy="2643206"/>
        </p:xfrm>
        <a:graphic>
          <a:graphicData uri="http://schemas.openxmlformats.org/presentationml/2006/ole">
            <mc:AlternateContent xmlns:mc="http://schemas.openxmlformats.org/markup-compatibility/2006">
              <mc:Choice xmlns:v="urn:schemas-microsoft-com:vml" Requires="v">
                <p:oleObj spid="_x0000_s126985" name="Denklem" r:id="rId3" imgW="2298600" imgH="711000" progId="Equation.3">
                  <p:embed/>
                </p:oleObj>
              </mc:Choice>
              <mc:Fallback>
                <p:oleObj name="Denklem" r:id="rId3" imgW="2298600" imgH="7110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3071810"/>
                        <a:ext cx="8498903" cy="2643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457200" y="1600200"/>
            <a:ext cx="7901014" cy="4525963"/>
          </a:xfrm>
        </p:spPr>
        <p:txBody>
          <a:bodyPr/>
          <a:lstStyle/>
          <a:p>
            <a:pPr lvl="0"/>
            <a:r>
              <a:rPr lang="tr-TR" dirty="0" smtClean="0">
                <a:solidFill>
                  <a:schemeClr val="bg1"/>
                </a:solidFill>
              </a:rPr>
              <a:t>Bir görüntüyü yatay yönde germe</a:t>
            </a:r>
          </a:p>
          <a:p>
            <a:endParaRPr lang="tr-TR" dirty="0"/>
          </a:p>
        </p:txBody>
      </p:sp>
      <p:sp>
        <p:nvSpPr>
          <p:cNvPr id="126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6977" name="Object 1"/>
          <p:cNvGraphicFramePr>
            <a:graphicFrameLocks noChangeAspect="1"/>
          </p:cNvGraphicFramePr>
          <p:nvPr/>
        </p:nvGraphicFramePr>
        <p:xfrm>
          <a:off x="1223963" y="3071813"/>
          <a:ext cx="6621462" cy="2643187"/>
        </p:xfrm>
        <a:graphic>
          <a:graphicData uri="http://schemas.openxmlformats.org/presentationml/2006/ole">
            <mc:AlternateContent xmlns:mc="http://schemas.openxmlformats.org/markup-compatibility/2006">
              <mc:Choice xmlns:v="urn:schemas-microsoft-com:vml" Requires="v">
                <p:oleObj spid="_x0000_s133130" name="Denklem" r:id="rId3" imgW="1790640" imgH="711000" progId="Equation.3">
                  <p:embed/>
                </p:oleObj>
              </mc:Choice>
              <mc:Fallback>
                <p:oleObj name="Denklem" r:id="rId3" imgW="179064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071813"/>
                        <a:ext cx="6621462" cy="264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b="1" dirty="0" smtClean="0">
                <a:solidFill>
                  <a:srgbClr val="FFC000"/>
                </a:solidFill>
                <a:latin typeface="Arial" pitchFamily="34" charset="0"/>
                <a:ea typeface="Times New Roman" pitchFamily="18" charset="0"/>
                <a:cs typeface="Arial" pitchFamily="34" charset="0"/>
              </a:rPr>
              <a:t>İki boyutlu geometrik grafik dönüşümleri</a:t>
            </a:r>
            <a:endParaRPr lang="tr-TR" dirty="0"/>
          </a:p>
        </p:txBody>
      </p:sp>
      <p:sp>
        <p:nvSpPr>
          <p:cNvPr id="3" name="2 İçerik Yer Tutucusu"/>
          <p:cNvSpPr>
            <a:spLocks noGrp="1"/>
          </p:cNvSpPr>
          <p:nvPr>
            <p:ph idx="1"/>
          </p:nvPr>
        </p:nvSpPr>
        <p:spPr>
          <a:xfrm>
            <a:off x="457200" y="1600200"/>
            <a:ext cx="7901014" cy="4525963"/>
          </a:xfrm>
        </p:spPr>
        <p:txBody>
          <a:bodyPr/>
          <a:lstStyle/>
          <a:p>
            <a:pPr lvl="0"/>
            <a:r>
              <a:rPr lang="tr-TR" dirty="0" smtClean="0">
                <a:solidFill>
                  <a:schemeClr val="bg1"/>
                </a:solidFill>
              </a:rPr>
              <a:t>Bir görüntüyü dikey yönde germe</a:t>
            </a:r>
          </a:p>
          <a:p>
            <a:endParaRPr lang="tr-TR" dirty="0"/>
          </a:p>
        </p:txBody>
      </p:sp>
      <p:sp>
        <p:nvSpPr>
          <p:cNvPr id="126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6977" name="Object 1"/>
          <p:cNvGraphicFramePr>
            <a:graphicFrameLocks noChangeAspect="1"/>
          </p:cNvGraphicFramePr>
          <p:nvPr/>
        </p:nvGraphicFramePr>
        <p:xfrm>
          <a:off x="1223963" y="3071813"/>
          <a:ext cx="6621462" cy="2643187"/>
        </p:xfrm>
        <a:graphic>
          <a:graphicData uri="http://schemas.openxmlformats.org/presentationml/2006/ole">
            <mc:AlternateContent xmlns:mc="http://schemas.openxmlformats.org/markup-compatibility/2006">
              <mc:Choice xmlns:v="urn:schemas-microsoft-com:vml" Requires="v">
                <p:oleObj spid="_x0000_s134154" name="Denklem" r:id="rId3" imgW="1790640" imgH="711000" progId="Equation.3">
                  <p:embed/>
                </p:oleObj>
              </mc:Choice>
              <mc:Fallback>
                <p:oleObj name="Denklem" r:id="rId3" imgW="179064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071813"/>
                        <a:ext cx="6621462" cy="264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62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57158" y="285728"/>
            <a:ext cx="7467600" cy="1143000"/>
          </a:xfrm>
        </p:spPr>
        <p:txBody>
          <a:bodyPr>
            <a:normAutofit/>
          </a:bodyPr>
          <a:lstStyle/>
          <a:p>
            <a:r>
              <a:rPr lang="tr-TR" sz="4000" b="1" dirty="0" smtClean="0">
                <a:solidFill>
                  <a:srgbClr val="FFC000"/>
                </a:solidFill>
                <a:latin typeface="Arial" pitchFamily="34" charset="0"/>
                <a:ea typeface="Times New Roman" pitchFamily="18" charset="0"/>
                <a:cs typeface="Arial" pitchFamily="34" charset="0"/>
              </a:rPr>
              <a:t>Ters Dönüşümler</a:t>
            </a:r>
          </a:p>
        </p:txBody>
      </p:sp>
      <p:sp>
        <p:nvSpPr>
          <p:cNvPr id="3" name="2 İçerik Yer Tutucusu"/>
          <p:cNvSpPr>
            <a:spLocks noGrp="1"/>
          </p:cNvSpPr>
          <p:nvPr>
            <p:ph idx="1"/>
          </p:nvPr>
        </p:nvSpPr>
        <p:spPr/>
        <p:txBody>
          <a:bodyPr/>
          <a:lstStyle/>
          <a:p>
            <a:pPr lvl="0"/>
            <a:r>
              <a:rPr lang="tr-TR" dirty="0" smtClean="0">
                <a:solidFill>
                  <a:schemeClr val="bg1"/>
                </a:solidFill>
              </a:rPr>
              <a:t>x yönünde </a:t>
            </a:r>
            <a:r>
              <a:rPr lang="tr-TR" dirty="0" err="1" smtClean="0">
                <a:solidFill>
                  <a:schemeClr val="bg1"/>
                </a:solidFill>
              </a:rPr>
              <a:t>sx</a:t>
            </a:r>
            <a:r>
              <a:rPr lang="tr-TR" dirty="0" smtClean="0">
                <a:solidFill>
                  <a:schemeClr val="bg1"/>
                </a:solidFill>
              </a:rPr>
              <a:t> ile ve y yönünde </a:t>
            </a:r>
            <a:r>
              <a:rPr lang="tr-TR" dirty="0" err="1" smtClean="0">
                <a:solidFill>
                  <a:schemeClr val="bg1"/>
                </a:solidFill>
              </a:rPr>
              <a:t>sy</a:t>
            </a:r>
            <a:r>
              <a:rPr lang="tr-TR" dirty="0" smtClean="0">
                <a:solidFill>
                  <a:schemeClr val="bg1"/>
                </a:solidFill>
              </a:rPr>
              <a:t> ile ölçekleme</a:t>
            </a:r>
            <a:r>
              <a:rPr lang="en-US" dirty="0" smtClean="0">
                <a:solidFill>
                  <a:schemeClr val="bg1"/>
                </a:solidFill>
              </a:rPr>
              <a:t> (</a:t>
            </a:r>
            <a:r>
              <a:rPr lang="tr-TR" dirty="0" smtClean="0">
                <a:solidFill>
                  <a:schemeClr val="bg1"/>
                </a:solidFill>
              </a:rPr>
              <a:t>yaklaştırma ve uzaklaştırmaya denktir</a:t>
            </a:r>
            <a:r>
              <a:rPr lang="en-US" dirty="0" smtClean="0">
                <a:solidFill>
                  <a:schemeClr val="bg1"/>
                </a:solidFill>
              </a:rPr>
              <a:t>)</a:t>
            </a:r>
            <a:r>
              <a:rPr lang="tr-TR" dirty="0" smtClean="0">
                <a:solidFill>
                  <a:schemeClr val="bg1"/>
                </a:solidFill>
              </a:rPr>
              <a:t>.</a:t>
            </a:r>
            <a:endParaRPr lang="tr-TR" dirty="0"/>
          </a:p>
        </p:txBody>
      </p:sp>
      <p:sp>
        <p:nvSpPr>
          <p:cNvPr id="128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8001" name="Object 1"/>
          <p:cNvGraphicFramePr>
            <a:graphicFrameLocks noChangeAspect="1"/>
          </p:cNvGraphicFramePr>
          <p:nvPr/>
        </p:nvGraphicFramePr>
        <p:xfrm>
          <a:off x="1285852" y="3571876"/>
          <a:ext cx="6922682" cy="2357454"/>
        </p:xfrm>
        <a:graphic>
          <a:graphicData uri="http://schemas.openxmlformats.org/presentationml/2006/ole">
            <mc:AlternateContent xmlns:mc="http://schemas.openxmlformats.org/markup-compatibility/2006">
              <mc:Choice xmlns:v="urn:schemas-microsoft-com:vml" Requires="v">
                <p:oleObj spid="_x0000_s128009" name="Denklem" r:id="rId3" imgW="1765300" imgH="596900" progId="Equation.3">
                  <p:embed/>
                </p:oleObj>
              </mc:Choice>
              <mc:Fallback>
                <p:oleObj name="Denklem" r:id="rId3" imgW="1765300" imgH="596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571876"/>
                        <a:ext cx="6922682" cy="235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58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800" b="1" dirty="0" smtClean="0">
                <a:solidFill>
                  <a:srgbClr val="FFC000"/>
                </a:solidFill>
                <a:latin typeface="Arial" pitchFamily="34" charset="0"/>
                <a:ea typeface="Times New Roman" pitchFamily="18" charset="0"/>
                <a:cs typeface="Arial" pitchFamily="34" charset="0"/>
              </a:rPr>
              <a:t>Ters Dönüşümler</a:t>
            </a:r>
            <a:endParaRPr lang="tr-TR" dirty="0"/>
          </a:p>
        </p:txBody>
      </p:sp>
      <p:sp>
        <p:nvSpPr>
          <p:cNvPr id="3" name="2 İçerik Yer Tutucusu"/>
          <p:cNvSpPr>
            <a:spLocks noGrp="1"/>
          </p:cNvSpPr>
          <p:nvPr>
            <p:ph idx="1"/>
          </p:nvPr>
        </p:nvSpPr>
        <p:spPr/>
        <p:txBody>
          <a:bodyPr/>
          <a:lstStyle/>
          <a:p>
            <a:pPr lvl="0"/>
            <a:r>
              <a:rPr lang="tr-TR" dirty="0" smtClean="0">
                <a:solidFill>
                  <a:schemeClr val="bg1"/>
                </a:solidFill>
              </a:rPr>
              <a:t>x yönünde </a:t>
            </a:r>
            <a:r>
              <a:rPr lang="tr-TR" dirty="0" err="1" smtClean="0">
                <a:solidFill>
                  <a:schemeClr val="bg1"/>
                </a:solidFill>
              </a:rPr>
              <a:t>tx</a:t>
            </a:r>
            <a:r>
              <a:rPr lang="tr-TR" dirty="0" smtClean="0">
                <a:solidFill>
                  <a:schemeClr val="bg1"/>
                </a:solidFill>
              </a:rPr>
              <a:t> ile ve y yönünde </a:t>
            </a:r>
            <a:r>
              <a:rPr lang="tr-TR" dirty="0" err="1" smtClean="0">
                <a:solidFill>
                  <a:schemeClr val="bg1"/>
                </a:solidFill>
              </a:rPr>
              <a:t>ty</a:t>
            </a:r>
            <a:r>
              <a:rPr lang="tr-TR" dirty="0" smtClean="0">
                <a:solidFill>
                  <a:schemeClr val="bg1"/>
                </a:solidFill>
              </a:rPr>
              <a:t> ile öteleme</a:t>
            </a:r>
            <a:r>
              <a:rPr lang="en-US" dirty="0" smtClean="0">
                <a:solidFill>
                  <a:schemeClr val="bg1"/>
                </a:solidFill>
              </a:rPr>
              <a:t> (</a:t>
            </a:r>
            <a:r>
              <a:rPr lang="tr-TR" dirty="0" smtClean="0">
                <a:solidFill>
                  <a:schemeClr val="bg1"/>
                </a:solidFill>
              </a:rPr>
              <a:t>kamerayı sağa, sola, yukarı ve aşağı çevirmeye denktir</a:t>
            </a:r>
            <a:r>
              <a:rPr lang="en-US" dirty="0" smtClean="0">
                <a:solidFill>
                  <a:schemeClr val="bg1"/>
                </a:solidFill>
              </a:rPr>
              <a:t>)</a:t>
            </a:r>
            <a:endParaRPr lang="tr-TR" dirty="0" smtClean="0">
              <a:solidFill>
                <a:schemeClr val="bg1"/>
              </a:solidFill>
            </a:endParaRPr>
          </a:p>
          <a:p>
            <a:pPr>
              <a:buNone/>
            </a:pPr>
            <a:endParaRPr lang="tr-TR"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9025" name="Object 1"/>
          <p:cNvGraphicFramePr>
            <a:graphicFrameLocks noChangeAspect="1"/>
          </p:cNvGraphicFramePr>
          <p:nvPr/>
        </p:nvGraphicFramePr>
        <p:xfrm>
          <a:off x="1285851" y="3786190"/>
          <a:ext cx="6838771" cy="2643206"/>
        </p:xfrm>
        <a:graphic>
          <a:graphicData uri="http://schemas.openxmlformats.org/presentationml/2006/ole">
            <mc:AlternateContent xmlns:mc="http://schemas.openxmlformats.org/markup-compatibility/2006">
              <mc:Choice xmlns:v="urn:schemas-microsoft-com:vml" Requires="v">
                <p:oleObj spid="_x0000_s129033" name="Denklem" r:id="rId3" imgW="1549400" imgH="596900" progId="Equation.3">
                  <p:embed/>
                </p:oleObj>
              </mc:Choice>
              <mc:Fallback>
                <p:oleObj name="Denklem" r:id="rId3" imgW="1549400" imgH="596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1" y="3786190"/>
                        <a:ext cx="6838771" cy="2643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95000"/>
            <a:alpha val="62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800" b="1" dirty="0" smtClean="0">
                <a:solidFill>
                  <a:srgbClr val="FFC000"/>
                </a:solidFill>
                <a:latin typeface="Arial" pitchFamily="34" charset="0"/>
                <a:ea typeface="Times New Roman" pitchFamily="18" charset="0"/>
                <a:cs typeface="Arial" pitchFamily="34" charset="0"/>
              </a:rPr>
              <a:t>Ters Dönüşümler</a:t>
            </a:r>
            <a:endParaRPr lang="tr-TR" dirty="0"/>
          </a:p>
        </p:txBody>
      </p:sp>
      <p:sp>
        <p:nvSpPr>
          <p:cNvPr id="3" name="2 İçerik Yer Tutucusu"/>
          <p:cNvSpPr>
            <a:spLocks noGrp="1"/>
          </p:cNvSpPr>
          <p:nvPr>
            <p:ph idx="1"/>
          </p:nvPr>
        </p:nvSpPr>
        <p:spPr/>
        <p:txBody>
          <a:bodyPr/>
          <a:lstStyle/>
          <a:p>
            <a:pPr lvl="0"/>
            <a:r>
              <a:rPr lang="tr-TR" dirty="0" smtClean="0">
                <a:solidFill>
                  <a:schemeClr val="bg1"/>
                </a:solidFill>
              </a:rPr>
              <a:t>Bir görüntüyü saat yönünde döndürme</a:t>
            </a:r>
            <a:r>
              <a:rPr lang="en-US" dirty="0" smtClean="0">
                <a:solidFill>
                  <a:schemeClr val="bg1"/>
                </a:solidFill>
              </a:rPr>
              <a:t>. </a:t>
            </a:r>
            <a:r>
              <a:rPr lang="tr-TR" dirty="0" smtClean="0">
                <a:solidFill>
                  <a:schemeClr val="bg1"/>
                </a:solidFill>
              </a:rPr>
              <a:t>Bu dönme orijini normal grafik orijini olarak kabul eder ve yeni görüntü eski görüntünün</a:t>
            </a:r>
            <a:r>
              <a:rPr lang="en-US" dirty="0" smtClean="0">
                <a:solidFill>
                  <a:schemeClr val="bg1"/>
                </a:solidFill>
              </a:rPr>
              <a:t> </a:t>
            </a:r>
            <a:r>
              <a:rPr lang="en-US" dirty="0" smtClean="0">
                <a:solidFill>
                  <a:schemeClr val="bg1"/>
                </a:solidFill>
                <a:sym typeface="Symbol"/>
              </a:rPr>
              <a:t></a:t>
            </a:r>
            <a:r>
              <a:rPr lang="tr-TR" dirty="0" smtClean="0">
                <a:solidFill>
                  <a:schemeClr val="bg1"/>
                </a:solidFill>
                <a:sym typeface="Symbol"/>
              </a:rPr>
              <a:t> ile saat yönünde döndürülmüş halidir</a:t>
            </a:r>
            <a:r>
              <a:rPr lang="en-US" dirty="0" smtClean="0">
                <a:solidFill>
                  <a:schemeClr val="bg1"/>
                </a:solidFill>
              </a:rPr>
              <a:t>.</a:t>
            </a:r>
            <a:endParaRPr lang="tr-TR" dirty="0" smtClean="0">
              <a:solidFill>
                <a:schemeClr val="bg1"/>
              </a:solidFill>
            </a:endParaRPr>
          </a:p>
          <a:p>
            <a:pPr>
              <a:buNone/>
            </a:pPr>
            <a:endParaRPr lang="tr-TR" dirty="0"/>
          </a:p>
        </p:txBody>
      </p:sp>
      <p:sp>
        <p:nvSpPr>
          <p:cNvPr id="130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0049" name="Object 1"/>
          <p:cNvGraphicFramePr>
            <a:graphicFrameLocks noChangeAspect="1"/>
          </p:cNvGraphicFramePr>
          <p:nvPr/>
        </p:nvGraphicFramePr>
        <p:xfrm>
          <a:off x="1214413" y="4000504"/>
          <a:ext cx="7257193" cy="2286016"/>
        </p:xfrm>
        <a:graphic>
          <a:graphicData uri="http://schemas.openxmlformats.org/presentationml/2006/ole">
            <mc:AlternateContent xmlns:mc="http://schemas.openxmlformats.org/markup-compatibility/2006">
              <mc:Choice xmlns:v="urn:schemas-microsoft-com:vml" Requires="v">
                <p:oleObj spid="_x0000_s130057" name="Denklem" r:id="rId3" imgW="1905000" imgH="596900" progId="Equation.3">
                  <p:embed/>
                </p:oleObj>
              </mc:Choice>
              <mc:Fallback>
                <p:oleObj name="Denklem" r:id="rId3" imgW="1905000" imgH="596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3" y="4000504"/>
                        <a:ext cx="7257193" cy="22860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Slayt Numarası Yer Tutucusu"/>
          <p:cNvSpPr>
            <a:spLocks noGrp="1"/>
          </p:cNvSpPr>
          <p:nvPr>
            <p:ph type="sldNum" sz="quarter" idx="12"/>
          </p:nvPr>
        </p:nvSpPr>
        <p:spPr/>
        <p:txBody>
          <a:bodyPr/>
          <a:lstStyle/>
          <a:p>
            <a:fld id="{C8D868A1-E68A-4910-B3C6-2784F77EC1AC}"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400" b="1" dirty="0" smtClean="0">
                <a:solidFill>
                  <a:srgbClr val="FFC000"/>
                </a:solidFill>
                <a:latin typeface="Arial" pitchFamily="34" charset="0"/>
                <a:ea typeface="Times New Roman" pitchFamily="18" charset="0"/>
                <a:cs typeface="Arial" pitchFamily="34" charset="0"/>
              </a:rPr>
              <a:t>Geometrik Dönüşümler</a:t>
            </a:r>
            <a:endParaRPr lang="tr-TR" dirty="0"/>
          </a:p>
        </p:txBody>
      </p:sp>
      <p:sp>
        <p:nvSpPr>
          <p:cNvPr id="3" name="2 İçerik Yer Tutucusu"/>
          <p:cNvSpPr>
            <a:spLocks noGrp="1"/>
          </p:cNvSpPr>
          <p:nvPr>
            <p:ph idx="1"/>
          </p:nvPr>
        </p:nvSpPr>
        <p:spPr>
          <a:xfrm>
            <a:off x="457200" y="1600200"/>
            <a:ext cx="8472518" cy="4525963"/>
          </a:xfrm>
        </p:spPr>
        <p:txBody>
          <a:bodyPr>
            <a:normAutofit/>
          </a:bodyPr>
          <a:lstStyle/>
          <a:p>
            <a:pPr>
              <a:buNone/>
            </a:pPr>
            <a:r>
              <a:rPr lang="tr-TR" dirty="0" smtClean="0"/>
              <a:t>	Bu dönüşümler dönüşüm matrislerinin çarpılması ile ve görüntüye uygulanması ile kombine edilebilir.</a:t>
            </a:r>
          </a:p>
          <a:p>
            <a:pPr>
              <a:buNone/>
            </a:pPr>
            <a:r>
              <a:rPr lang="tr-TR" sz="2400" dirty="0" smtClean="0"/>
              <a:t>	</a:t>
            </a:r>
            <a:endParaRPr lang="en-US" sz="2400" dirty="0" smtClean="0"/>
          </a:p>
          <a:p>
            <a:pPr>
              <a:buNone/>
            </a:pPr>
            <a:endParaRPr lang="en-US" sz="2400" dirty="0" smtClean="0"/>
          </a:p>
          <a:p>
            <a:pPr>
              <a:buNone/>
            </a:pP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27</a:t>
            </a:fld>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472" y="428604"/>
            <a:ext cx="7467600" cy="1143000"/>
          </a:xfrm>
        </p:spPr>
        <p:txBody>
          <a:bodyPr>
            <a:normAutofit/>
          </a:bodyPr>
          <a:lstStyle/>
          <a:p>
            <a:r>
              <a:rPr lang="tr-TR" sz="4400" b="1" dirty="0" err="1" smtClean="0">
                <a:solidFill>
                  <a:srgbClr val="FFC000"/>
                </a:solidFill>
                <a:latin typeface="Arial" pitchFamily="34" charset="0"/>
                <a:ea typeface="Times New Roman" pitchFamily="18" charset="0"/>
                <a:cs typeface="Arial" pitchFamily="34" charset="0"/>
              </a:rPr>
              <a:t>Matlab’de</a:t>
            </a:r>
            <a:r>
              <a:rPr lang="tr-TR" sz="4400" b="1" dirty="0" smtClean="0">
                <a:solidFill>
                  <a:srgbClr val="FFC000"/>
                </a:solidFill>
                <a:latin typeface="Arial" pitchFamily="34" charset="0"/>
                <a:ea typeface="Times New Roman" pitchFamily="18" charset="0"/>
                <a:cs typeface="Arial" pitchFamily="34" charset="0"/>
              </a:rPr>
              <a:t> örnekler</a:t>
            </a:r>
          </a:p>
        </p:txBody>
      </p:sp>
      <p:sp>
        <p:nvSpPr>
          <p:cNvPr id="3" name="2 İçerik Yer Tutucusu"/>
          <p:cNvSpPr>
            <a:spLocks noGrp="1"/>
          </p:cNvSpPr>
          <p:nvPr>
            <p:ph idx="1"/>
          </p:nvPr>
        </p:nvSpPr>
        <p:spPr>
          <a:xfrm>
            <a:off x="357158" y="1357298"/>
            <a:ext cx="7467600" cy="4525963"/>
          </a:xfrm>
        </p:spPr>
        <p:txBody>
          <a:bodyPr>
            <a:normAutofit/>
          </a:bodyPr>
          <a:lstStyle/>
          <a:p>
            <a:pPr>
              <a:buNone/>
            </a:pPr>
            <a:r>
              <a:rPr lang="tr-TR" sz="2000" dirty="0" smtClean="0"/>
              <a:t>im=</a:t>
            </a:r>
            <a:r>
              <a:rPr lang="tr-TR" sz="2000" dirty="0" err="1" smtClean="0"/>
              <a:t>imread</a:t>
            </a:r>
            <a:r>
              <a:rPr lang="tr-TR" sz="2000" dirty="0" smtClean="0"/>
              <a:t>('C:\lena512.JPG');</a:t>
            </a:r>
          </a:p>
          <a:p>
            <a:pPr>
              <a:buNone/>
            </a:pPr>
            <a:r>
              <a:rPr lang="tr-TR" sz="2800" dirty="0" smtClean="0"/>
              <a:t>Ölçekleme</a:t>
            </a:r>
          </a:p>
          <a:p>
            <a:pPr>
              <a:buNone/>
            </a:pPr>
            <a:r>
              <a:rPr lang="en-US" sz="2000" dirty="0" err="1" smtClean="0"/>
              <a:t>tform</a:t>
            </a:r>
            <a:r>
              <a:rPr lang="en-US" sz="2000" dirty="0" smtClean="0"/>
              <a:t> = </a:t>
            </a:r>
            <a:r>
              <a:rPr lang="en-US" sz="2000" dirty="0" err="1" smtClean="0"/>
              <a:t>maketform</a:t>
            </a:r>
            <a:r>
              <a:rPr lang="en-US" sz="2000" dirty="0" smtClean="0"/>
              <a:t>('affine', [</a:t>
            </a:r>
            <a:r>
              <a:rPr lang="tr-TR" sz="2000" dirty="0" smtClean="0"/>
              <a:t>0.5</a:t>
            </a:r>
            <a:r>
              <a:rPr lang="en-US" sz="2000" dirty="0" smtClean="0"/>
              <a:t> 0 0; 0 </a:t>
            </a:r>
            <a:r>
              <a:rPr lang="tr-TR" sz="2000" dirty="0" smtClean="0"/>
              <a:t>0.5</a:t>
            </a:r>
            <a:r>
              <a:rPr lang="en-US" sz="2000" dirty="0" smtClean="0"/>
              <a:t> 0; 0 0 1]);</a:t>
            </a:r>
          </a:p>
          <a:p>
            <a:pPr>
              <a:buNone/>
            </a:pPr>
            <a:r>
              <a:rPr lang="en-US" sz="2000" dirty="0" err="1" smtClean="0"/>
              <a:t>imt</a:t>
            </a:r>
            <a:r>
              <a:rPr lang="en-US" sz="2000" dirty="0" smtClean="0"/>
              <a:t> = </a:t>
            </a:r>
            <a:r>
              <a:rPr lang="en-US" sz="2000" dirty="0" err="1" smtClean="0"/>
              <a:t>imtransform</a:t>
            </a:r>
            <a:r>
              <a:rPr lang="en-US" sz="2000" dirty="0" smtClean="0"/>
              <a:t>(</a:t>
            </a:r>
            <a:r>
              <a:rPr lang="en-US" sz="2000" dirty="0" err="1" smtClean="0"/>
              <a:t>im</a:t>
            </a:r>
            <a:r>
              <a:rPr lang="en-US" sz="2000" dirty="0" smtClean="0"/>
              <a:t>, </a:t>
            </a:r>
            <a:r>
              <a:rPr lang="en-US" sz="2000" dirty="0" err="1" smtClean="0"/>
              <a:t>tform</a:t>
            </a:r>
            <a:r>
              <a:rPr lang="en-US" sz="2000" dirty="0" smtClean="0"/>
              <a:t>);</a:t>
            </a:r>
          </a:p>
          <a:p>
            <a:pPr>
              <a:buNone/>
            </a:pPr>
            <a:endParaRPr lang="tr-TR" sz="2000" dirty="0" smtClean="0"/>
          </a:p>
          <a:p>
            <a:pPr>
              <a:buNone/>
            </a:pPr>
            <a:r>
              <a:rPr lang="tr-TR" sz="2800" dirty="0" smtClean="0"/>
              <a:t>Döndürme</a:t>
            </a:r>
            <a:endParaRPr lang="en-US" sz="2800" dirty="0" smtClean="0"/>
          </a:p>
          <a:p>
            <a:pPr>
              <a:buNone/>
            </a:pPr>
            <a:r>
              <a:rPr lang="en-US" sz="2000" dirty="0" err="1" smtClean="0"/>
              <a:t>tform</a:t>
            </a:r>
            <a:r>
              <a:rPr lang="en-US" sz="2000" dirty="0" smtClean="0"/>
              <a:t> = </a:t>
            </a:r>
            <a:r>
              <a:rPr lang="en-US" sz="2000" dirty="0" err="1" smtClean="0"/>
              <a:t>maketform</a:t>
            </a:r>
            <a:r>
              <a:rPr lang="en-US" sz="2000" dirty="0" smtClean="0"/>
              <a:t>('affine', [</a:t>
            </a:r>
            <a:r>
              <a:rPr lang="en-US" sz="2000" dirty="0" err="1" smtClean="0"/>
              <a:t>cos</a:t>
            </a:r>
            <a:r>
              <a:rPr lang="en-US" sz="2000" dirty="0" smtClean="0"/>
              <a:t>(</a:t>
            </a:r>
            <a:r>
              <a:rPr lang="tr-TR" sz="2000" dirty="0" smtClean="0"/>
              <a:t>0.52</a:t>
            </a:r>
            <a:r>
              <a:rPr lang="en-US" sz="2000" dirty="0" smtClean="0"/>
              <a:t>) –sin(</a:t>
            </a:r>
            <a:r>
              <a:rPr lang="tr-TR" sz="2000" dirty="0" smtClean="0"/>
              <a:t>0.52</a:t>
            </a:r>
            <a:r>
              <a:rPr lang="en-US" sz="2000" dirty="0" smtClean="0"/>
              <a:t>) 0; sin(</a:t>
            </a:r>
            <a:r>
              <a:rPr lang="tr-TR" sz="2000" dirty="0" smtClean="0"/>
              <a:t>0.52</a:t>
            </a:r>
            <a:r>
              <a:rPr lang="en-US" sz="2000" dirty="0" smtClean="0"/>
              <a:t>) </a:t>
            </a:r>
            <a:r>
              <a:rPr lang="tr-TR" sz="2000" dirty="0" smtClean="0"/>
              <a:t>					</a:t>
            </a:r>
            <a:r>
              <a:rPr lang="en-US" sz="2000" dirty="0" err="1" smtClean="0"/>
              <a:t>cos</a:t>
            </a:r>
            <a:r>
              <a:rPr lang="en-US" sz="2000" dirty="0" smtClean="0"/>
              <a:t>(</a:t>
            </a:r>
            <a:r>
              <a:rPr lang="tr-TR" sz="2000" dirty="0" smtClean="0"/>
              <a:t>0.52</a:t>
            </a:r>
            <a:r>
              <a:rPr lang="en-US" sz="2000" dirty="0" smtClean="0"/>
              <a:t>) 0; 0 0 1]);</a:t>
            </a:r>
          </a:p>
          <a:p>
            <a:pPr>
              <a:buNone/>
            </a:pPr>
            <a:r>
              <a:rPr lang="en-US" sz="2000" dirty="0" err="1" smtClean="0"/>
              <a:t>imt</a:t>
            </a:r>
            <a:r>
              <a:rPr lang="en-US" sz="2000" dirty="0" smtClean="0"/>
              <a:t> = </a:t>
            </a:r>
            <a:r>
              <a:rPr lang="en-US" sz="2000" dirty="0" err="1" smtClean="0"/>
              <a:t>imtransform</a:t>
            </a:r>
            <a:r>
              <a:rPr lang="en-US" sz="2000" dirty="0" smtClean="0"/>
              <a:t>(</a:t>
            </a:r>
            <a:r>
              <a:rPr lang="en-US" sz="2000" dirty="0" err="1" smtClean="0"/>
              <a:t>im</a:t>
            </a:r>
            <a:r>
              <a:rPr lang="en-US" sz="2000" dirty="0" smtClean="0"/>
              <a:t>, </a:t>
            </a:r>
            <a:r>
              <a:rPr lang="en-US" sz="2000" dirty="0" err="1" smtClean="0"/>
              <a:t>tform</a:t>
            </a:r>
            <a:r>
              <a:rPr lang="en-US" sz="2000" dirty="0" smtClean="0"/>
              <a:t>);</a:t>
            </a:r>
            <a:endParaRPr lang="tr-TR" sz="2000" dirty="0" smtClean="0"/>
          </a:p>
          <a:p>
            <a:pPr>
              <a:buNone/>
            </a:pPr>
            <a:endParaRPr lang="tr-TR" sz="2000" dirty="0" smtClean="0"/>
          </a:p>
          <a:p>
            <a:pPr>
              <a:buNone/>
            </a:pPr>
            <a:r>
              <a:rPr lang="tr-TR" sz="2000" dirty="0" err="1" smtClean="0"/>
              <a:t>imshow</a:t>
            </a:r>
            <a:r>
              <a:rPr lang="tr-TR" sz="2000" dirty="0" smtClean="0"/>
              <a:t>(</a:t>
            </a:r>
            <a:r>
              <a:rPr lang="tr-TR" sz="2000" dirty="0" err="1" smtClean="0"/>
              <a:t>imt</a:t>
            </a:r>
            <a:r>
              <a:rPr lang="tr-TR" sz="2000" dirty="0" smtClean="0"/>
              <a:t>);</a:t>
            </a:r>
            <a:endParaRPr lang="tr-TR" sz="2000"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28</a:t>
            </a:fld>
            <a:endParaRPr lang="tr-TR"/>
          </a:p>
        </p:txBody>
      </p:sp>
      <p:pic>
        <p:nvPicPr>
          <p:cNvPr id="5" name="Picture 2"/>
          <p:cNvPicPr>
            <a:picLocks noChangeAspect="1" noChangeArrowheads="1"/>
          </p:cNvPicPr>
          <p:nvPr/>
        </p:nvPicPr>
        <p:blipFill>
          <a:blip r:embed="rId2" cstate="print"/>
          <a:srcRect/>
          <a:stretch>
            <a:fillRect/>
          </a:stretch>
        </p:blipFill>
        <p:spPr bwMode="auto">
          <a:xfrm>
            <a:off x="6072166" y="4357694"/>
            <a:ext cx="3071834" cy="2691512"/>
          </a:xfrm>
          <a:prstGeom prst="rect">
            <a:avLst/>
          </a:prstGeom>
          <a:noFill/>
          <a:ln w="9525">
            <a:noFill/>
            <a:miter lim="800000"/>
            <a:headEnd/>
            <a:tailEnd/>
          </a:ln>
          <a:effectLst/>
        </p:spPr>
      </p:pic>
      <p:pic>
        <p:nvPicPr>
          <p:cNvPr id="136194" name="Picture 2"/>
          <p:cNvPicPr>
            <a:picLocks noChangeAspect="1" noChangeArrowheads="1"/>
          </p:cNvPicPr>
          <p:nvPr/>
        </p:nvPicPr>
        <p:blipFill>
          <a:blip r:embed="rId3" cstate="print"/>
          <a:srcRect/>
          <a:stretch>
            <a:fillRect/>
          </a:stretch>
        </p:blipFill>
        <p:spPr bwMode="auto">
          <a:xfrm>
            <a:off x="6143636" y="1428736"/>
            <a:ext cx="2862268" cy="233196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472" y="428604"/>
            <a:ext cx="7467600" cy="1143000"/>
          </a:xfrm>
        </p:spPr>
        <p:txBody>
          <a:bodyPr>
            <a:normAutofit/>
          </a:bodyPr>
          <a:lstStyle/>
          <a:p>
            <a:r>
              <a:rPr lang="tr-TR" sz="4400" b="1" dirty="0" err="1" smtClean="0">
                <a:solidFill>
                  <a:srgbClr val="FFC000"/>
                </a:solidFill>
                <a:latin typeface="Arial" pitchFamily="34" charset="0"/>
                <a:ea typeface="Times New Roman" pitchFamily="18" charset="0"/>
                <a:cs typeface="Arial" pitchFamily="34" charset="0"/>
              </a:rPr>
              <a:t>Matlab’de</a:t>
            </a:r>
            <a:r>
              <a:rPr lang="tr-TR" sz="4400" b="1" dirty="0" smtClean="0">
                <a:solidFill>
                  <a:srgbClr val="FFC000"/>
                </a:solidFill>
                <a:latin typeface="Arial" pitchFamily="34" charset="0"/>
                <a:ea typeface="Times New Roman" pitchFamily="18" charset="0"/>
                <a:cs typeface="Arial" pitchFamily="34" charset="0"/>
              </a:rPr>
              <a:t> örnekler</a:t>
            </a:r>
          </a:p>
        </p:txBody>
      </p:sp>
      <p:sp>
        <p:nvSpPr>
          <p:cNvPr id="3" name="2 İçerik Yer Tutucusu"/>
          <p:cNvSpPr>
            <a:spLocks noGrp="1"/>
          </p:cNvSpPr>
          <p:nvPr>
            <p:ph idx="1"/>
          </p:nvPr>
        </p:nvSpPr>
        <p:spPr>
          <a:xfrm>
            <a:off x="357158" y="1357298"/>
            <a:ext cx="7467600" cy="4525963"/>
          </a:xfrm>
        </p:spPr>
        <p:txBody>
          <a:bodyPr>
            <a:normAutofit/>
          </a:bodyPr>
          <a:lstStyle/>
          <a:p>
            <a:pPr>
              <a:buNone/>
            </a:pPr>
            <a:r>
              <a:rPr lang="tr-TR" sz="2000" dirty="0" smtClean="0"/>
              <a:t>im=</a:t>
            </a:r>
            <a:r>
              <a:rPr lang="tr-TR" sz="2000" dirty="0" err="1" smtClean="0"/>
              <a:t>imread</a:t>
            </a:r>
            <a:r>
              <a:rPr lang="tr-TR" sz="2000" dirty="0" smtClean="0"/>
              <a:t>('C:\lena512.JPG');</a:t>
            </a:r>
          </a:p>
          <a:p>
            <a:pPr>
              <a:buNone/>
            </a:pPr>
            <a:r>
              <a:rPr lang="tr-TR" sz="2800" dirty="0" smtClean="0"/>
              <a:t>Yatay yönde germe</a:t>
            </a:r>
          </a:p>
          <a:p>
            <a:pPr>
              <a:buNone/>
            </a:pPr>
            <a:r>
              <a:rPr lang="en-US" sz="2000" dirty="0" err="1" smtClean="0"/>
              <a:t>tform</a:t>
            </a:r>
            <a:r>
              <a:rPr lang="en-US" sz="2000" dirty="0" smtClean="0"/>
              <a:t> = </a:t>
            </a:r>
            <a:r>
              <a:rPr lang="en-US" sz="2000" dirty="0" err="1" smtClean="0"/>
              <a:t>maketform</a:t>
            </a:r>
            <a:r>
              <a:rPr lang="en-US" sz="2000" dirty="0" smtClean="0"/>
              <a:t>('affine', [</a:t>
            </a:r>
            <a:r>
              <a:rPr lang="tr-TR" sz="2000" dirty="0" smtClean="0"/>
              <a:t>1</a:t>
            </a:r>
            <a:r>
              <a:rPr lang="en-US" sz="2000" dirty="0" smtClean="0"/>
              <a:t> 0 0; 0</a:t>
            </a:r>
            <a:r>
              <a:rPr lang="tr-TR" sz="2000" dirty="0" smtClean="0"/>
              <a:t>.3</a:t>
            </a:r>
            <a:r>
              <a:rPr lang="en-US" sz="2000" dirty="0" smtClean="0"/>
              <a:t> </a:t>
            </a:r>
            <a:r>
              <a:rPr lang="tr-TR" sz="2000" dirty="0" smtClean="0"/>
              <a:t>1</a:t>
            </a:r>
            <a:r>
              <a:rPr lang="en-US" sz="2000" dirty="0" smtClean="0"/>
              <a:t> 0; 0 0 1]);</a:t>
            </a:r>
          </a:p>
          <a:p>
            <a:pPr>
              <a:buNone/>
            </a:pPr>
            <a:r>
              <a:rPr lang="en-US" sz="2000" dirty="0" err="1" smtClean="0"/>
              <a:t>imt</a:t>
            </a:r>
            <a:r>
              <a:rPr lang="en-US" sz="2000" dirty="0" smtClean="0"/>
              <a:t> = </a:t>
            </a:r>
            <a:r>
              <a:rPr lang="en-US" sz="2000" dirty="0" err="1" smtClean="0"/>
              <a:t>imtransform</a:t>
            </a:r>
            <a:r>
              <a:rPr lang="en-US" sz="2000" dirty="0" smtClean="0"/>
              <a:t>(</a:t>
            </a:r>
            <a:r>
              <a:rPr lang="en-US" sz="2000" dirty="0" err="1" smtClean="0"/>
              <a:t>im</a:t>
            </a:r>
            <a:r>
              <a:rPr lang="en-US" sz="2000" dirty="0" smtClean="0"/>
              <a:t>, </a:t>
            </a:r>
            <a:r>
              <a:rPr lang="en-US" sz="2000" dirty="0" err="1" smtClean="0"/>
              <a:t>tform</a:t>
            </a:r>
            <a:r>
              <a:rPr lang="en-US" sz="2000" dirty="0" smtClean="0"/>
              <a:t>);</a:t>
            </a:r>
          </a:p>
          <a:p>
            <a:pPr>
              <a:buNone/>
            </a:pPr>
            <a:endParaRPr lang="tr-TR" sz="2000" dirty="0" smtClean="0"/>
          </a:p>
          <a:p>
            <a:pPr>
              <a:buNone/>
            </a:pPr>
            <a:r>
              <a:rPr lang="tr-TR" sz="2800" dirty="0" smtClean="0"/>
              <a:t>Dikey yönde germe</a:t>
            </a:r>
            <a:endParaRPr lang="en-US" sz="2800" dirty="0" smtClean="0"/>
          </a:p>
          <a:p>
            <a:pPr>
              <a:buNone/>
            </a:pPr>
            <a:r>
              <a:rPr lang="en-US" sz="2000" dirty="0" err="1" smtClean="0"/>
              <a:t>tform</a:t>
            </a:r>
            <a:r>
              <a:rPr lang="en-US" sz="2000" dirty="0" smtClean="0"/>
              <a:t> = </a:t>
            </a:r>
            <a:r>
              <a:rPr lang="en-US" sz="2000" dirty="0" err="1" smtClean="0"/>
              <a:t>maketform</a:t>
            </a:r>
            <a:r>
              <a:rPr lang="en-US" sz="2000" dirty="0" smtClean="0"/>
              <a:t>('affine', [</a:t>
            </a:r>
            <a:r>
              <a:rPr lang="tr-TR" sz="2000" dirty="0" smtClean="0"/>
              <a:t>1</a:t>
            </a:r>
            <a:r>
              <a:rPr lang="en-US" sz="2000" dirty="0" smtClean="0"/>
              <a:t> 0</a:t>
            </a:r>
            <a:r>
              <a:rPr lang="tr-TR" sz="2000" dirty="0" smtClean="0"/>
              <a:t>.3</a:t>
            </a:r>
            <a:r>
              <a:rPr lang="en-US" sz="2000" dirty="0" smtClean="0"/>
              <a:t> 0; 0 </a:t>
            </a:r>
            <a:r>
              <a:rPr lang="tr-TR" sz="2000" dirty="0" smtClean="0"/>
              <a:t>1</a:t>
            </a:r>
            <a:r>
              <a:rPr lang="en-US" sz="2000" dirty="0" smtClean="0"/>
              <a:t> 0; 0 0 1]);</a:t>
            </a:r>
          </a:p>
          <a:p>
            <a:pPr>
              <a:buNone/>
            </a:pPr>
            <a:r>
              <a:rPr lang="en-US" sz="2000" dirty="0" err="1" smtClean="0"/>
              <a:t>imt</a:t>
            </a:r>
            <a:r>
              <a:rPr lang="en-US" sz="2000" dirty="0" smtClean="0"/>
              <a:t> = </a:t>
            </a:r>
            <a:r>
              <a:rPr lang="en-US" sz="2000" dirty="0" err="1" smtClean="0"/>
              <a:t>imtransform</a:t>
            </a:r>
            <a:r>
              <a:rPr lang="en-US" sz="2000" dirty="0" smtClean="0"/>
              <a:t>(</a:t>
            </a:r>
            <a:r>
              <a:rPr lang="en-US" sz="2000" dirty="0" err="1" smtClean="0"/>
              <a:t>im</a:t>
            </a:r>
            <a:r>
              <a:rPr lang="en-US" sz="2000" dirty="0" smtClean="0"/>
              <a:t>, </a:t>
            </a:r>
            <a:r>
              <a:rPr lang="en-US" sz="2000" dirty="0" err="1" smtClean="0"/>
              <a:t>tform</a:t>
            </a:r>
            <a:r>
              <a:rPr lang="en-US" sz="2000" dirty="0" smtClean="0"/>
              <a:t>);</a:t>
            </a:r>
            <a:endParaRPr lang="tr-TR" sz="2000" dirty="0" smtClean="0"/>
          </a:p>
          <a:p>
            <a:pPr>
              <a:buNone/>
            </a:pPr>
            <a:endParaRPr lang="tr-TR" sz="2000" dirty="0" smtClean="0"/>
          </a:p>
          <a:p>
            <a:pPr>
              <a:buNone/>
            </a:pPr>
            <a:r>
              <a:rPr lang="tr-TR" sz="2000" dirty="0" err="1" smtClean="0"/>
              <a:t>imshow</a:t>
            </a:r>
            <a:r>
              <a:rPr lang="tr-TR" sz="2000" dirty="0" smtClean="0"/>
              <a:t>(</a:t>
            </a:r>
            <a:r>
              <a:rPr lang="tr-TR" sz="2000" dirty="0" err="1" smtClean="0"/>
              <a:t>imt</a:t>
            </a:r>
            <a:r>
              <a:rPr lang="tr-TR" sz="2000" dirty="0" smtClean="0"/>
              <a:t>);</a:t>
            </a:r>
            <a:endParaRPr lang="tr-TR" sz="2000"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29</a:t>
            </a:fld>
            <a:endParaRPr lang="tr-TR"/>
          </a:p>
        </p:txBody>
      </p:sp>
      <p:pic>
        <p:nvPicPr>
          <p:cNvPr id="135170" name="Picture 2"/>
          <p:cNvPicPr>
            <a:picLocks noChangeAspect="1" noChangeArrowheads="1"/>
          </p:cNvPicPr>
          <p:nvPr/>
        </p:nvPicPr>
        <p:blipFill>
          <a:blip r:embed="rId2" cstate="print"/>
          <a:srcRect/>
          <a:stretch>
            <a:fillRect/>
          </a:stretch>
        </p:blipFill>
        <p:spPr bwMode="auto">
          <a:xfrm>
            <a:off x="6215010" y="1428736"/>
            <a:ext cx="2928990" cy="2110284"/>
          </a:xfrm>
          <a:prstGeom prst="rect">
            <a:avLst/>
          </a:prstGeom>
          <a:noFill/>
          <a:ln w="9525">
            <a:noFill/>
            <a:miter lim="800000"/>
            <a:headEnd/>
            <a:tailEnd/>
          </a:ln>
          <a:effectLst/>
        </p:spPr>
      </p:pic>
      <p:pic>
        <p:nvPicPr>
          <p:cNvPr id="135171" name="Picture 3"/>
          <p:cNvPicPr>
            <a:picLocks noChangeAspect="1" noChangeArrowheads="1"/>
          </p:cNvPicPr>
          <p:nvPr/>
        </p:nvPicPr>
        <p:blipFill>
          <a:blip r:embed="rId3" cstate="print"/>
          <a:srcRect/>
          <a:stretch>
            <a:fillRect/>
          </a:stretch>
        </p:blipFill>
        <p:spPr bwMode="auto">
          <a:xfrm>
            <a:off x="6215074" y="3571876"/>
            <a:ext cx="2790822" cy="310458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sz="4400" dirty="0"/>
          </a:p>
        </p:txBody>
      </p:sp>
      <p:sp>
        <p:nvSpPr>
          <p:cNvPr id="3" name="2 İçerik Yer Tutucusu"/>
          <p:cNvSpPr>
            <a:spLocks noGrp="1"/>
          </p:cNvSpPr>
          <p:nvPr>
            <p:ph idx="1"/>
          </p:nvPr>
        </p:nvSpPr>
        <p:spPr/>
        <p:txBody>
          <a:bodyPr/>
          <a:lstStyle/>
          <a:p>
            <a:pPr>
              <a:buNone/>
            </a:pPr>
            <a:r>
              <a:rPr lang="tr-TR" dirty="0" smtClean="0"/>
              <a:t>	Sabit bir kamera kullanan bir bisküvi üreticisi bir tepsideki iyi biçimli yuvarlak bisküvilerin sayısını </a:t>
            </a:r>
            <a:r>
              <a:rPr lang="tr-TR" dirty="0" err="1" smtClean="0"/>
              <a:t>template</a:t>
            </a:r>
            <a:r>
              <a:rPr lang="tr-TR" dirty="0" smtClean="0"/>
              <a:t> eşlemesi ile sayabilir. Bununla birlikte eğer görev, sonar bir görüntüdeki batık bir gemiyi aramak ise korelasyon kullanmak için en iyi yöntem olmayacaktır.</a:t>
            </a:r>
          </a:p>
          <a:p>
            <a:pPr>
              <a:buNone/>
            </a:pP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800" b="1" dirty="0" err="1" smtClean="0">
                <a:solidFill>
                  <a:srgbClr val="FFC000"/>
                </a:solidFill>
                <a:latin typeface="Arial" pitchFamily="34" charset="0"/>
                <a:ea typeface="Times New Roman" pitchFamily="18" charset="0"/>
                <a:cs typeface="Arial" pitchFamily="34" charset="0"/>
              </a:rPr>
              <a:t>Matlab’de</a:t>
            </a:r>
            <a:r>
              <a:rPr lang="tr-TR" sz="4800" b="1" dirty="0" smtClean="0">
                <a:solidFill>
                  <a:srgbClr val="FFC000"/>
                </a:solidFill>
                <a:latin typeface="Arial" pitchFamily="34" charset="0"/>
                <a:ea typeface="Times New Roman" pitchFamily="18" charset="0"/>
                <a:cs typeface="Arial" pitchFamily="34" charset="0"/>
              </a:rPr>
              <a:t> örnekler</a:t>
            </a:r>
            <a:endParaRPr lang="tr-TR" dirty="0"/>
          </a:p>
        </p:txBody>
      </p:sp>
      <p:sp>
        <p:nvSpPr>
          <p:cNvPr id="3" name="2 İçerik Yer Tutucusu"/>
          <p:cNvSpPr>
            <a:spLocks noGrp="1"/>
          </p:cNvSpPr>
          <p:nvPr>
            <p:ph idx="1"/>
          </p:nvPr>
        </p:nvSpPr>
        <p:spPr/>
        <p:txBody>
          <a:bodyPr/>
          <a:lstStyle/>
          <a:p>
            <a:r>
              <a:rPr lang="tr-TR" sz="2400" dirty="0" err="1" smtClean="0"/>
              <a:t>Aynalama</a:t>
            </a:r>
            <a:endParaRPr lang="tr-TR" sz="2400" dirty="0" smtClean="0"/>
          </a:p>
          <a:p>
            <a:r>
              <a:rPr lang="tr-TR" sz="2400" dirty="0" smtClean="0"/>
              <a:t>L1=</a:t>
            </a:r>
            <a:r>
              <a:rPr lang="tr-TR" sz="2400" dirty="0" err="1" smtClean="0"/>
              <a:t>fliplr</a:t>
            </a:r>
            <a:r>
              <a:rPr lang="tr-TR" sz="2400" dirty="0" smtClean="0"/>
              <a:t>(im);</a:t>
            </a:r>
          </a:p>
          <a:p>
            <a:r>
              <a:rPr lang="tr-TR" sz="2400" dirty="0" smtClean="0"/>
              <a:t>L2=</a:t>
            </a:r>
            <a:r>
              <a:rPr lang="tr-TR" sz="2400" dirty="0" err="1" smtClean="0"/>
              <a:t>flipud</a:t>
            </a:r>
            <a:r>
              <a:rPr lang="tr-TR" sz="2400" dirty="0" smtClean="0"/>
              <a:t>(im);</a:t>
            </a:r>
          </a:p>
          <a:p>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30</a:t>
            </a:fld>
            <a:endParaRPr lang="tr-TR"/>
          </a:p>
        </p:txBody>
      </p:sp>
      <p:pic>
        <p:nvPicPr>
          <p:cNvPr id="137219" name="Picture 3"/>
          <p:cNvPicPr>
            <a:picLocks noChangeAspect="1" noChangeArrowheads="1"/>
          </p:cNvPicPr>
          <p:nvPr/>
        </p:nvPicPr>
        <p:blipFill>
          <a:blip r:embed="rId2" cstate="print"/>
          <a:srcRect/>
          <a:stretch>
            <a:fillRect/>
          </a:stretch>
        </p:blipFill>
        <p:spPr bwMode="auto">
          <a:xfrm>
            <a:off x="638170" y="3500438"/>
            <a:ext cx="3719516" cy="3218903"/>
          </a:xfrm>
          <a:prstGeom prst="rect">
            <a:avLst/>
          </a:prstGeom>
          <a:noFill/>
          <a:ln w="9525">
            <a:noFill/>
            <a:miter lim="800000"/>
            <a:headEnd/>
            <a:tailEnd/>
          </a:ln>
          <a:effectLst/>
        </p:spPr>
      </p:pic>
      <p:pic>
        <p:nvPicPr>
          <p:cNvPr id="137220" name="Picture 4"/>
          <p:cNvPicPr>
            <a:picLocks noChangeAspect="1" noChangeArrowheads="1"/>
          </p:cNvPicPr>
          <p:nvPr/>
        </p:nvPicPr>
        <p:blipFill>
          <a:blip r:embed="rId3" cstate="print"/>
          <a:srcRect/>
          <a:stretch>
            <a:fillRect/>
          </a:stretch>
        </p:blipFill>
        <p:spPr bwMode="auto">
          <a:xfrm>
            <a:off x="4424384" y="3500438"/>
            <a:ext cx="3576640" cy="316395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tr-TR" sz="4800" b="1" dirty="0">
                <a:solidFill>
                  <a:srgbClr val="FFC000"/>
                </a:solidFill>
                <a:latin typeface="Arial" pitchFamily="34" charset="0"/>
                <a:ea typeface="Times New Roman" pitchFamily="18" charset="0"/>
                <a:cs typeface="Arial" pitchFamily="34" charset="0"/>
              </a:rPr>
              <a:t>Renkli resim için aynalama</a:t>
            </a:r>
          </a:p>
        </p:txBody>
      </p:sp>
      <p:sp>
        <p:nvSpPr>
          <p:cNvPr id="4" name="Slide Number Placeholder 3"/>
          <p:cNvSpPr>
            <a:spLocks noGrp="1"/>
          </p:cNvSpPr>
          <p:nvPr>
            <p:ph type="sldNum" sz="quarter" idx="12"/>
          </p:nvPr>
        </p:nvSpPr>
        <p:spPr/>
        <p:txBody>
          <a:bodyPr/>
          <a:lstStyle/>
          <a:p>
            <a:fld id="{C8D868A1-E68A-4910-B3C6-2784F77EC1AC}" type="slidenum">
              <a:rPr lang="tr-TR" smtClean="0"/>
              <a:pPr/>
              <a:t>31</a:t>
            </a:fld>
            <a:endParaRPr lang="tr-TR"/>
          </a:p>
        </p:txBody>
      </p:sp>
      <p:sp>
        <p:nvSpPr>
          <p:cNvPr id="5" name="Rectangle 1"/>
          <p:cNvSpPr>
            <a:spLocks noGrp="1" noChangeArrowheads="1"/>
          </p:cNvSpPr>
          <p:nvPr>
            <p:ph idx="1"/>
          </p:nvPr>
        </p:nvSpPr>
        <p:spPr bwMode="auto">
          <a:xfrm>
            <a:off x="475903" y="1340768"/>
            <a:ext cx="5472608" cy="12926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 = imread(</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'onion.png'</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I2 = flipdim(I ,</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horizontal flip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I3 = flipdim(I ,</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vertical flip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I4 = flipdim(I3,</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horizontal+vertical flip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subplot(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imshow(I) subplot(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imshow(I2)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subplot(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3</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imshow(I3) subplot(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tr-TR" altLang="tr-TR"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4</a:t>
            </a:r>
            <a:r>
              <a:rPr kumimoji="0" lang="tr-TR" alt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imshow(I4)</a:t>
            </a:r>
            <a:r>
              <a:rPr kumimoji="0" lang="tr-TR" altLang="tr-TR" sz="1400" b="0" i="0" u="none" strike="noStrike" cap="none" normalizeH="0" baseline="0" dirty="0" smtClean="0">
                <a:ln>
                  <a:noFill/>
                </a:ln>
                <a:solidFill>
                  <a:schemeClr val="tx1"/>
                </a:solidFill>
                <a:effectLst/>
              </a:rPr>
              <a:t> </a:t>
            </a:r>
            <a:endParaRPr kumimoji="0" lang="tr-TR" altLang="tr-TR" sz="1400" b="0" i="0" u="none" strike="noStrike" cap="none" normalizeH="0" baseline="0" dirty="0" smtClean="0">
              <a:ln>
                <a:noFill/>
              </a:ln>
              <a:solidFill>
                <a:schemeClr val="tx1"/>
              </a:solidFill>
              <a:effectLst/>
              <a:latin typeface="Arial" panose="020B0604020202020204" pitchFamily="34" charset="0"/>
            </a:endParaRPr>
          </a:p>
        </p:txBody>
      </p:sp>
      <p:pic>
        <p:nvPicPr>
          <p:cNvPr id="135171" name="Picture 3"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31" y="2780928"/>
            <a:ext cx="4318183"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14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sz="4400" dirty="0"/>
          </a:p>
        </p:txBody>
      </p:sp>
      <p:sp>
        <p:nvSpPr>
          <p:cNvPr id="3" name="2 İçerik Yer Tutucusu"/>
          <p:cNvSpPr>
            <a:spLocks noGrp="1"/>
          </p:cNvSpPr>
          <p:nvPr>
            <p:ph idx="1"/>
          </p:nvPr>
        </p:nvSpPr>
        <p:spPr/>
        <p:txBody>
          <a:bodyPr>
            <a:normAutofit/>
          </a:bodyPr>
          <a:lstStyle/>
          <a:p>
            <a:pPr>
              <a:buNone/>
            </a:pPr>
            <a:r>
              <a:rPr lang="tr-TR" dirty="0" smtClean="0"/>
              <a:t>	Klasik korelasyon </a:t>
            </a:r>
            <a:r>
              <a:rPr lang="tr-TR" dirty="0" err="1" smtClean="0"/>
              <a:t>template’in</a:t>
            </a:r>
            <a:r>
              <a:rPr lang="tr-TR" dirty="0" smtClean="0"/>
              <a:t> ortalamasını ve altındaki görüntünün ortalamasını göz önünde bulundurur. Sabit bir görüntüde örneğin görüntü boyunca sabit bir aydınlık ve piksel değerlerinin dağılımının sabit olduğu görüntüde korelasyon aşağıda gösterilen teknikteki gibi </a:t>
            </a:r>
            <a:r>
              <a:rPr lang="tr-TR" dirty="0" err="1" smtClean="0"/>
              <a:t>konvolüsyon</a:t>
            </a:r>
            <a:r>
              <a:rPr lang="tr-TR" dirty="0" smtClean="0"/>
              <a:t> olarak basitleştirilebilir.</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sz="4400" dirty="0"/>
          </a:p>
        </p:txBody>
      </p:sp>
      <p:sp>
        <p:nvSpPr>
          <p:cNvPr id="3" name="2 İçerik Yer Tutucusu"/>
          <p:cNvSpPr>
            <a:spLocks noGrp="1"/>
          </p:cNvSpPr>
          <p:nvPr>
            <p:ph idx="1"/>
          </p:nvPr>
        </p:nvSpPr>
        <p:spPr/>
        <p:txBody>
          <a:bodyPr/>
          <a:lstStyle/>
          <a:p>
            <a:r>
              <a:rPr lang="tr-TR" dirty="0" smtClean="0"/>
              <a:t>Korelasyon </a:t>
            </a:r>
            <a:r>
              <a:rPr lang="tr-TR" dirty="0" err="1" smtClean="0"/>
              <a:t>template</a:t>
            </a:r>
            <a:r>
              <a:rPr lang="tr-TR" dirty="0" smtClean="0"/>
              <a:t> eşlemesinin nerede olduğunu bulmak için kullanılır,</a:t>
            </a:r>
          </a:p>
          <a:p>
            <a:pPr>
              <a:buNone/>
            </a:pPr>
            <a:endParaRPr lang="tr-TR" dirty="0" smtClean="0"/>
          </a:p>
          <a:p>
            <a:r>
              <a:rPr lang="tr-TR" dirty="0" smtClean="0"/>
              <a:t>Eğer </a:t>
            </a:r>
            <a:r>
              <a:rPr lang="en-US" i="1" dirty="0" smtClean="0"/>
              <a:t>N </a:t>
            </a:r>
            <a:r>
              <a:rPr lang="en-US" dirty="0" smtClean="0"/>
              <a:t>x</a:t>
            </a:r>
            <a:r>
              <a:rPr lang="en-US" i="1" dirty="0" smtClean="0"/>
              <a:t> M</a:t>
            </a:r>
            <a:r>
              <a:rPr lang="tr-TR" i="1" dirty="0" smtClean="0"/>
              <a:t>’</a:t>
            </a:r>
            <a:r>
              <a:rPr lang="tr-TR" i="1" dirty="0" err="1" smtClean="0"/>
              <a:t>lik</a:t>
            </a:r>
            <a:r>
              <a:rPr lang="tr-TR" i="1" dirty="0" smtClean="0"/>
              <a:t> bir görüntü </a:t>
            </a:r>
            <a:r>
              <a:rPr lang="en-US" i="1" dirty="0" smtClean="0"/>
              <a:t>I</a:t>
            </a:r>
            <a:r>
              <a:rPr lang="en-US" dirty="0" smtClean="0"/>
              <a:t>(</a:t>
            </a:r>
            <a:r>
              <a:rPr lang="en-US" i="1" dirty="0" smtClean="0"/>
              <a:t>X,Y</a:t>
            </a:r>
            <a:r>
              <a:rPr lang="en-US" dirty="0" smtClean="0"/>
              <a:t>) </a:t>
            </a:r>
            <a:r>
              <a:rPr lang="tr-TR" dirty="0" smtClean="0"/>
              <a:t>ile ve  </a:t>
            </a:r>
            <a:r>
              <a:rPr lang="en-US" dirty="0" smtClean="0"/>
              <a:t> n x m</a:t>
            </a:r>
            <a:r>
              <a:rPr lang="tr-TR" dirty="0" smtClean="0"/>
              <a:t>’</a:t>
            </a:r>
            <a:r>
              <a:rPr lang="tr-TR" dirty="0" err="1" smtClean="0"/>
              <a:t>lik</a:t>
            </a:r>
            <a:r>
              <a:rPr lang="tr-TR" dirty="0" smtClean="0"/>
              <a:t> bir </a:t>
            </a:r>
            <a:r>
              <a:rPr lang="tr-TR" dirty="0" err="1" smtClean="0"/>
              <a:t>template</a:t>
            </a:r>
            <a:r>
              <a:rPr lang="en-US" dirty="0" smtClean="0"/>
              <a:t> </a:t>
            </a:r>
            <a:r>
              <a:rPr lang="en-US" i="1" dirty="0" smtClean="0"/>
              <a:t>t</a:t>
            </a:r>
            <a:r>
              <a:rPr lang="en-US" dirty="0" smtClean="0"/>
              <a:t>(</a:t>
            </a:r>
            <a:r>
              <a:rPr lang="en-US" i="1" dirty="0" err="1" smtClean="0"/>
              <a:t>i,j</a:t>
            </a:r>
            <a:r>
              <a:rPr lang="en-US" dirty="0" smtClean="0"/>
              <a:t>) </a:t>
            </a:r>
            <a:r>
              <a:rPr lang="tr-TR" dirty="0" smtClean="0"/>
              <a:t>ile gösteriliyorsa;</a:t>
            </a:r>
          </a:p>
          <a:p>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sz="4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25" name="Object 1"/>
          <p:cNvGraphicFramePr>
            <a:graphicFrameLocks noChangeAspect="1"/>
          </p:cNvGraphicFramePr>
          <p:nvPr/>
        </p:nvGraphicFramePr>
        <p:xfrm>
          <a:off x="285721" y="1611313"/>
          <a:ext cx="8858280" cy="4279900"/>
        </p:xfrm>
        <a:graphic>
          <a:graphicData uri="http://schemas.openxmlformats.org/presentationml/2006/ole">
            <mc:AlternateContent xmlns:mc="http://schemas.openxmlformats.org/markup-compatibility/2006">
              <mc:Choice xmlns:v="urn:schemas-microsoft-com:vml" Requires="v">
                <p:oleObj spid="_x0000_s1033" name="Denklem" r:id="rId3" imgW="4228920" imgH="1828800" progId="Equation.3">
                  <p:embed/>
                </p:oleObj>
              </mc:Choice>
              <mc:Fallback>
                <p:oleObj name="Denklem" r:id="rId3" imgW="4228920" imgH="1828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1" y="1611313"/>
                        <a:ext cx="8858280" cy="427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4 Slayt Numarası Yer Tutucusu"/>
          <p:cNvSpPr>
            <a:spLocks noGrp="1"/>
          </p:cNvSpPr>
          <p:nvPr>
            <p:ph type="sldNum" sz="quarter" idx="12"/>
          </p:nvPr>
        </p:nvSpPr>
        <p:spPr/>
        <p:txBody>
          <a:bodyPr/>
          <a:lstStyle/>
          <a:p>
            <a:fld id="{C8D868A1-E68A-4910-B3C6-2784F77EC1AC}"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sz="4400" dirty="0"/>
          </a:p>
        </p:txBody>
      </p:sp>
      <p:sp>
        <p:nvSpPr>
          <p:cNvPr id="3" name="2 İçerik Yer Tutucusu"/>
          <p:cNvSpPr>
            <a:spLocks noGrp="1"/>
          </p:cNvSpPr>
          <p:nvPr>
            <p:ph idx="1"/>
          </p:nvPr>
        </p:nvSpPr>
        <p:spPr/>
        <p:txBody>
          <a:bodyPr/>
          <a:lstStyle/>
          <a:p>
            <a:pPr lvl="1">
              <a:buNone/>
            </a:pPr>
            <a:r>
              <a:rPr lang="tr-TR" dirty="0" smtClean="0"/>
              <a:t>	</a:t>
            </a:r>
            <a:r>
              <a:rPr lang="tr-TR" sz="3000" dirty="0" smtClean="0"/>
              <a:t>A görüntü boyunca sabittir, dolayısı ile ihmal edilebilir. B, t ile </a:t>
            </a:r>
            <a:r>
              <a:rPr lang="tr-TR" sz="3000" dirty="0" err="1" smtClean="0"/>
              <a:t>I’nın</a:t>
            </a:r>
            <a:r>
              <a:rPr lang="tr-TR" sz="3000" dirty="0" smtClean="0"/>
              <a:t> </a:t>
            </a:r>
            <a:r>
              <a:rPr lang="tr-TR" sz="3000" dirty="0" err="1" smtClean="0"/>
              <a:t>konvolüsyonudur</a:t>
            </a:r>
            <a:r>
              <a:rPr lang="tr-TR" sz="3000" dirty="0" smtClean="0"/>
              <a:t>. Eğer görüntünün ortalama ışık yoğunluğu sabit ise C sabittir.</a:t>
            </a:r>
            <a:endParaRPr lang="tr-TR" sz="3000"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7</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400" b="1" dirty="0" smtClean="0">
                <a:solidFill>
                  <a:srgbClr val="FFC000"/>
                </a:solidFill>
                <a:latin typeface="Arial" pitchFamily="34" charset="0"/>
                <a:ea typeface="Times New Roman" pitchFamily="18" charset="0"/>
                <a:cs typeface="Arial" pitchFamily="34" charset="0"/>
              </a:rPr>
              <a:t>Korelasyon</a:t>
            </a:r>
            <a:endParaRPr lang="tr-TR" dirty="0"/>
          </a:p>
        </p:txBody>
      </p:sp>
      <p:sp>
        <p:nvSpPr>
          <p:cNvPr id="3" name="2 İçerik Yer Tutucusu"/>
          <p:cNvSpPr>
            <a:spLocks noGrp="1"/>
          </p:cNvSpPr>
          <p:nvPr>
            <p:ph idx="1"/>
          </p:nvPr>
        </p:nvSpPr>
        <p:spPr/>
        <p:txBody>
          <a:bodyPr/>
          <a:lstStyle/>
          <a:p>
            <a:pPr>
              <a:buNone/>
            </a:pPr>
            <a:r>
              <a:rPr lang="tr-TR" dirty="0" smtClean="0"/>
              <a:t>	Bu, çarpma, kare alma ve toplama içeren korelasyonu çarpma ve toplama içeren </a:t>
            </a:r>
            <a:r>
              <a:rPr lang="tr-TR" dirty="0" err="1" smtClean="0"/>
              <a:t>konvolüsyon</a:t>
            </a:r>
            <a:r>
              <a:rPr lang="tr-TR" dirty="0" smtClean="0"/>
              <a:t> olarak azaltır. Böylece, eğer ışık yoğunluğu görüntü boyunca sabit ise korelasyon yerine </a:t>
            </a:r>
            <a:r>
              <a:rPr lang="tr-TR" dirty="0" err="1" smtClean="0"/>
              <a:t>konvolüsyon</a:t>
            </a:r>
            <a:r>
              <a:rPr lang="tr-TR" dirty="0" smtClean="0"/>
              <a:t> kullanmaya değer.</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Matlab</a:t>
            </a:r>
            <a:endParaRPr lang="tr-TR" dirty="0"/>
          </a:p>
        </p:txBody>
      </p:sp>
      <p:sp>
        <p:nvSpPr>
          <p:cNvPr id="3" name="2 İçerik Yer Tutucusu"/>
          <p:cNvSpPr>
            <a:spLocks noGrp="1"/>
          </p:cNvSpPr>
          <p:nvPr>
            <p:ph idx="1"/>
          </p:nvPr>
        </p:nvSpPr>
        <p:spPr>
          <a:xfrm>
            <a:off x="457200" y="1600200"/>
            <a:ext cx="7467600" cy="4829196"/>
          </a:xfrm>
        </p:spPr>
        <p:txBody>
          <a:bodyPr/>
          <a:lstStyle/>
          <a:p>
            <a:r>
              <a:rPr lang="tr-TR" dirty="0" smtClean="0"/>
              <a:t>C = CONV2(A,B) ;  %</a:t>
            </a:r>
            <a:r>
              <a:rPr lang="tr-TR" dirty="0" err="1" smtClean="0"/>
              <a:t>konvolüsyon</a:t>
            </a:r>
            <a:endParaRPr lang="tr-TR" dirty="0" smtClean="0"/>
          </a:p>
          <a:p>
            <a:r>
              <a:rPr lang="tr-TR" dirty="0" smtClean="0"/>
              <a:t>R = CORR2(A,B</a:t>
            </a:r>
            <a:r>
              <a:rPr lang="tr-TR" smtClean="0"/>
              <a:t>);   %</a:t>
            </a:r>
            <a:r>
              <a:rPr lang="tr-TR" dirty="0" smtClean="0"/>
              <a:t>korelasyon</a:t>
            </a:r>
            <a:endParaRPr lang="tr-TR" dirty="0"/>
          </a:p>
        </p:txBody>
      </p:sp>
      <p:sp>
        <p:nvSpPr>
          <p:cNvPr id="4" name="3 Slayt Numarası Yer Tutucusu"/>
          <p:cNvSpPr>
            <a:spLocks noGrp="1"/>
          </p:cNvSpPr>
          <p:nvPr>
            <p:ph type="sldNum" sz="quarter" idx="12"/>
          </p:nvPr>
        </p:nvSpPr>
        <p:spPr/>
        <p:txBody>
          <a:bodyPr/>
          <a:lstStyle/>
          <a:p>
            <a:fld id="{C8D868A1-E68A-4910-B3C6-2784F77EC1AC}" type="slidenum">
              <a:rPr lang="tr-TR" smtClean="0"/>
              <a:pPr/>
              <a:t>9</a:t>
            </a:fld>
            <a:endParaRPr lang="tr-TR"/>
          </a:p>
        </p:txBody>
      </p:sp>
    </p:spTree>
  </p:cSld>
  <p:clrMapOvr>
    <a:masterClrMapping/>
  </p:clrMapOvr>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1116</TotalTime>
  <Words>519</Words>
  <Application>Microsoft Office PowerPoint</Application>
  <PresentationFormat>On-screen Show (4:3)</PresentationFormat>
  <Paragraphs>129</Paragraphs>
  <Slides>31</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Consolas</vt:lpstr>
      <vt:lpstr>Franklin Gothic Book</vt:lpstr>
      <vt:lpstr>Symbol</vt:lpstr>
      <vt:lpstr>Times New Roman</vt:lpstr>
      <vt:lpstr>Wingdings 2</vt:lpstr>
      <vt:lpstr>Teknik</vt:lpstr>
      <vt:lpstr>Denklem</vt:lpstr>
      <vt:lpstr>Bilgisayar Görmesi Ders 7:Korelasyon ve İki Boyutlu Dönüşümler </vt:lpstr>
      <vt:lpstr>Korelasyon</vt:lpstr>
      <vt:lpstr>Korelasyon</vt:lpstr>
      <vt:lpstr>Korelasyon</vt:lpstr>
      <vt:lpstr>Korelasyon</vt:lpstr>
      <vt:lpstr>Korelasyon</vt:lpstr>
      <vt:lpstr>Korelasyon</vt:lpstr>
      <vt:lpstr>Korelasyon</vt:lpstr>
      <vt:lpstr>Matlab</vt:lpstr>
      <vt:lpstr>Örnek uygulama</vt:lpstr>
      <vt:lpstr>Örnek uygulama</vt:lpstr>
      <vt:lpstr>Örnek uygulama</vt:lpstr>
      <vt:lpstr>Örnek uygulama</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İki boyutlu geometrik grafik dönüşümleri</vt:lpstr>
      <vt:lpstr>Ters Dönüşümler</vt:lpstr>
      <vt:lpstr>Ters Dönüşümler</vt:lpstr>
      <vt:lpstr>Ters Dönüşümler</vt:lpstr>
      <vt:lpstr>Geometrik Dönüşümler</vt:lpstr>
      <vt:lpstr>Matlab’de örnekler</vt:lpstr>
      <vt:lpstr>Matlab’de örnekler</vt:lpstr>
      <vt:lpstr>Matlab’de örnekler</vt:lpstr>
      <vt:lpstr>Renkli resim için aynalama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Ders 8:</dc:title>
  <dc:creator>SERAP</dc:creator>
  <cp:lastModifiedBy>Serap</cp:lastModifiedBy>
  <cp:revision>156</cp:revision>
  <dcterms:created xsi:type="dcterms:W3CDTF">2010-03-05T10:23:20Z</dcterms:created>
  <dcterms:modified xsi:type="dcterms:W3CDTF">2021-04-05T11:59:01Z</dcterms:modified>
</cp:coreProperties>
</file>