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5" r:id="rId4"/>
    <p:sldId id="264" r:id="rId5"/>
    <p:sldId id="281" r:id="rId6"/>
    <p:sldId id="277" r:id="rId7"/>
    <p:sldId id="262" r:id="rId8"/>
    <p:sldId id="282" r:id="rId9"/>
    <p:sldId id="261" r:id="rId10"/>
    <p:sldId id="272" r:id="rId11"/>
    <p:sldId id="278" r:id="rId12"/>
    <p:sldId id="279" r:id="rId13"/>
    <p:sldId id="267" r:id="rId14"/>
    <p:sldId id="284" r:id="rId15"/>
    <p:sldId id="285" r:id="rId16"/>
    <p:sldId id="283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02:50:2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 24575,'0'671'0,"-2"-631"0,-11 63 0,-1 18 0,11-96 0,-1-1 0,-1 1 0,-14 39 0,11-37 0,1 0 0,-7 47 0,12 160 0,2-15 0,-3-192 0,-9 33 0,-4 26 0,16-77 0,-1-1 0,1 1 0,1-1 0,0 1 0,0-1 0,0 1 0,1-1 0,3 9 0,74 222 0,-74-217 0,2 0 0,1-1 0,0 0 0,2 0 0,0-1 0,17 25 0,8 17 0,-29-50 0,-1 0 0,2-1 0,-1 0 0,1 0 0,1 0 0,0-1 0,1-1 0,10 11 0,0-6 0,0 0 0,1-2 0,1 0 0,0-1 0,26 10 0,-32-15 0,0-1 0,1-1 0,0 0 0,0-2 0,0 1 0,0-2 0,0 0 0,26-2 0,-32-1 0,0 0 0,1 0 0,-1-1 0,0-1 0,-1 0 0,16-8 0,57-39 0,-42 25 0,12-9 0,29-16 0,39-17 0,-107 60 0,0 0 0,-1-1 0,-1 0 0,1-1 0,-1 0 0,-1-1 0,0 0 0,-1 0 0,13-20 0,-2-2 0,-1-1 0,20-52 0,-22 44-227,-2 0-1,-1-1 1,-3-1-1,-2 0 1,6-60-1,-13 69-6598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02:50:28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1 259 24575,'2'-3'0,"1"-1"0,-1 0 0,1 0 0,-1 0 0,0 0 0,0 0 0,-1-1 0,2-4 0,11-23 0,-5 17 0,7-10 0,-1 0 0,20-44 0,-33 63 0,1 0 0,0 0 0,0 1 0,0-1 0,7-8 0,-9 13 0,-1 0 0,1 1 0,0-1 0,-1 1 0,1-1 0,0 0 0,0 1 0,-1-1 0,1 1 0,0 0 0,0-1 0,0 1 0,-1 0 0,1-1 0,0 1 0,0 0 0,0 0 0,0 0 0,0-1 0,1 1 0,-1 1 0,0-1 0,0 1 0,1 0 0,-1-1 0,0 1 0,0 0 0,0 0 0,0-1 0,0 1 0,-1 0 0,1 0 0,0 0 0,0 0 0,-1 0 0,1 0 0,0 0 0,-1 1 0,1-1 0,0 2 0,19 39 0,-11-25 0,-1 1 0,0-1 0,-1 1 0,-2 0 0,6 26 0,18 117-1365,-25-137-5461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02:50:32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02:50:33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02:50:34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02:50:34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36 24575,'-10'0'0,"-4"0"-8191</inkml:trace>
  <inkml:trace contextRef="#ctx0" brushRef="#br0" timeOffset="1">65 36 24575,'-5'0'0,"-2"-5"0,-10-2 0,-2-4 0,2-1-8191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02:50:34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67 163 24575,'0'-6'0,"0"-5"0,0-13 0,0-7 0,-10 2 0,-9 6 0,-2 2 0,4 4-8191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02:50:35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24575,'10'0'0,"3"11"0,0 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13544-0FDA-4CE0-88B7-2D14B8E8C1C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BDA3D-0CFF-4E14-B5F8-FD3C36B59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48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BDA3D-0CFF-4E14-B5F8-FD3C36B5992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41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5364-8A50-4459-BEF7-C59C9F982231}" type="datetime1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Талалуев Денис Сергеевич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18BDD1F-691B-4B2C-9C1B-2F18D994E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20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C580-3699-4FC6-97D3-A9FAD30477A3}" type="datetime1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Талалуев Денис Сергеевич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18BDD1F-691B-4B2C-9C1B-2F18D994E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60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7E41-562F-4637-BF43-0AF5D2FC62F6}" type="datetime1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Талалуев Денис Сергеевич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18BDD1F-691B-4B2C-9C1B-2F18D994E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819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966C-26E0-4D7C-AD7A-F2EDC4B34E32}" type="datetime1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Талалуев Денис Сергеевич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18BDD1F-691B-4B2C-9C1B-2F18D994E97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9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40E5-2F19-4788-BA3C-CF2968478B42}" type="datetime1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Талалуев Денис Сергеевич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18BDD1F-691B-4B2C-9C1B-2F18D994E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906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985-B683-4BC6-8692-E707A9D07712}" type="datetime1">
              <a:rPr lang="ru-RU" smtClean="0"/>
              <a:t>20.01.2023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Талалуев Денис Сергеевич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028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8607-D6E2-4370-9929-A97262F0AD03}" type="datetime1">
              <a:rPr lang="ru-RU" smtClean="0"/>
              <a:t>20.01.2023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Талалуев Денис Сергеевич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9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CE3E-9B82-4A90-9625-23A363040A6A}" type="datetime1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Талалуев Денис Сергеевич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68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F152A40-9A39-417D-8E85-DCE3E470E145}" type="datetime1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ru-RU"/>
              <a:t>Талалуев Денис Сергеевич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18BDD1F-691B-4B2C-9C1B-2F18D994E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41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B8B6-EF7F-45A0-AA64-8580222B0A25}" type="datetime1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Талалуев Денис Сергеевич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29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C3AA-6AB0-4CA2-A35D-8F21E837EF46}" type="datetime1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Талалуев Денис Сергеевич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18BDD1F-691B-4B2C-9C1B-2F18D994E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16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E71A-9E49-40BC-B672-7346E50F2E39}" type="datetime1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Талалуев Денис Сергеевич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85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D564-6486-429F-BB45-EFB8F07DB2E9}" type="datetime1">
              <a:rPr lang="ru-RU" smtClean="0"/>
              <a:t>20.01.2023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Талалуев Денис Сергеевич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46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60E2-4BB8-40D1-90BC-A9153D3578BE}" type="datetime1">
              <a:rPr lang="ru-RU" smtClean="0"/>
              <a:t>20.01.2023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Талалуев Денис Сергеевич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80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5E30-2D7A-48CC-907D-3EC736397E0D}" type="datetime1">
              <a:rPr lang="ru-RU" smtClean="0"/>
              <a:t>20.01.2023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Талалуев Денис Сергеевич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07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B94E-071B-4D7A-99A4-1FA96D73D205}" type="datetime1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Талалуев Денис Сергеевич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76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02D2-271B-47EF-A60C-33CA46FE333C}" type="datetime1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Талалуев Денис Сергеевич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14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A407F-D3C5-44D4-A425-B18EAE44289A}" type="datetime1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Талалуев Денис Сергеевич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BDD1F-691B-4B2C-9C1B-2F18D994E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186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6.xml"/><Relationship Id="rId17" Type="http://schemas.openxmlformats.org/officeDocument/2006/relationships/image" Target="../media/image19.png"/><Relationship Id="rId2" Type="http://schemas.openxmlformats.org/officeDocument/2006/relationships/image" Target="../media/image12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5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6.png"/><Relationship Id="rId14" Type="http://schemas.openxmlformats.org/officeDocument/2006/relationships/customXml" Target="../ink/ink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9A24D-37D4-931B-CEFA-6EFB2D39C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Укконена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7D628F-703F-C15F-5C92-5DCF181A7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5810" y="4394039"/>
            <a:ext cx="6288646" cy="1117687"/>
          </a:xfrm>
        </p:spPr>
        <p:txBody>
          <a:bodyPr/>
          <a:lstStyle/>
          <a:p>
            <a:r>
              <a:rPr lang="ru-RU" dirty="0"/>
              <a:t>Особенность и принцип работы алгоритма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413D46-61FD-7101-0462-9C6CB75B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z="2000" smtClean="0"/>
              <a:t>1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7318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E5786-490D-A6A3-1F00-1BAA2C41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30" y="601024"/>
            <a:ext cx="10515600" cy="1325563"/>
          </a:xfrm>
        </p:spPr>
        <p:txBody>
          <a:bodyPr/>
          <a:lstStyle/>
          <a:p>
            <a:r>
              <a:rPr lang="ru-RU" dirty="0"/>
              <a:t>Активная точка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B05869-1890-FC76-260B-4A1D8535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z="2000" smtClean="0"/>
              <a:t>10</a:t>
            </a:fld>
            <a:endParaRPr lang="ru-RU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F14BB8-630D-F264-CEBD-288BE9FC9AFB}"/>
              </a:ext>
            </a:extLst>
          </p:cNvPr>
          <p:cNvSpPr txBox="1"/>
          <p:nvPr/>
        </p:nvSpPr>
        <p:spPr>
          <a:xfrm>
            <a:off x="823587" y="2434630"/>
            <a:ext cx="954589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Активная точка – место в ребре для Вставки и/или разветвления ребра</a:t>
            </a:r>
          </a:p>
          <a:p>
            <a:r>
              <a:rPr lang="ru-RU" sz="2400" dirty="0"/>
              <a:t>состоит из:</a:t>
            </a:r>
          </a:p>
          <a:p>
            <a:endParaRPr lang="ru-RU" sz="2400" dirty="0"/>
          </a:p>
          <a:p>
            <a:r>
              <a:rPr lang="ru-RU" sz="2400" dirty="0"/>
              <a:t>а) Активная вершина – индекс вершины.</a:t>
            </a:r>
          </a:p>
          <a:p>
            <a:r>
              <a:rPr lang="ru-RU" sz="2400" dirty="0"/>
              <a:t>б) Активное ребро – ребро активной точки, обозначается первым символом подстроки.</a:t>
            </a:r>
          </a:p>
          <a:p>
            <a:r>
              <a:rPr lang="ru-RU" sz="2400" dirty="0"/>
              <a:t>в) Активная длина – расстояние от первого символа подстроки ребра до чего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2418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391F0-1B6E-5183-E712-21A0A9D8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алгоритма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EB1EB1-6785-EB84-525D-731AA2B73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CA4F7-C26A-8ECE-432A-2E4957A1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z="2000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657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6294B-EA64-8E52-E06C-BE4677CB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 повторение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D9884B-852F-FA17-2C15-BE7A03B5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z="2000" smtClean="0"/>
              <a:t>12</a:t>
            </a:fld>
            <a:endParaRPr lang="ru-RU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F0CA8-CD25-D59C-D36F-0FDC9DAB9BB6}"/>
              </a:ext>
            </a:extLst>
          </p:cNvPr>
          <p:cNvSpPr txBox="1"/>
          <p:nvPr/>
        </p:nvSpPr>
        <p:spPr>
          <a:xfrm>
            <a:off x="680321" y="2332945"/>
            <a:ext cx="96138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Если алгоритм встречает символ, которого еще не было в боре.</a:t>
            </a:r>
          </a:p>
          <a:p>
            <a:r>
              <a:rPr lang="ru-RU" sz="2400" dirty="0"/>
              <a:t>	Если </a:t>
            </a:r>
            <a:r>
              <a:rPr lang="en-US" sz="2400" dirty="0"/>
              <a:t>stack </a:t>
            </a:r>
            <a:r>
              <a:rPr lang="ru-RU" sz="2400" dirty="0"/>
              <a:t>пуст</a:t>
            </a:r>
          </a:p>
          <a:p>
            <a:r>
              <a:rPr lang="ru-RU" sz="2400" dirty="0"/>
              <a:t>		Функция добавления()</a:t>
            </a:r>
          </a:p>
          <a:p>
            <a:r>
              <a:rPr lang="ru-RU" sz="2400" dirty="0"/>
              <a:t>	Иначе</a:t>
            </a:r>
          </a:p>
          <a:p>
            <a:r>
              <a:rPr lang="ru-RU" sz="2400" dirty="0"/>
              <a:t>		Функция разветвления()</a:t>
            </a:r>
          </a:p>
          <a:p>
            <a:endParaRPr lang="ru-RU" sz="2400" dirty="0"/>
          </a:p>
          <a:p>
            <a:r>
              <a:rPr lang="ru-RU" sz="2400" dirty="0"/>
              <a:t>Иначе, этот символ добавляется в </a:t>
            </a:r>
            <a:r>
              <a:rPr lang="en-US" sz="2400" dirty="0"/>
              <a:t>stack</a:t>
            </a:r>
            <a:r>
              <a:rPr lang="ru-RU" sz="2400" dirty="0"/>
              <a:t> еще не добавленных и переходит на следующий символ, а активная длина увеличивается на 1.</a:t>
            </a:r>
          </a:p>
        </p:txBody>
      </p:sp>
    </p:spTree>
    <p:extLst>
      <p:ext uri="{BB962C8B-B14F-4D97-AF65-F5344CB8AC3E}">
        <p14:creationId xmlns:p14="http://schemas.microsoft.com/office/powerpoint/2010/main" val="298929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5C89D-315A-A4C9-77FC-E7C42335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символов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3873DECA-D22D-99D0-35FE-A24C268B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z="2000" smtClean="0"/>
              <a:t>13</a:t>
            </a:fld>
            <a:endParaRPr lang="ru-RU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080C1-1449-980C-A4BC-DD5E9CE052B1}"/>
              </a:ext>
            </a:extLst>
          </p:cNvPr>
          <p:cNvSpPr txBox="1"/>
          <p:nvPr/>
        </p:nvSpPr>
        <p:spPr>
          <a:xfrm>
            <a:off x="680321" y="2120949"/>
            <a:ext cx="969859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Проверяет наличие данного символа в ребрах активной вершины.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Если данного символа нет, то просто добавляет новое ребро с новым символом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9017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357FA-6341-A46D-E5CF-30CD9D24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добавления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02091A-2285-D79F-5BCC-CD850754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AF1783-0BBD-CA20-F579-F276DB5D5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23" y="2501129"/>
            <a:ext cx="2576209" cy="18501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FBC81C-BE92-7D3B-1BCC-16E50035CCB9}"/>
              </a:ext>
            </a:extLst>
          </p:cNvPr>
          <p:cNvSpPr txBox="1"/>
          <p:nvPr/>
        </p:nvSpPr>
        <p:spPr>
          <a:xfrm>
            <a:off x="4357317" y="3226167"/>
            <a:ext cx="319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Вставляем символ </a:t>
            </a:r>
            <a:r>
              <a:rPr lang="en-US" sz="2000" dirty="0"/>
              <a:t>“c” -&gt;</a:t>
            </a: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05159B-B5BF-8B10-57B9-924C7BDD4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220" y="2381174"/>
            <a:ext cx="1929319" cy="2090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232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5E168-27F9-64FF-D39F-BCE12A82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Разветвление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CC9292B-A3DA-D782-760B-C01225E1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mtClean="0"/>
              <a:t>15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9E7B4-48BC-FCBF-D124-50DF3A7EDD77}"/>
              </a:ext>
            </a:extLst>
          </p:cNvPr>
          <p:cNvSpPr txBox="1"/>
          <p:nvPr/>
        </p:nvSpPr>
        <p:spPr>
          <a:xfrm>
            <a:off x="680319" y="3870491"/>
            <a:ext cx="96138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После каждого разветвления алгоритм устанавливает новую активную точку и </a:t>
            </a:r>
            <a:r>
              <a:rPr lang="ru-RU" sz="2400" dirty="0" err="1"/>
              <a:t>суффиксную</a:t>
            </a:r>
            <a:r>
              <a:rPr lang="ru-RU" sz="2400" dirty="0"/>
              <a:t> ссылку с помощью правил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05595-8474-4F68-E3EA-7190EB92F8F9}"/>
              </a:ext>
            </a:extLst>
          </p:cNvPr>
          <p:cNvSpPr txBox="1"/>
          <p:nvPr/>
        </p:nvSpPr>
        <p:spPr>
          <a:xfrm>
            <a:off x="680321" y="2252164"/>
            <a:ext cx="9613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Добавляется новая вершина в активной точке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К этой вершине добавляются новые ребра (остаток от разделения и новый символ)</a:t>
            </a:r>
          </a:p>
        </p:txBody>
      </p:sp>
    </p:spTree>
    <p:extLst>
      <p:ext uri="{BB962C8B-B14F-4D97-AF65-F5344CB8AC3E}">
        <p14:creationId xmlns:p14="http://schemas.microsoft.com/office/powerpoint/2010/main" val="1089861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94CA0-2B72-F37A-DF0A-63213E08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разветвления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6787CC-7BA1-A153-A227-26917E13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1E6BA7-CC2F-213B-C629-72A01A83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28" y="2977365"/>
            <a:ext cx="2700115" cy="27001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71B38-3EA7-61D5-3C55-8361ACC89269}"/>
              </a:ext>
            </a:extLst>
          </p:cNvPr>
          <p:cNvSpPr txBox="1"/>
          <p:nvPr/>
        </p:nvSpPr>
        <p:spPr>
          <a:xfrm>
            <a:off x="1494548" y="2307766"/>
            <a:ext cx="121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Активная точка (</a:t>
            </a:r>
            <a:r>
              <a:rPr lang="en-US" dirty="0">
                <a:solidFill>
                  <a:schemeClr val="bg1"/>
                </a:solidFill>
              </a:rPr>
              <a:t>b)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613D2-65F1-C6F6-B3B4-20A9893EF329}"/>
              </a:ext>
            </a:extLst>
          </p:cNvPr>
          <p:cNvSpPr txBox="1"/>
          <p:nvPr/>
        </p:nvSpPr>
        <p:spPr>
          <a:xfrm>
            <a:off x="4910257" y="2330985"/>
            <a:ext cx="1216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Добавили символ </a:t>
            </a:r>
            <a:r>
              <a:rPr lang="en-US" dirty="0">
                <a:solidFill>
                  <a:schemeClr val="bg1"/>
                </a:solidFill>
              </a:rPr>
              <a:t>“x”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142D6A9-4A5E-F142-1970-F6248CB63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615" y="2977364"/>
            <a:ext cx="4180822" cy="2700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96A8121-210A-121F-F498-BBB1BDE0CF64}"/>
              </a:ext>
            </a:extLst>
          </p:cNvPr>
          <p:cNvGrpSpPr/>
          <p:nvPr/>
        </p:nvGrpSpPr>
        <p:grpSpPr>
          <a:xfrm>
            <a:off x="1795166" y="2916806"/>
            <a:ext cx="511920" cy="937080"/>
            <a:chOff x="1795166" y="2916806"/>
            <a:chExt cx="511920" cy="9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B15AF295-49FA-0841-268D-D117534D1ABC}"/>
                    </a:ext>
                  </a:extLst>
                </p14:cNvPr>
                <p14:cNvContentPartPr/>
                <p14:nvPr/>
              </p14:nvContentPartPr>
              <p14:xfrm>
                <a:off x="1795166" y="2916806"/>
                <a:ext cx="480240" cy="93708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B15AF295-49FA-0841-268D-D117534D1A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86166" y="2908166"/>
                  <a:ext cx="49788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39C04A59-E026-2BFA-73A9-36453CAF9EF7}"/>
                    </a:ext>
                  </a:extLst>
                </p14:cNvPr>
                <p14:cNvContentPartPr/>
                <p14:nvPr/>
              </p14:nvContentPartPr>
              <p14:xfrm>
                <a:off x="2209526" y="3455366"/>
                <a:ext cx="97560" cy="13680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39C04A59-E026-2BFA-73A9-36453CAF9E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886" y="3446366"/>
                  <a:ext cx="11520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5FFDF855-1E22-1BDC-F6C5-9AF58C79565F}"/>
                  </a:ext>
                </a:extLst>
              </p14:cNvPr>
              <p14:cNvContentPartPr/>
              <p14:nvPr/>
            </p14:nvContentPartPr>
            <p14:xfrm>
              <a:off x="5377166" y="3047486"/>
              <a:ext cx="360" cy="36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5FFDF855-1E22-1BDC-F6C5-9AF58C7956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8166" y="303884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DC6CD444-8E35-C150-1875-702F4596625D}"/>
              </a:ext>
            </a:extLst>
          </p:cNvPr>
          <p:cNvGrpSpPr/>
          <p:nvPr/>
        </p:nvGrpSpPr>
        <p:grpSpPr>
          <a:xfrm>
            <a:off x="5420726" y="3119846"/>
            <a:ext cx="98280" cy="145800"/>
            <a:chOff x="5420726" y="3119846"/>
            <a:chExt cx="9828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9DFAEC2E-2D04-6324-0B45-713A85482E4A}"/>
                    </a:ext>
                  </a:extLst>
                </p14:cNvPr>
                <p14:cNvContentPartPr/>
                <p14:nvPr/>
              </p14:nvContentPartPr>
              <p14:xfrm>
                <a:off x="5420726" y="3188966"/>
                <a:ext cx="360" cy="36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9DFAEC2E-2D04-6324-0B45-713A85482E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12086" y="31803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A324A53B-B2A9-78D6-9A9A-D17A171F5EA3}"/>
                    </a:ext>
                  </a:extLst>
                </p14:cNvPr>
                <p14:cNvContentPartPr/>
                <p14:nvPr/>
              </p14:nvContentPartPr>
              <p14:xfrm>
                <a:off x="5518286" y="3265286"/>
                <a:ext cx="360" cy="3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A324A53B-B2A9-78D6-9A9A-D17A171F5E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09646" y="32562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F079BBBA-1D1F-9892-F8FB-BACEB5C4D48C}"/>
                    </a:ext>
                  </a:extLst>
                </p14:cNvPr>
                <p14:cNvContentPartPr/>
                <p14:nvPr/>
              </p14:nvContentPartPr>
              <p14:xfrm>
                <a:off x="5462846" y="3219926"/>
                <a:ext cx="56160" cy="1296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F079BBBA-1D1F-9892-F8FB-BACEB5C4D4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53846" y="3211286"/>
                  <a:ext cx="73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7B55C070-4E4C-40C3-C6AC-345986AF0A77}"/>
                    </a:ext>
                  </a:extLst>
                </p14:cNvPr>
                <p14:cNvContentPartPr/>
                <p14:nvPr/>
              </p14:nvContentPartPr>
              <p14:xfrm>
                <a:off x="5451326" y="3119846"/>
                <a:ext cx="24480" cy="5868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7B55C070-4E4C-40C3-C6AC-345986AF0A7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42326" y="3111206"/>
                  <a:ext cx="4212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6BC150BF-2B39-58BC-6835-E719A226E090}"/>
                  </a:ext>
                </a:extLst>
              </p14:cNvPr>
              <p14:cNvContentPartPr/>
              <p14:nvPr/>
            </p14:nvContentPartPr>
            <p14:xfrm>
              <a:off x="5431526" y="2851646"/>
              <a:ext cx="13680" cy="900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6BC150BF-2B39-58BC-6835-E719A226E0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22886" y="2842646"/>
                <a:ext cx="31320" cy="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0297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4761A-9606-38E4-A99E-3AEB5873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Правило 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1A7D4C-D5BC-7AA5-C2C5-4D23DCE1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z="2000" smtClean="0"/>
              <a:t>17</a:t>
            </a:fld>
            <a:endParaRPr lang="ru-RU" sz="20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7421E47-69EF-9E9C-D308-2D309E4E1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21" y="2104736"/>
            <a:ext cx="1103014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сли после разделения активная вершина является корнем, то: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-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активная вершина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 остается корнем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- активное ребро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 становится первым символом следующего суффикса в очереди</a:t>
            </a:r>
            <a:r>
              <a:rPr lang="ru-RU" altLang="ru-RU" sz="2400" dirty="0">
                <a:ea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400" dirty="0">
                <a:ea typeface="Times New Roman" panose="02020603050405020304" pitchFamily="18" charset="0"/>
              </a:rPr>
              <a:t>-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активная длина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 уменьшается на 1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547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FEB29-5CA5-9F2F-C050-230D7AB0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Правило 2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F4C3EC-5693-C040-F92C-9CEE1E74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z="2000" smtClean="0"/>
              <a:t>18</a:t>
            </a:fld>
            <a:endParaRPr lang="ru-RU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6BC71-271E-A0E8-8F30-ED146D1DBAE8}"/>
              </a:ext>
            </a:extLst>
          </p:cNvPr>
          <p:cNvSpPr txBox="1"/>
          <p:nvPr/>
        </p:nvSpPr>
        <p:spPr>
          <a:xfrm>
            <a:off x="680321" y="2281287"/>
            <a:ext cx="9745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это уже не первое разветвление на текущем шаге</a:t>
            </a:r>
          </a:p>
          <a:p>
            <a:r>
              <a:rPr lang="ru-RU" sz="2400" dirty="0"/>
              <a:t>	то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ранее вставленная вершина и новая вершина соединяются 	через специальный указатель - </a:t>
            </a:r>
            <a:r>
              <a:rPr lang="ru-RU" sz="2400" dirty="0" err="1">
                <a:effectLst/>
                <a:ea typeface="Times New Roman" panose="02020603050405020304" pitchFamily="18" charset="0"/>
              </a:rPr>
              <a:t>суффиксную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 ссылку.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17749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2273A-0519-0A38-B6C0-C1918ABC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Правило 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9F144D-2BA5-DE7E-0B9E-848DBBA0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z="2000" smtClean="0"/>
              <a:t>19</a:t>
            </a:fld>
            <a:endParaRPr lang="ru-RU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41A8F7A-7497-91A3-0F57-5CCF309B4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21" y="2200708"/>
            <a:ext cx="977467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Если активная вершина не корень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ea typeface="Times New Roman" panose="02020603050405020304" pitchFamily="18" charset="0"/>
              </a:rPr>
              <a:t>	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переходим по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  <a:ea typeface="Times New Roman" panose="02020603050405020304" pitchFamily="18" charset="0"/>
              </a:rPr>
              <a:t>суффиксной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 ссылке</a:t>
            </a:r>
            <a:r>
              <a:rPr lang="ru-RU" altLang="ru-RU" sz="2400" dirty="0">
                <a:ea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Если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  <a:ea typeface="Times New Roman" panose="02020603050405020304" pitchFamily="18" charset="0"/>
              </a:rPr>
              <a:t>суффиксная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 ссылка отсутствует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ea typeface="Times New Roman" panose="02020603050405020304" pitchFamily="18" charset="0"/>
              </a:rPr>
              <a:t>	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активная вершина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 устанавливается корнем.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Активное 	ребро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 и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активная длина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 остаются без изменений.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619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F3D53-400B-F3B7-DA1B-FD6EE43E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алгоритма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08AD91-F802-FC06-DF66-C5B0BCEB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z="2000" smtClean="0"/>
              <a:t>2</a:t>
            </a:fld>
            <a:endParaRPr lang="ru-RU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7D0885-7AD4-BD87-6160-57ECC880C37A}"/>
              </a:ext>
            </a:extLst>
          </p:cNvPr>
          <p:cNvSpPr txBox="1"/>
          <p:nvPr/>
        </p:nvSpPr>
        <p:spPr>
          <a:xfrm>
            <a:off x="680321" y="2102416"/>
            <a:ext cx="9736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ea typeface="Calibri" panose="020F0502020204030204" pitchFamily="34" charset="0"/>
              </a:rPr>
              <a:t>Построить </a:t>
            </a:r>
            <a:r>
              <a:rPr lang="ru-RU" sz="2400" dirty="0" err="1">
                <a:effectLst/>
                <a:ea typeface="Calibri" panose="020F0502020204030204" pitchFamily="34" charset="0"/>
              </a:rPr>
              <a:t>суффиксное</a:t>
            </a:r>
            <a:r>
              <a:rPr lang="ru-RU" sz="2400" dirty="0">
                <a:effectLst/>
                <a:ea typeface="Calibri" panose="020F0502020204030204" pitchFamily="34" charset="0"/>
              </a:rPr>
              <a:t> дерево (бор), в котором находятся все подстроки данной нам строки за </a:t>
            </a:r>
            <a:r>
              <a:rPr lang="ru-RU" sz="2400" u="sng" dirty="0">
                <a:effectLst/>
                <a:ea typeface="Calibri" panose="020F0502020204030204" pitchFamily="34" charset="0"/>
              </a:rPr>
              <a:t>линейное время</a:t>
            </a:r>
            <a:r>
              <a:rPr lang="ru-RU" sz="2400" dirty="0">
                <a:effectLst/>
                <a:ea typeface="Calibri" panose="020F0502020204030204" pitchFamily="34" charset="0"/>
              </a:rPr>
              <a:t>.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CF7A8E-1ABB-17AE-61F3-7AFEFBF38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98" y="3291540"/>
            <a:ext cx="6580099" cy="228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7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0E1CD-10B9-FFEA-6E4F-25A302C0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алгоритма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51C15C0D-7A4D-0C73-4DAE-EF034490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mtClean="0"/>
              <a:t>3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65F92-CE65-8DAE-6A7A-781F210077F4}"/>
              </a:ext>
            </a:extLst>
          </p:cNvPr>
          <p:cNvSpPr txBox="1"/>
          <p:nvPr/>
        </p:nvSpPr>
        <p:spPr>
          <a:xfrm>
            <a:off x="652021" y="2149059"/>
            <a:ext cx="10887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ea typeface="Calibri" panose="020F0502020204030204" pitchFamily="34" charset="0"/>
              </a:rPr>
              <a:t>Разработан Эско </a:t>
            </a:r>
            <a:r>
              <a:rPr lang="ru-RU" sz="2400" dirty="0" err="1">
                <a:effectLst/>
                <a:ea typeface="Calibri" panose="020F0502020204030204" pitchFamily="34" charset="0"/>
              </a:rPr>
              <a:t>Укконенон</a:t>
            </a:r>
            <a:r>
              <a:rPr lang="ru-RU" sz="2400" dirty="0">
                <a:effectLst/>
                <a:ea typeface="Calibri" panose="020F0502020204030204" pitchFamily="34" charset="0"/>
              </a:rPr>
              <a:t> в 1977 году на основе алгоритма Питера Вайнера.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0B0449-B890-8D6B-7264-F75D799A1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206" y="3429000"/>
            <a:ext cx="2745952" cy="3023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ED13D-79D3-3B73-CDBE-731A95D318D5}"/>
              </a:ext>
            </a:extLst>
          </p:cNvPr>
          <p:cNvSpPr txBox="1"/>
          <p:nvPr/>
        </p:nvSpPr>
        <p:spPr>
          <a:xfrm>
            <a:off x="5604074" y="5936188"/>
            <a:ext cx="331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Эско Юхани </a:t>
            </a:r>
            <a:r>
              <a:rPr lang="ru-RU" sz="2400" dirty="0" err="1"/>
              <a:t>Укконен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1421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23325-7D41-3701-6069-DA509AE0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26441F-AE96-B9FD-32B5-5B5A08F0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z="2000" smtClean="0"/>
              <a:t>4</a:t>
            </a:fld>
            <a:endParaRPr lang="ru-RU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DAE8F-278A-C8C6-DB28-24DD94F9A99D}"/>
              </a:ext>
            </a:extLst>
          </p:cNvPr>
          <p:cNvSpPr txBox="1"/>
          <p:nvPr/>
        </p:nvSpPr>
        <p:spPr>
          <a:xfrm>
            <a:off x="680321" y="2115272"/>
            <a:ext cx="10982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Дерево состоящее из всех суффиксов исходной строки.</a:t>
            </a:r>
          </a:p>
          <a:p>
            <a:r>
              <a:rPr lang="ru-RU" sz="2400" dirty="0"/>
              <a:t>Оно состоит из вершин, в ребрах которых записаны подстроки исходной строки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AD3386-293F-16B9-1711-A198E4682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13" y="3459145"/>
            <a:ext cx="5803320" cy="33550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BC257D-E4F4-6ECD-160B-DB658EDC53E0}"/>
              </a:ext>
            </a:extLst>
          </p:cNvPr>
          <p:cNvSpPr txBox="1"/>
          <p:nvPr/>
        </p:nvSpPr>
        <p:spPr>
          <a:xfrm>
            <a:off x="2656563" y="3429000"/>
            <a:ext cx="367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Пример </a:t>
            </a:r>
            <a:r>
              <a:rPr lang="ru-RU" sz="2400" dirty="0" err="1"/>
              <a:t>суффиксного</a:t>
            </a:r>
            <a:r>
              <a:rPr lang="ru-RU" sz="2400" dirty="0"/>
              <a:t> дерева строки </a:t>
            </a:r>
            <a:r>
              <a:rPr lang="en-US" sz="2400" dirty="0"/>
              <a:t>“</a:t>
            </a:r>
            <a:r>
              <a:rPr lang="en-US" sz="2400" dirty="0" err="1"/>
              <a:t>abcabxabcd</a:t>
            </a:r>
            <a:r>
              <a:rPr lang="en-US" sz="2400" dirty="0"/>
              <a:t>”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9510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1490A-A8D4-9969-86F7-19470B85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активной точки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317870-91E8-4214-6A6D-86AD5569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7ED728-9B8D-4001-C49E-2199D9F33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096484"/>
            <a:ext cx="7353336" cy="3749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989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4CAE5-7DE7-C401-9955-2E63AF7D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алгоритма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070546-C275-E55A-E96F-A16FFAD2A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86D194-B1C8-4B09-15F1-39B1AA63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z="2000" smtClean="0"/>
              <a:t>6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9250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F2DB3-7B1F-87C0-2DEA-84B9EC02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Сжатие рёбер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E667F95-EB0A-DE29-AB81-C4D49811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z="2000" smtClean="0"/>
              <a:t>7</a:t>
            </a:fld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C0590-0CEF-0FD2-5245-AF35D2C16B90}"/>
              </a:ext>
            </a:extLst>
          </p:cNvPr>
          <p:cNvSpPr txBox="1"/>
          <p:nvPr/>
        </p:nvSpPr>
        <p:spPr>
          <a:xfrm>
            <a:off x="680321" y="2363588"/>
            <a:ext cx="1040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экономии памяти используется способом сжатия бора, все вершины которые идут друг за другом сливаются в одну вершину</a:t>
            </a:r>
          </a:p>
        </p:txBody>
      </p:sp>
    </p:spTree>
    <p:extLst>
      <p:ext uri="{BB962C8B-B14F-4D97-AF65-F5344CB8AC3E}">
        <p14:creationId xmlns:p14="http://schemas.microsoft.com/office/powerpoint/2010/main" val="247543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8E364-B389-1BE2-EFDE-FCD6FA71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Сжатия бора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E958FB-63E8-4F19-A178-07087F05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9F473C-21D1-5BD5-0933-6A410C93E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498" y="3111738"/>
            <a:ext cx="7285203" cy="2641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73E6E5-C0D1-BC8D-B787-E78FEE7C44EF}"/>
              </a:ext>
            </a:extLst>
          </p:cNvPr>
          <p:cNvSpPr txBox="1"/>
          <p:nvPr/>
        </p:nvSpPr>
        <p:spPr>
          <a:xfrm>
            <a:off x="3531065" y="2539772"/>
            <a:ext cx="243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 сжатый бор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639F9-60D5-97F7-D4CD-7A1692391981}"/>
              </a:ext>
            </a:extLst>
          </p:cNvPr>
          <p:cNvSpPr txBox="1"/>
          <p:nvPr/>
        </p:nvSpPr>
        <p:spPr>
          <a:xfrm>
            <a:off x="7074786" y="2494529"/>
            <a:ext cx="243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Сжатый бор</a:t>
            </a:r>
          </a:p>
        </p:txBody>
      </p:sp>
    </p:spTree>
    <p:extLst>
      <p:ext uri="{BB962C8B-B14F-4D97-AF65-F5344CB8AC3E}">
        <p14:creationId xmlns:p14="http://schemas.microsoft.com/office/powerpoint/2010/main" val="133020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28DE0-9D90-BD04-F13B-745CE4EB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Суффиксные</a:t>
            </a:r>
            <a:r>
              <a:rPr lang="ru-RU" dirty="0"/>
              <a:t> ссылки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889C220-9AB6-A04C-7714-A25BEEEF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DD1F-691B-4B2C-9C1B-2F18D994E973}" type="slidenum">
              <a:rPr lang="ru-RU" sz="2000" smtClean="0"/>
              <a:t>9</a:t>
            </a:fld>
            <a:endParaRPr lang="ru-RU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6CD48-8505-1C83-CF08-0350A424012D}"/>
              </a:ext>
            </a:extLst>
          </p:cNvPr>
          <p:cNvSpPr txBox="1"/>
          <p:nvPr/>
        </p:nvSpPr>
        <p:spPr>
          <a:xfrm>
            <a:off x="680321" y="2098065"/>
            <a:ext cx="9717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effectLst/>
                <a:ea typeface="Calibri" panose="020F0502020204030204" pitchFamily="34" charset="0"/>
              </a:rPr>
              <a:t>Суффиксная</a:t>
            </a:r>
            <a:r>
              <a:rPr lang="ru-RU" sz="2400" dirty="0">
                <a:effectLst/>
                <a:ea typeface="Calibri" panose="020F0502020204030204" pitchFamily="34" charset="0"/>
              </a:rPr>
              <a:t> ссылка вершины </a:t>
            </a:r>
            <a:r>
              <a:rPr lang="en-US" sz="2400" dirty="0">
                <a:effectLst/>
                <a:ea typeface="Calibri" panose="020F0502020204030204" pitchFamily="34" charset="0"/>
              </a:rPr>
              <a:t>v </a:t>
            </a:r>
            <a:r>
              <a:rPr lang="ru-RU" sz="2400" dirty="0">
                <a:effectLst/>
                <a:ea typeface="Calibri" panose="020F0502020204030204" pitchFamily="34" charset="0"/>
              </a:rPr>
              <a:t>называется указатель на вершину </a:t>
            </a:r>
            <a:r>
              <a:rPr lang="en-US" sz="2400" dirty="0">
                <a:effectLst/>
                <a:ea typeface="Calibri" panose="020F0502020204030204" pitchFamily="34" charset="0"/>
              </a:rPr>
              <a:t>u</a:t>
            </a:r>
            <a:r>
              <a:rPr lang="ru-RU" sz="2400" dirty="0">
                <a:effectLst/>
                <a:ea typeface="Calibri" panose="020F0502020204030204" pitchFamily="34" charset="0"/>
              </a:rPr>
              <a:t>, которая является наибольшим суффиксом строки </a:t>
            </a:r>
            <a:r>
              <a:rPr lang="en-US" sz="2400" dirty="0">
                <a:effectLst/>
                <a:ea typeface="Calibri" panose="020F0502020204030204" pitchFamily="34" charset="0"/>
              </a:rPr>
              <a:t>v</a:t>
            </a:r>
            <a:r>
              <a:rPr lang="ru-RU" sz="2400" dirty="0">
                <a:ea typeface="Calibri" panose="020F0502020204030204" pitchFamily="34" charset="0"/>
              </a:rPr>
              <a:t>.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69155D-F84D-B52E-36CE-5C207AC6A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59" y="3173262"/>
            <a:ext cx="3144088" cy="3335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CD26F6-4D06-57B2-4B10-CD386DFA064A}"/>
              </a:ext>
            </a:extLst>
          </p:cNvPr>
          <p:cNvSpPr txBox="1"/>
          <p:nvPr/>
        </p:nvSpPr>
        <p:spPr>
          <a:xfrm>
            <a:off x="6053254" y="5105191"/>
            <a:ext cx="299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Суффиксные</a:t>
            </a:r>
            <a:r>
              <a:rPr lang="ru-RU" sz="2400" dirty="0"/>
              <a:t> ссылки указаны пунктиром</a:t>
            </a:r>
          </a:p>
        </p:txBody>
      </p:sp>
    </p:spTree>
    <p:extLst>
      <p:ext uri="{BB962C8B-B14F-4D97-AF65-F5344CB8AC3E}">
        <p14:creationId xmlns:p14="http://schemas.microsoft.com/office/powerpoint/2010/main" val="1570640986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785</TotalTime>
  <Words>434</Words>
  <Application>Microsoft Office PowerPoint</Application>
  <PresentationFormat>Широкоэкранный</PresentationFormat>
  <Paragraphs>84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Trebuchet MS</vt:lpstr>
      <vt:lpstr>Берлин</vt:lpstr>
      <vt:lpstr>Алгоритм Укконена</vt:lpstr>
      <vt:lpstr>Цель алгоритма</vt:lpstr>
      <vt:lpstr>История алгоритма</vt:lpstr>
      <vt:lpstr>Суффиксное дерево</vt:lpstr>
      <vt:lpstr>Пример активной точки</vt:lpstr>
      <vt:lpstr>Особенности алгоритма</vt:lpstr>
      <vt:lpstr>Сжатие рёбер</vt:lpstr>
      <vt:lpstr>Пример Сжатия бора</vt:lpstr>
      <vt:lpstr>Суффиксные ссылки</vt:lpstr>
      <vt:lpstr>Активная точка</vt:lpstr>
      <vt:lpstr>Принцип работы алгоритма</vt:lpstr>
      <vt:lpstr>Проверка на повторение</vt:lpstr>
      <vt:lpstr>Добавление символов</vt:lpstr>
      <vt:lpstr>Пример добавления</vt:lpstr>
      <vt:lpstr>Разветвление</vt:lpstr>
      <vt:lpstr>Пример разветвления</vt:lpstr>
      <vt:lpstr>Правило 1</vt:lpstr>
      <vt:lpstr>Правило 2</vt:lpstr>
      <vt:lpstr>Правило 3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Укконена</dc:title>
  <dc:creator>Талалуев Денис Сергеевич</dc:creator>
  <cp:lastModifiedBy>Талалуев Денис Сергеевич</cp:lastModifiedBy>
  <cp:revision>3</cp:revision>
  <dcterms:created xsi:type="dcterms:W3CDTF">2023-01-16T15:02:56Z</dcterms:created>
  <dcterms:modified xsi:type="dcterms:W3CDTF">2023-01-20T14:44:33Z</dcterms:modified>
</cp:coreProperties>
</file>