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ab9dd1016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ab9dd1016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ab9dd101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ab9dd101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ab9dd1016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ab9dd1016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bab819560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bab819560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ab819560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ab819560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ab9dd101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ab9dd101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ab9dd1016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ab9dd1016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ab9dd1016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ab9dd1016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ab9dd10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ab9dd10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ab9dd101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ab9dd101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harshitstark/bank-churn-train" TargetMode="External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9144001" cy="5206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2420">
                <a:solidFill>
                  <a:srgbClr val="0000FF"/>
                </a:solidFill>
              </a:rPr>
              <a:t>Random Forest</a:t>
            </a:r>
            <a:r>
              <a:rPr b="1" lang="en-GB" sz="2420">
                <a:solidFill>
                  <a:srgbClr val="0000FF"/>
                </a:solidFill>
              </a:rPr>
              <a:t> Model</a:t>
            </a:r>
            <a:endParaRPr b="1" sz="2420">
              <a:solidFill>
                <a:srgbClr val="0000FF"/>
              </a:solidFill>
            </a:endParaRPr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</a:rPr>
              <a:t>Find relationships with non-linear data by 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</a:rPr>
              <a:t>Create a random subset of features and multiple decision trees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</a:rPr>
              <a:t>Accuracy score: 0.85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</a:rPr>
              <a:t>Improvement in predicting customers that are not loyal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</a:rPr>
              <a:t>0.61 f1 score (1)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</a:rPr>
              <a:t>XGBoost </a:t>
            </a:r>
            <a:r>
              <a:rPr b="1" lang="en-GB">
                <a:solidFill>
                  <a:srgbClr val="0000FF"/>
                </a:solidFill>
              </a:rPr>
              <a:t>Model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</a:rPr>
              <a:t>Learn from previous decision trees based on gradient</a:t>
            </a: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</a:rPr>
              <a:t>Gradient Boosting to minimise loss in training data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highlight>
                  <a:schemeClr val="lt1"/>
                </a:highlight>
              </a:rPr>
              <a:t>Hyperparameters to optimise model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Accuracy score: 0.86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Slight improvement in predicting customers that are not loyal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0.64 f1 score (1)</a:t>
            </a:r>
            <a:endParaRPr sz="13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FC5E8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632250" y="533500"/>
            <a:ext cx="7879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rgbClr val="0000FF"/>
                </a:solidFill>
              </a:rPr>
              <a:t>Group 4 Project 4:</a:t>
            </a:r>
            <a:endParaRPr b="1" sz="29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rgbClr val="0000FF"/>
                </a:solidFill>
              </a:rPr>
              <a:t>Talieh, Michael, Simon and Rohit</a:t>
            </a:r>
            <a:endParaRPr b="1" sz="2900">
              <a:solidFill>
                <a:srgbClr val="0000FF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149050" y="1861875"/>
            <a:ext cx="7072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34343"/>
                </a:solidFill>
              </a:rPr>
              <a:t>Bank Churn Analysis and Prediction </a:t>
            </a:r>
            <a:endParaRPr b="1" sz="32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434343"/>
                </a:solidFill>
              </a:rPr>
              <a:t>Using Machine Learning Models</a:t>
            </a:r>
            <a:r>
              <a:rPr b="1" lang="en-GB" sz="3200">
                <a:solidFill>
                  <a:schemeClr val="dk2"/>
                </a:solidFill>
              </a:rPr>
              <a:t> </a:t>
            </a:r>
            <a:endParaRPr b="1" sz="3200">
              <a:solidFill>
                <a:schemeClr val="dk2"/>
              </a:solidFill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375" y="3524175"/>
            <a:ext cx="5668974" cy="15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420"/>
              <a:t>Dataset: </a:t>
            </a:r>
            <a:endParaRPr b="1" sz="342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27225" y="1104100"/>
            <a:ext cx="5307300" cy="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kaggle.com/datasets/harshitstark/bank-churn-train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1" name="Google Shape;101;p15"/>
          <p:cNvSpPr txBox="1"/>
          <p:nvPr/>
        </p:nvSpPr>
        <p:spPr>
          <a:xfrm>
            <a:off x="3898675" y="2270800"/>
            <a:ext cx="526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7275" y="2078200"/>
            <a:ext cx="5631324" cy="297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257175" y="1762975"/>
            <a:ext cx="3000000" cy="3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Attributes of Dataset: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Credit Score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Geography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Gender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Age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Tenure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Balance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Number of Products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Has Credit Card or not?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Active Member or not?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Estimated Salary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Did they Exit or not?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2400"/>
              <a:t>Target Audience</a:t>
            </a:r>
            <a:endParaRPr b="1" sz="2400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Banking Institutions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Marketing and Customer Retention Teams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Data Analysts and Data Scientists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GB" sz="1600">
                <a:solidFill>
                  <a:srgbClr val="000000"/>
                </a:solidFill>
              </a:rPr>
              <a:t>Business Decision Makers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2900" y="1277063"/>
            <a:ext cx="281940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375" y="2741475"/>
            <a:ext cx="24193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FF"/>
                </a:solidFill>
              </a:rPr>
              <a:t>Flask web application</a:t>
            </a:r>
            <a:endParaRPr b="1" sz="2400">
              <a:solidFill>
                <a:srgbClr val="0000FF"/>
              </a:solidFill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157200" y="1334250"/>
            <a:ext cx="502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rgbClr val="0D0D0D"/>
                </a:solidFill>
              </a:rPr>
              <a:t>Integrates with a PostgreSQL database hosted on AWS (Neon PostgreSQL instance).</a:t>
            </a:r>
            <a:endParaRPr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rgbClr val="0D0D0D"/>
                </a:solidFill>
              </a:rPr>
              <a:t>Utilizes a pre-trained machine learning model for analysis.</a:t>
            </a:r>
            <a:endParaRPr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rgbClr val="0D0D0D"/>
                </a:solidFill>
              </a:rPr>
              <a:t>Enables user input of customer data via a web interface.</a:t>
            </a:r>
            <a:endParaRPr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rgbClr val="0D0D0D"/>
                </a:solidFill>
              </a:rPr>
              <a:t>Predicts customer loyalty based on the input data.</a:t>
            </a:r>
            <a:endParaRPr sz="14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1300" y="445025"/>
            <a:ext cx="21717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2788" y="1577738"/>
            <a:ext cx="395287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FF"/>
                </a:solidFill>
              </a:rPr>
              <a:t>Docker</a:t>
            </a:r>
            <a:endParaRPr b="1" sz="2400">
              <a:solidFill>
                <a:srgbClr val="0000FF"/>
              </a:solidFill>
            </a:endParaRPr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152475"/>
            <a:ext cx="48318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rgbClr val="0D0D0D"/>
                </a:solidFill>
              </a:rPr>
              <a:t>Technical Advantages of Docker</a:t>
            </a:r>
            <a:endParaRPr b="1" sz="16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rgbClr val="0D0D0D"/>
                </a:solidFill>
              </a:rPr>
              <a:t>Isolation</a:t>
            </a:r>
            <a:endParaRPr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rgbClr val="0D0D0D"/>
                </a:solidFill>
              </a:rPr>
              <a:t>Portabilit</a:t>
            </a:r>
            <a:r>
              <a:rPr lang="en-GB" sz="1400">
                <a:solidFill>
                  <a:srgbClr val="0D0D0D"/>
                </a:solidFill>
              </a:rPr>
              <a:t>y</a:t>
            </a:r>
            <a:endParaRPr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rgbClr val="0D0D0D"/>
                </a:solidFill>
              </a:rPr>
              <a:t>Efficiency</a:t>
            </a:r>
            <a:endParaRPr sz="1400">
              <a:solidFill>
                <a:srgbClr val="0D0D0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>
                <a:solidFill>
                  <a:srgbClr val="0D0D0D"/>
                </a:solidFill>
              </a:rPr>
              <a:t>Development Productivity</a:t>
            </a:r>
            <a:endParaRPr sz="14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9088" y="151550"/>
            <a:ext cx="151447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350" y="1565963"/>
            <a:ext cx="369570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0000FF"/>
                </a:solidFill>
              </a:rPr>
              <a:t>Fly.io</a:t>
            </a:r>
            <a:endParaRPr b="1" sz="2400">
              <a:solidFill>
                <a:srgbClr val="0000FF"/>
              </a:solidFill>
            </a:endParaRPr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211750" y="1270625"/>
            <a:ext cx="8520600" cy="22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rgbClr val="0D0D0D"/>
                </a:solidFill>
              </a:rPr>
              <a:t>Technical Advantages of Docker</a:t>
            </a:r>
            <a:endParaRPr b="1" sz="1600">
              <a:solidFill>
                <a:srgbClr val="0D0D0D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b="1" lang="en-GB" sz="1300">
                <a:solidFill>
                  <a:srgbClr val="0D0D0D"/>
                </a:solidFill>
              </a:rPr>
              <a:t>Low Latency</a:t>
            </a:r>
            <a:r>
              <a:rPr lang="en-GB" sz="1300">
                <a:solidFill>
                  <a:srgbClr val="0D0D0D"/>
                </a:solidFill>
              </a:rPr>
              <a:t>: Fly.io's network spans across the globe, enabling our application to run closer to our users, no matter where they are.</a:t>
            </a:r>
            <a:endParaRPr sz="1300">
              <a:solidFill>
                <a:srgbClr val="0D0D0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b="1" lang="en-GB" sz="1300">
                <a:solidFill>
                  <a:srgbClr val="0D0D0D"/>
                </a:solidFill>
              </a:rPr>
              <a:t>Easy Scaling</a:t>
            </a:r>
            <a:r>
              <a:rPr lang="en-GB" sz="1300">
                <a:solidFill>
                  <a:srgbClr val="0D0D0D"/>
                </a:solidFill>
              </a:rPr>
              <a:t>: As the demand for our web application grows, Fly.io can automatically allocate more resources or distribute the load across its global network.</a:t>
            </a:r>
            <a:endParaRPr sz="1300">
              <a:solidFill>
                <a:srgbClr val="0D0D0D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b="1" lang="en-GB" sz="1300">
                <a:solidFill>
                  <a:srgbClr val="0D0D0D"/>
                </a:solidFill>
              </a:rPr>
              <a:t>Simplified Deployment Process</a:t>
            </a:r>
            <a:r>
              <a:rPr lang="en-GB" sz="1300">
                <a:solidFill>
                  <a:srgbClr val="0D0D0D"/>
                </a:solidFill>
              </a:rPr>
              <a:t> its developer-friendly tools and provides documentation. </a:t>
            </a:r>
            <a:endParaRPr sz="1300">
              <a:solidFill>
                <a:srgbClr val="0D0D0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5000" y="206749"/>
            <a:ext cx="1148075" cy="15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9300" y="3342900"/>
            <a:ext cx="5829300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20">
                <a:solidFill>
                  <a:srgbClr val="0000FF"/>
                </a:solidFill>
              </a:rPr>
              <a:t>Machine Learning Models</a:t>
            </a:r>
            <a:endParaRPr b="1" sz="2420">
              <a:solidFill>
                <a:srgbClr val="0000FF"/>
              </a:solidFill>
            </a:endParaRPr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Logistic Regression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Random Forest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XGBoost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Neural</a:t>
            </a:r>
            <a:r>
              <a:rPr lang="en-GB" sz="1300">
                <a:solidFill>
                  <a:schemeClr val="dk1"/>
                </a:solidFill>
              </a:rPr>
              <a:t> Networks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420">
                <a:solidFill>
                  <a:srgbClr val="0000FF"/>
                </a:solidFill>
              </a:rPr>
              <a:t>Logistic Regression Model</a:t>
            </a:r>
            <a:endParaRPr b="1" sz="2420">
              <a:solidFill>
                <a:srgbClr val="0000FF"/>
              </a:solidFill>
            </a:endParaRPr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Good for binary classification tasks (True/False or 0/1)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Data Cleansing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Accuracy score: 0.78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Poor accuracy of predicting customers that are not loyal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0.19 f1 score (1)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