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BBDD-C653-C7C6-C21C-FB54844DC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D7330-3937-7817-60DF-D4EE82B9B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F3418-ADF3-C6FF-453B-BE2782B8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539-0912-4DA9-9688-8CDFB322AD3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389E3-4773-FFD3-4052-A58908D7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31829-845D-5B8D-4C6D-5E549DD4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84FB-6DDF-4B69-BDD3-3E897896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1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350F-0619-BE99-60D1-55584F92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313F0-FC63-253A-04C5-2F83C348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2B4A0-626D-445F-8230-F234CAE5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539-0912-4DA9-9688-8CDFB322AD3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9DD40-48CC-90CD-FAD6-A840C0A4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946AC-BE83-2010-6CAD-4B61ACE0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84FB-6DDF-4B69-BDD3-3E897896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52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14898-4EF1-3566-E2E2-AF8E254E7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BA060-5125-026C-6F4E-926851A7F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FBF3-2B7D-F4B6-8C2F-5C2FE04A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539-0912-4DA9-9688-8CDFB322AD3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71591-C529-A4F4-3F70-71927432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39F85-5333-2A36-CBCD-2758E785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84FB-6DDF-4B69-BDD3-3E897896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04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E782-A184-A33D-95F5-2259B3AC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C385-96AD-5AB3-4637-F57B8B7CF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62BF7-26C0-9CF5-9FA2-3C7E35C5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539-0912-4DA9-9688-8CDFB322AD3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04FB2-1C60-AB91-732D-4E96FD37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C81C1-39D5-67BE-1104-DB396863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84FB-6DDF-4B69-BDD3-3E897896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14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1977-C72D-CD0A-0253-645F941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3DFB7-C34A-58DF-5975-2DEF6D1F1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A7746-77B1-39D9-B0A0-3B17A874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539-0912-4DA9-9688-8CDFB322AD3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57056-C3FC-86F3-127E-A1977E77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32A7-891D-CC72-71F7-83D670BA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84FB-6DDF-4B69-BDD3-3E897896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03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9172-7820-645D-20FC-2647EB5D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81FAF-8958-3CFC-0595-9ED936F2C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A481F-1855-87A4-377C-69084757E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5231A-81A4-DF53-8E00-C6CF684A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539-0912-4DA9-9688-8CDFB322AD3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4F754-5271-4BA6-1BD8-32D102E0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B65-52F7-2899-081E-1EF2CDF6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84FB-6DDF-4B69-BDD3-3E897896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62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C2DC-EBBF-FEFF-63FD-CC03A37A1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9BA3B-F6E5-DDE6-9AAD-5E38FA4B2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0F52F-5EBA-929F-9FEF-CE191A3EB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897C6-C0D5-FD63-63CA-25D582B0F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220C71-30F7-49C5-EB6C-74E23B36D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FED7F-E4E3-75B4-E8D7-48D43D71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539-0912-4DA9-9688-8CDFB322AD3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A4F4C-3D31-38E4-1415-6A4F953A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B4DAA-D841-648B-4597-6A66E06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84FB-6DDF-4B69-BDD3-3E897896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13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849F-BCE7-A7F6-5D88-F5BD03CF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534CF-853C-B2B8-1599-9E1E3E74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539-0912-4DA9-9688-8CDFB322AD3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FC9C9-D19E-7325-C116-E15F63FC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6879D-D14D-5FED-7488-DAA94F38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84FB-6DDF-4B69-BDD3-3E897896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43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FD0C3-3D10-B097-3B8C-1DBF3202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539-0912-4DA9-9688-8CDFB322AD3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30378-502B-1A9C-32CB-3CB5EC80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26B36-C3BD-4415-A5CA-A9043A0A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84FB-6DDF-4B69-BDD3-3E897896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01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E95F2-B276-BDD6-82D8-9B1E1748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827FB-FA72-4D71-6919-3F43B19F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33B45-D171-0C2C-9488-F90A0DD5A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A8C8D-055C-B03D-7E53-B16272A6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539-0912-4DA9-9688-8CDFB322AD3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47FB0-C072-0040-547C-A16ED3B4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88A0C-1A81-6A1D-A484-FADA90CC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84FB-6DDF-4B69-BDD3-3E897896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8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FD6F-35FD-3F4E-EC6E-515069FD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F58C0-25E9-95D8-7965-4633C2037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935DC-B7FF-A902-8A51-FC74A38CF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461AA-C774-3A4A-14C8-3166A264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E539-0912-4DA9-9688-8CDFB322AD3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BD664-1AF5-33F8-D3F4-20E85EA6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60C15-23CA-3B01-C2A5-15A8E713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B84FB-6DDF-4B69-BDD3-3E897896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30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2418D-2421-203D-2F3E-00B309A1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01FF7-B4B7-A281-456C-20FB12BED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29E15-727C-85F3-EF1B-9AE1CC34F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0E539-0912-4DA9-9688-8CDFB322AD3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82BC6-E8C7-EA0F-3765-5C085CE55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109B7-9E19-CC62-3380-6A92AFC9A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B84FB-6DDF-4B69-BDD3-3E897896E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0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7A41-F822-16E4-40DA-5A0370A1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758"/>
          </a:xfrm>
        </p:spPr>
        <p:txBody>
          <a:bodyPr>
            <a:normAutofit fontScale="90000"/>
          </a:bodyPr>
          <a:lstStyle/>
          <a:p>
            <a:r>
              <a:rPr lang="en-IN" dirty="0"/>
              <a:t>So… What is fine-tuning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A9C9C-B5C9-9446-9A0E-5826E0BFE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133" y="1092380"/>
            <a:ext cx="8093734" cy="1668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Fine-tuning is the process of adapting a pre-trained Large Language Model (LLM) to a specific domain or task by training it on a specialized dataset. This enhances its performance beyond the generic knowledge learned during pretraining. However, full fine-tuning is resource-intensive, leading to the development of </a:t>
            </a:r>
            <a:r>
              <a:rPr lang="en-US" sz="1800" b="1" dirty="0"/>
              <a:t>Parameter Efficient Fine-Tuning (PEFT)</a:t>
            </a:r>
            <a:r>
              <a:rPr lang="en-US" sz="1800" dirty="0"/>
              <a:t> techniques like </a:t>
            </a:r>
            <a:r>
              <a:rPr lang="en-US" sz="1800" b="1" dirty="0" err="1"/>
              <a:t>LoRA</a:t>
            </a:r>
            <a:r>
              <a:rPr lang="en-US" sz="1800" b="1" dirty="0"/>
              <a:t> (Low-Rank Adaptation)</a:t>
            </a:r>
            <a:r>
              <a:rPr lang="en-US" sz="1800" dirty="0"/>
              <a:t> and its optimized variant, </a:t>
            </a:r>
            <a:r>
              <a:rPr lang="en-US" sz="1800" b="1" dirty="0"/>
              <a:t>Perf-</a:t>
            </a:r>
            <a:r>
              <a:rPr lang="en-US" sz="1800" b="1" dirty="0" err="1"/>
              <a:t>LoRA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IN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C2E3A-148F-0243-FB48-63A913F331F9}"/>
              </a:ext>
            </a:extLst>
          </p:cNvPr>
          <p:cNvSpPr txBox="1"/>
          <p:nvPr/>
        </p:nvSpPr>
        <p:spPr>
          <a:xfrm>
            <a:off x="1196915" y="3165895"/>
            <a:ext cx="97981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Steps involved in Traditional Fine-Tuning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Load a Pre-trained Model</a:t>
            </a:r>
            <a:r>
              <a:rPr lang="en-US" sz="1400" dirty="0"/>
              <a:t> Select a model trained on a general corpus (e.g., GPT-3, BERT, </a:t>
            </a:r>
            <a:r>
              <a:rPr lang="en-US" sz="1400" dirty="0" err="1"/>
              <a:t>LLaMA</a:t>
            </a:r>
            <a:r>
              <a:rPr lang="en-US" sz="1400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Prepare a Task-Specific Dataset</a:t>
            </a:r>
            <a:r>
              <a:rPr lang="en-US" sz="1400" dirty="0"/>
              <a:t> Collect a dataset relevant to the new task (e.g., medical texts for a healthcare chatbot).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Modify the Model (if needed)</a:t>
            </a:r>
            <a:r>
              <a:rPr lang="en-US" sz="1400" dirty="0"/>
              <a:t> For classification tasks, add a task-specific </a:t>
            </a:r>
            <a:r>
              <a:rPr lang="en-US" sz="1400" b="1" dirty="0"/>
              <a:t>head layer</a:t>
            </a:r>
            <a:r>
              <a:rPr lang="en-US" sz="1400" dirty="0"/>
              <a:t> (e.g., </a:t>
            </a:r>
            <a:r>
              <a:rPr lang="en-US" sz="1400" dirty="0" err="1"/>
              <a:t>softmax</a:t>
            </a:r>
            <a:r>
              <a:rPr lang="en-US" sz="1400" dirty="0"/>
              <a:t> for sentiment classification).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Train on the New Data</a:t>
            </a:r>
            <a:r>
              <a:rPr lang="en-US" sz="1400" dirty="0"/>
              <a:t> Use </a:t>
            </a:r>
            <a:r>
              <a:rPr lang="en-US" sz="1400" b="1" dirty="0"/>
              <a:t>gradient descent</a:t>
            </a:r>
            <a:r>
              <a:rPr lang="en-US" sz="1400" dirty="0"/>
              <a:t> and </a:t>
            </a:r>
            <a:r>
              <a:rPr lang="en-US" sz="1400" b="1" dirty="0"/>
              <a:t>backpropagation</a:t>
            </a:r>
            <a:r>
              <a:rPr lang="en-US" sz="1400" dirty="0"/>
              <a:t> to adjust the model's weights based on task-specific loss.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Evaluate and Optimize</a:t>
            </a:r>
            <a:r>
              <a:rPr lang="en-US" sz="1400" dirty="0"/>
              <a:t> Fine-tune hyperparameters like </a:t>
            </a:r>
            <a:r>
              <a:rPr lang="en-US" sz="1400" b="1" dirty="0"/>
              <a:t>learning rate</a:t>
            </a:r>
            <a:r>
              <a:rPr lang="en-US" sz="1400" dirty="0"/>
              <a:t>, </a:t>
            </a:r>
            <a:r>
              <a:rPr lang="en-US" sz="1400" b="1" dirty="0"/>
              <a:t>batch size</a:t>
            </a:r>
            <a:r>
              <a:rPr lang="en-US" sz="1400" dirty="0"/>
              <a:t>, and </a:t>
            </a:r>
            <a:r>
              <a:rPr lang="en-US" sz="1400" b="1" dirty="0"/>
              <a:t>regularization</a:t>
            </a:r>
            <a:r>
              <a:rPr lang="en-US" sz="1400" dirty="0"/>
              <a:t> techniques (dropout, weight decay).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Deploy the Fine-Tuned Model</a:t>
            </a:r>
            <a:r>
              <a:rPr lang="en-US" sz="1400" dirty="0"/>
              <a:t> The final model can now generate domain-specific responses, perform specialized classifications, or complete structured tasks.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20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8E8B-3777-BA46-B5F7-BC78A7FB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841" y="303966"/>
            <a:ext cx="8970034" cy="480264"/>
          </a:xfrm>
        </p:spPr>
        <p:txBody>
          <a:bodyPr>
            <a:normAutofit fontScale="90000"/>
          </a:bodyPr>
          <a:lstStyle/>
          <a:p>
            <a:r>
              <a:rPr lang="en-IN" dirty="0"/>
              <a:t>Retraining vs Fine-Tuning vs Alt Fine-Tuning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04AC09-E889-50B0-3A4D-71947CEBE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48218"/>
              </p:ext>
            </p:extLst>
          </p:nvPr>
        </p:nvGraphicFramePr>
        <p:xfrm>
          <a:off x="1782792" y="941688"/>
          <a:ext cx="8970036" cy="5541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2509">
                  <a:extLst>
                    <a:ext uri="{9D8B030D-6E8A-4147-A177-3AD203B41FA5}">
                      <a16:colId xmlns:a16="http://schemas.microsoft.com/office/drawing/2014/main" val="1331855643"/>
                    </a:ext>
                  </a:extLst>
                </a:gridCol>
                <a:gridCol w="2242509">
                  <a:extLst>
                    <a:ext uri="{9D8B030D-6E8A-4147-A177-3AD203B41FA5}">
                      <a16:colId xmlns:a16="http://schemas.microsoft.com/office/drawing/2014/main" val="1485238535"/>
                    </a:ext>
                  </a:extLst>
                </a:gridCol>
                <a:gridCol w="2242509">
                  <a:extLst>
                    <a:ext uri="{9D8B030D-6E8A-4147-A177-3AD203B41FA5}">
                      <a16:colId xmlns:a16="http://schemas.microsoft.com/office/drawing/2014/main" val="4103046208"/>
                    </a:ext>
                  </a:extLst>
                </a:gridCol>
                <a:gridCol w="2242509">
                  <a:extLst>
                    <a:ext uri="{9D8B030D-6E8A-4147-A177-3AD203B41FA5}">
                      <a16:colId xmlns:a16="http://schemas.microsoft.com/office/drawing/2014/main" val="1281529011"/>
                    </a:ext>
                  </a:extLst>
                </a:gridCol>
              </a:tblGrid>
              <a:tr h="632395">
                <a:tc>
                  <a:txBody>
                    <a:bodyPr/>
                    <a:lstStyle/>
                    <a:p>
                      <a:r>
                        <a:rPr lang="en-IN" b="1" dirty="0"/>
                        <a:t>Approach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Retraining (Full Training)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Fine-Tuning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Alternate Methods to Full Fine-Tuning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383138"/>
                  </a:ext>
                </a:extLst>
              </a:tr>
              <a:tr h="1144334">
                <a:tc>
                  <a:txBody>
                    <a:bodyPr/>
                    <a:lstStyle/>
                    <a:p>
                      <a:r>
                        <a:rPr lang="en-IN" sz="14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Training a model from scratch on a new dataset.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Adjusting a pre-trained model by further training on task-specific data.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Techniques like </a:t>
                      </a:r>
                      <a:r>
                        <a:rPr lang="en-US" sz="1400" dirty="0" err="1"/>
                        <a:t>LoRA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QLoRA</a:t>
                      </a:r>
                      <a:r>
                        <a:rPr lang="en-US" sz="1400" dirty="0"/>
                        <a:t>, Adapters, and Prompt Tuning that modify only a subset of parameters.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723409"/>
                  </a:ext>
                </a:extLst>
              </a:tr>
              <a:tr h="933535">
                <a:tc>
                  <a:txBody>
                    <a:bodyPr/>
                    <a:lstStyle/>
                    <a:p>
                      <a:r>
                        <a:rPr lang="en-IN" sz="1400" dirty="0"/>
                        <a:t>Computational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Extremely high – Requires large-scale GPUs and extensive training time.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Moderate to high – Less costly than full training but still resource-intensive.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– Requires minimal trainable parameters, making it efficient.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313591"/>
                  </a:ext>
                </a:extLst>
              </a:tr>
              <a:tr h="933535">
                <a:tc>
                  <a:txBody>
                    <a:bodyPr/>
                    <a:lstStyle/>
                    <a:p>
                      <a:r>
                        <a:rPr lang="en-IN" sz="1400" dirty="0"/>
                        <a:t>Knowledge Retention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None – Loses all pre-existing knowledge, must learn everything from the ground up.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Retains prior knowledge while learning new task-specific patterns.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Fully retains prior knowledge and adds adaptations selectively.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885071"/>
                  </a:ext>
                </a:extLst>
              </a:tr>
              <a:tr h="933535">
                <a:tc>
                  <a:txBody>
                    <a:bodyPr/>
                    <a:lstStyle/>
                    <a:p>
                      <a:r>
                        <a:rPr lang="en-IN" sz="1400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Difficult – Requires high-end hardware and significant resources.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Scalable – Can be applied to various domains but still resource-heavy.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Highly Scalable – Can fine-tune large models on consumer hardware with minimal cost.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795322"/>
                  </a:ext>
                </a:extLst>
              </a:tr>
              <a:tr h="933535">
                <a:tc>
                  <a:txBody>
                    <a:bodyPr/>
                    <a:lstStyle/>
                    <a:p>
                      <a:r>
                        <a:rPr lang="en-IN" sz="1400" dirty="0"/>
                        <a:t>Example 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Building a new LLM like GPT from scratch for a specific industry.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Fine-tuning GPT-4 on a medical dataset to improve diagnosis suggestions.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Using </a:t>
                      </a:r>
                      <a:r>
                        <a:rPr lang="en-US" sz="1400" dirty="0" err="1"/>
                        <a:t>LoRA</a:t>
                      </a:r>
                      <a:r>
                        <a:rPr lang="en-US" sz="1400" dirty="0"/>
                        <a:t> or Adapters to enhance a chatbot’s responses for legal queries.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967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3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E58F-D6C3-179A-253C-23AB2C45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>
            <a:normAutofit fontScale="90000"/>
          </a:bodyPr>
          <a:lstStyle/>
          <a:p>
            <a:r>
              <a:rPr lang="en-IN" dirty="0"/>
              <a:t>Best Use case Scenario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FBF8AD-8003-5E8F-C63A-DBF641514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663698"/>
              </p:ext>
            </p:extLst>
          </p:nvPr>
        </p:nvGraphicFramePr>
        <p:xfrm>
          <a:off x="2032000" y="1963420"/>
          <a:ext cx="8128000" cy="2931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807599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13006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Scenario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Best Approach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7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 have </a:t>
                      </a:r>
                      <a:r>
                        <a:rPr lang="en-US" b="1" dirty="0"/>
                        <a:t>a large dataset</a:t>
                      </a:r>
                      <a:r>
                        <a:rPr lang="en-US" dirty="0"/>
                        <a:t> and </a:t>
                      </a:r>
                      <a:r>
                        <a:rPr lang="en-US" b="1" dirty="0"/>
                        <a:t>high compute power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Full Fine-Tuning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15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 want to adapt a </a:t>
                      </a:r>
                      <a:r>
                        <a:rPr lang="en-US" b="1" dirty="0"/>
                        <a:t>large model on limited hardware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PEFT (</a:t>
                      </a:r>
                      <a:r>
                        <a:rPr lang="en-IN" dirty="0" err="1"/>
                        <a:t>LoRA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QLoRA</a:t>
                      </a:r>
                      <a:r>
                        <a:rPr lang="en-IN" dirty="0"/>
                        <a:t>, Adapters)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0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 need to preserve </a:t>
                      </a:r>
                      <a:r>
                        <a:rPr lang="en-US" b="1" dirty="0"/>
                        <a:t>general model knowledge</a:t>
                      </a:r>
                      <a:r>
                        <a:rPr lang="en-US" dirty="0"/>
                        <a:t> while adapting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PEFT (</a:t>
                      </a:r>
                      <a:r>
                        <a:rPr lang="en-US" dirty="0" err="1"/>
                        <a:t>LoRA</a:t>
                      </a:r>
                      <a:r>
                        <a:rPr lang="en-US" dirty="0"/>
                        <a:t> retains original weights)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994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 are working with </a:t>
                      </a:r>
                      <a:r>
                        <a:rPr lang="en-US" b="1" dirty="0"/>
                        <a:t>small datasets</a:t>
                      </a:r>
                      <a:r>
                        <a:rPr lang="en-US" dirty="0"/>
                        <a:t> and need quick adaptation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Prompt Tuning / Adapters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64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30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0F03B-653F-5C20-F922-220D3A819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4664-16B3-2ACE-CC43-39B221A2E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8958"/>
            <a:ext cx="9144000" cy="526212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Agents tools and frameworks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AB83D-33C0-B3C6-DF90-CCA834C03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166" y="1245125"/>
            <a:ext cx="8715555" cy="866445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1800" dirty="0"/>
              <a:t>AI agents are autonomous systems capable of perceiving their environment, making decisions, and executing actions to achieve a goal. They rely on a combination of tools, frameworks, and APIs to interact with data, process inputs, and provide intelligent responses.</a:t>
            </a:r>
            <a:endParaRPr lang="en-IN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51BBF4-33BB-9C98-6DAD-570494EC6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16019"/>
              </p:ext>
            </p:extLst>
          </p:nvPr>
        </p:nvGraphicFramePr>
        <p:xfrm>
          <a:off x="1774166" y="2321526"/>
          <a:ext cx="8897668" cy="3851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4417">
                  <a:extLst>
                    <a:ext uri="{9D8B030D-6E8A-4147-A177-3AD203B41FA5}">
                      <a16:colId xmlns:a16="http://schemas.microsoft.com/office/drawing/2014/main" val="2993011077"/>
                    </a:ext>
                  </a:extLst>
                </a:gridCol>
                <a:gridCol w="2224417">
                  <a:extLst>
                    <a:ext uri="{9D8B030D-6E8A-4147-A177-3AD203B41FA5}">
                      <a16:colId xmlns:a16="http://schemas.microsoft.com/office/drawing/2014/main" val="1089434443"/>
                    </a:ext>
                  </a:extLst>
                </a:gridCol>
                <a:gridCol w="2224417">
                  <a:extLst>
                    <a:ext uri="{9D8B030D-6E8A-4147-A177-3AD203B41FA5}">
                      <a16:colId xmlns:a16="http://schemas.microsoft.com/office/drawing/2014/main" val="1932250375"/>
                    </a:ext>
                  </a:extLst>
                </a:gridCol>
                <a:gridCol w="2224417">
                  <a:extLst>
                    <a:ext uri="{9D8B030D-6E8A-4147-A177-3AD203B41FA5}">
                      <a16:colId xmlns:a16="http://schemas.microsoft.com/office/drawing/2014/main" val="1247756491"/>
                    </a:ext>
                  </a:extLst>
                </a:gridCol>
              </a:tblGrid>
              <a:tr h="1059959">
                <a:tc>
                  <a:txBody>
                    <a:bodyPr/>
                    <a:lstStyle/>
                    <a:p>
                      <a:r>
                        <a:rPr lang="en-IN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Automation</a:t>
                      </a:r>
                    </a:p>
                    <a:p>
                      <a:r>
                        <a:rPr lang="en-IN" sz="1200" dirty="0"/>
                        <a:t>A program that executes predefined rule based tasks automatically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AI Workflow</a:t>
                      </a:r>
                    </a:p>
                    <a:p>
                      <a:r>
                        <a:rPr lang="en-IN" sz="1200" dirty="0"/>
                        <a:t>A program that call LLM Api once or more times at different stages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AI Agent</a:t>
                      </a:r>
                    </a:p>
                    <a:p>
                      <a:r>
                        <a:rPr lang="en-IN" sz="1200" dirty="0"/>
                        <a:t>A program designed to perform non-deterministic task automatically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56903"/>
                  </a:ext>
                </a:extLst>
              </a:tr>
              <a:tr h="600643">
                <a:tc>
                  <a:txBody>
                    <a:bodyPr/>
                    <a:lstStyle/>
                    <a:p>
                      <a:r>
                        <a:rPr lang="en-IN" dirty="0"/>
                        <a:t>Core Foundation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Boolean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Boolean/Fuzzy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Fuzzy Logic/ Autonomy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37196"/>
                  </a:ext>
                </a:extLst>
              </a:tr>
              <a:tr h="1095291">
                <a:tc>
                  <a:txBody>
                    <a:bodyPr/>
                    <a:lstStyle/>
                    <a:p>
                      <a:r>
                        <a:rPr lang="en-IN" dirty="0"/>
                        <a:t>Strengths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Reliable outcome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Fast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Better at handling pattern recognition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Great for pattern recognition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Highly adaptive to new variables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Simulates human like behaviour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977848"/>
                  </a:ext>
                </a:extLst>
              </a:tr>
              <a:tr h="1095291"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Send a slack notification every time a new lead signs up on our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Analyse, score and route every website inbound lead using an LLM based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Perform a full internet search on every inbound lead and update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35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11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DC71D-BAF3-6832-F54B-FBD3B6E74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2F8D-F9BA-BC39-5711-4131037ED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8958"/>
            <a:ext cx="9144000" cy="526212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Core Components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858C45-A83B-4D20-C710-CAA7A94DB1D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87591" y="1162812"/>
            <a:ext cx="858040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Perception &amp; Data Retrieval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Agents use APIs and tools to fetch</a:t>
            </a:r>
            <a:r>
              <a:rPr lang="en-US" altLang="en-US" sz="1600" dirty="0"/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data (e.g., Salesforce, stock prices, or customer records).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Decision-Making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They apply reasoning mechanisms like rule-based systems, search algorithms, or LLM-based reasoning.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Action Execution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They use external tools to perform tasks, such as booking appointments, generating code, or answering queries.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2F15F2-E1FD-FA9B-88D7-96DF314E6A98}"/>
              </a:ext>
            </a:extLst>
          </p:cNvPr>
          <p:cNvSpPr txBox="1">
            <a:spLocks/>
          </p:cNvSpPr>
          <p:nvPr/>
        </p:nvSpPr>
        <p:spPr>
          <a:xfrm>
            <a:off x="1524000" y="2902788"/>
            <a:ext cx="9144000" cy="5262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Key Frameworks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A4300-D5D6-A2CB-13E0-2E5ADB33D42C}"/>
              </a:ext>
            </a:extLst>
          </p:cNvPr>
          <p:cNvSpPr txBox="1"/>
          <p:nvPr/>
        </p:nvSpPr>
        <p:spPr>
          <a:xfrm>
            <a:off x="2087591" y="3648974"/>
            <a:ext cx="82813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/>
              <a:t>Lang Chain</a:t>
            </a:r>
            <a:r>
              <a:rPr lang="en-US" sz="1600" dirty="0"/>
              <a:t> – A robust framework for building AI-powered applications with LLMs, offering memory, retrieval, and agent capabilities.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LangGraph</a:t>
            </a:r>
            <a:r>
              <a:rPr lang="en-US" sz="1600" dirty="0"/>
              <a:t> – A framework designed for structured, multi-step AI workflows, ideal for graph-based reasoning and agent management. It also has human-in-the-loop facilities.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OpenAI Functions</a:t>
            </a:r>
            <a:r>
              <a:rPr lang="en-US" sz="1600" dirty="0"/>
              <a:t> – Provides API-based tools that allow models to call predefined functions for structured task execution.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Llama Index</a:t>
            </a:r>
            <a:r>
              <a:rPr lang="en-US" sz="1600" dirty="0"/>
              <a:t> – A framework optimized for LLM-based retrieval, enabling efficient querying over structured and unstructured data.</a:t>
            </a:r>
          </a:p>
        </p:txBody>
      </p:sp>
    </p:spTree>
    <p:extLst>
      <p:ext uri="{BB962C8B-B14F-4D97-AF65-F5344CB8AC3E}">
        <p14:creationId xmlns:p14="http://schemas.microsoft.com/office/powerpoint/2010/main" val="107965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E69C-97B9-A9D7-C047-EE216EDD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 fontScale="90000"/>
          </a:bodyPr>
          <a:lstStyle/>
          <a:p>
            <a:r>
              <a:rPr lang="en-IN" dirty="0"/>
              <a:t>Lets create an Agent then…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3E0FF-7352-EE93-D121-23B32E8DC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1839"/>
            <a:ext cx="4563112" cy="1867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778734-6904-5AD4-3DDF-81B0B223A4C3}"/>
              </a:ext>
            </a:extLst>
          </p:cNvPr>
          <p:cNvSpPr txBox="1"/>
          <p:nvPr/>
        </p:nvSpPr>
        <p:spPr>
          <a:xfrm>
            <a:off x="838200" y="1147313"/>
            <a:ext cx="451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We start with installing our dependencies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02A682-F65E-B061-4FDE-51E9EC097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108" y="1281972"/>
            <a:ext cx="4772691" cy="52109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3B7A03-6BF0-3BFD-1ACA-3858C16B03E0}"/>
              </a:ext>
            </a:extLst>
          </p:cNvPr>
          <p:cNvSpPr txBox="1"/>
          <p:nvPr/>
        </p:nvSpPr>
        <p:spPr>
          <a:xfrm>
            <a:off x="4563374" y="3887423"/>
            <a:ext cx="1934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We build all our underlying  task related functions</a:t>
            </a:r>
          </a:p>
        </p:txBody>
      </p:sp>
    </p:spTree>
    <p:extLst>
      <p:ext uri="{BB962C8B-B14F-4D97-AF65-F5344CB8AC3E}">
        <p14:creationId xmlns:p14="http://schemas.microsoft.com/office/powerpoint/2010/main" val="23366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945A-AE7F-3659-B117-EE1754001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660"/>
          </a:xfrm>
        </p:spPr>
        <p:txBody>
          <a:bodyPr>
            <a:normAutofit fontScale="90000"/>
          </a:bodyPr>
          <a:lstStyle/>
          <a:p>
            <a:r>
              <a:rPr lang="en-IN" dirty="0"/>
              <a:t>Now we define our 3 sample tools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410C4-3F0F-9EBA-03D5-5F7636F8FE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87" t="46991"/>
          <a:stretch/>
        </p:blipFill>
        <p:spPr>
          <a:xfrm>
            <a:off x="631167" y="1039088"/>
            <a:ext cx="4883439" cy="2924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DFC1D4-2522-E99B-B31D-BDF99A57B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67" y="4027746"/>
            <a:ext cx="5058481" cy="2648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BC1A7D-17AB-5626-9D50-DA6E2AE18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320" y="3899141"/>
            <a:ext cx="4439270" cy="29055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B8FEA5-7081-1A8D-7534-B79B732806EE}"/>
              </a:ext>
            </a:extLst>
          </p:cNvPr>
          <p:cNvSpPr txBox="1"/>
          <p:nvPr/>
        </p:nvSpPr>
        <p:spPr>
          <a:xfrm>
            <a:off x="6096000" y="1181819"/>
            <a:ext cx="4514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need to define our tools and along with their pydantic input validations. Now with the our Agent is ready to proceed.</a:t>
            </a:r>
          </a:p>
        </p:txBody>
      </p:sp>
    </p:spTree>
    <p:extLst>
      <p:ext uri="{BB962C8B-B14F-4D97-AF65-F5344CB8AC3E}">
        <p14:creationId xmlns:p14="http://schemas.microsoft.com/office/powerpoint/2010/main" val="193362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9A20-DC9C-5692-DE8F-A5D4E8AB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528"/>
          </a:xfrm>
        </p:spPr>
        <p:txBody>
          <a:bodyPr>
            <a:normAutofit fontScale="90000"/>
          </a:bodyPr>
          <a:lstStyle/>
          <a:p>
            <a:r>
              <a:rPr lang="en-IN" dirty="0"/>
              <a:t>Show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BD5DA-5175-EDEE-D04D-3E0B954A4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9907"/>
            <a:ext cx="5005319" cy="334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E3DC5F-F6DD-7C52-96CA-EA705A4E4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58906"/>
            <a:ext cx="5563950" cy="35259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F967F1-1021-58DD-88E8-04B981CB283D}"/>
              </a:ext>
            </a:extLst>
          </p:cNvPr>
          <p:cNvSpPr txBox="1"/>
          <p:nvPr/>
        </p:nvSpPr>
        <p:spPr>
          <a:xfrm>
            <a:off x="838200" y="1043796"/>
            <a:ext cx="10821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Agent takes freeform questions and calls the correct tool(s) as per requirement from its understanding of the name and description of the tools</a:t>
            </a:r>
          </a:p>
        </p:txBody>
      </p:sp>
    </p:spTree>
    <p:extLst>
      <p:ext uri="{BB962C8B-B14F-4D97-AF65-F5344CB8AC3E}">
        <p14:creationId xmlns:p14="http://schemas.microsoft.com/office/powerpoint/2010/main" val="37030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895</Words>
  <Application>Microsoft Office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So… What is fine-tuning</vt:lpstr>
      <vt:lpstr>Retraining vs Fine-Tuning vs Alt Fine-Tuning</vt:lpstr>
      <vt:lpstr>Best Use case Scenario</vt:lpstr>
      <vt:lpstr>Agents tools and frameworks</vt:lpstr>
      <vt:lpstr>Core Components</vt:lpstr>
      <vt:lpstr>Lets create an Agent then…</vt:lpstr>
      <vt:lpstr>Now we define our 3 sample tools</vt:lpstr>
      <vt:lpstr>Show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Arpan Ghosh</dc:creator>
  <cp:lastModifiedBy>Arpan Ghosh</cp:lastModifiedBy>
  <cp:revision>4</cp:revision>
  <dcterms:created xsi:type="dcterms:W3CDTF">2025-03-07T02:35:24Z</dcterms:created>
  <dcterms:modified xsi:type="dcterms:W3CDTF">2025-03-07T03:42:55Z</dcterms:modified>
</cp:coreProperties>
</file>