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1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>
        <p:scale>
          <a:sx n="100" d="100"/>
          <a:sy n="100" d="100"/>
        </p:scale>
        <p:origin x="46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16F2F-8708-4D48-BAFC-FD37DDD88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F7304-4C97-764A-9519-7EE42AE88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46F3E-3505-6542-8C55-812F60FD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3656-0D81-C344-99E9-BB5C5A46A7F5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12B935-198C-BB4E-90F4-487BBC8D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4A42FB-5D63-4A4C-99E2-FA9C7DEF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04CA-E83E-F144-99D3-14DF4A4B2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40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207D5-0253-B844-A26D-704F9596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93F95A-659B-5A4A-92CF-31BBBA307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001507-9D79-964D-9E49-D7EE9214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3656-0D81-C344-99E9-BB5C5A46A7F5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7202F7-EA28-1F4A-8170-F440CD8B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BD6BFE-6139-314C-9F3D-0F8A7F35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04CA-E83E-F144-99D3-14DF4A4B2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9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6E9508-A3B1-E749-A1C5-EC3B0C0E2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530611-E66A-E446-902A-AF7E263E4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932191-88B0-E141-BA7C-D3B7A652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3656-0D81-C344-99E9-BB5C5A46A7F5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FD417F-E80D-4240-AC32-C3B5494C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86FFE4-B15D-7A48-B4CD-6478ECE1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04CA-E83E-F144-99D3-14DF4A4B2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65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B4A61-1EA6-C04D-97D1-AE334F3B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A51ACF-16CD-AE42-B616-13BAAFBF5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FA96F-51D7-314E-8B81-5906FCC6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3656-0D81-C344-99E9-BB5C5A46A7F5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E8EFE-740D-8949-B4AB-8834664C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E9B6D9-8B9C-AC4D-8A90-ED68E473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04CA-E83E-F144-99D3-14DF4A4B2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7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A20F6-2894-2B44-8854-2BAC8E9F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AA3BE3-A146-EF48-B731-F0FBB8F4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38A7F8-8EA1-8B46-81E2-23F3B2A6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3656-0D81-C344-99E9-BB5C5A46A7F5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E6E9D8-E42E-FF43-83C4-FEFE9E79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0F9E94-C71A-0745-96C0-25ED551D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04CA-E83E-F144-99D3-14DF4A4B2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CF23B-1993-6B44-BAEE-B78D297C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6E5C82-8335-4F4B-8FE9-B29C2328D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AA3F77-86D0-A640-9CD4-18C54E187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EA4361-EFC9-D34A-909C-C0ED06FE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3656-0D81-C344-99E9-BB5C5A46A7F5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4FFC93-13ED-F84E-8A3B-EB4BE8E9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185920-445B-3C47-BBC5-5C548B26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04CA-E83E-F144-99D3-14DF4A4B2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86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DE07-068E-2C45-9D35-8F8D70AF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E8D933-68E3-374E-BDB9-4521BA135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8ACD89-E06D-6143-90F7-823E86779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D9796D-CCDD-954D-BAE8-32BBEB023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8FD906-CD68-1E4F-8CD9-CCEBA4272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27FC19-8D90-0F4D-93B9-62D5EC6D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3656-0D81-C344-99E9-BB5C5A46A7F5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0B8DBE-2F38-D745-B444-79D16B5B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82C944-EF95-6C4A-B6A9-7D94EAE0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04CA-E83E-F144-99D3-14DF4A4B2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18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42651-BD8C-F440-B0C9-AD647C3E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8AE866-0B15-D544-B95E-F388EECA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3656-0D81-C344-99E9-BB5C5A46A7F5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F6C8D-0D36-2B48-89C3-E6D5AE7B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B15AC8-FD73-544E-BE0C-92BD9847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04CA-E83E-F144-99D3-14DF4A4B2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54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6A9911-9C88-2F4C-B5CC-42E4975F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3656-0D81-C344-99E9-BB5C5A46A7F5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583D04-C039-5F40-9E64-AEFF3B6B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A78BA1-1746-7446-848A-5ABCE3DF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04CA-E83E-F144-99D3-14DF4A4B2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BAEA4-84F3-304D-BC32-475892D5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16582-8A84-8240-B6B5-69A7AF269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D0FEE2-F14E-AD47-956C-1CD15E9B8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041FA-19D5-CC4B-BE7D-0E768948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3656-0D81-C344-99E9-BB5C5A46A7F5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6C7F4E-35F2-A749-925F-12165D1D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8D20CC-B069-1644-8729-B5736563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04CA-E83E-F144-99D3-14DF4A4B2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3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AA4F8-11E8-904B-AD17-71D451A3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69CD37-9A0F-6A4B-B4A7-0FC47B608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F9D94E-02D5-CF45-877A-A9C511FC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2845D8-2D4D-154A-A194-2741A84A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3656-0D81-C344-99E9-BB5C5A46A7F5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E0DF97-BCDC-3846-B4A6-EFCB6640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8E7DFD-B997-5C49-8605-60DD34A8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04CA-E83E-F144-99D3-14DF4A4B2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66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954D96-6A68-434B-A0AD-58C8E7E6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7C08F3-4025-F24F-876A-AE7BF52A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6CAF9-9153-DB4F-B382-5AB37A00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A3656-0D81-C344-99E9-BB5C5A46A7F5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0ED650-9022-D04C-8473-E71A55069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B9A35F-9B9E-7E4D-BC0A-31A25EE44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04CA-E83E-F144-99D3-14DF4A4B2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8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AF83D-CBA1-6542-88FE-668FA4542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62" y="2462617"/>
            <a:ext cx="11725276" cy="1893320"/>
          </a:xfrm>
          <a:solidFill>
            <a:srgbClr val="521B93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dos efeitos da pandemia em Pau dos Ferros</a:t>
            </a:r>
            <a:r>
              <a:rPr lang="pt-B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264328A-9AC0-E848-B09B-664106EBF649}"/>
              </a:ext>
            </a:extLst>
          </p:cNvPr>
          <p:cNvSpPr/>
          <p:nvPr/>
        </p:nvSpPr>
        <p:spPr>
          <a:xfrm>
            <a:off x="200025" y="185738"/>
            <a:ext cx="11758613" cy="64436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D8DE4-0B41-F140-9ECC-7D64AB616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5663" y="4913696"/>
            <a:ext cx="5791200" cy="7842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b="1" dirty="0"/>
              <a:t>DISCENTES</a:t>
            </a:r>
            <a:r>
              <a:rPr lang="pt-BR" dirty="0"/>
              <a:t>: Carlos André dos Santos Silva </a:t>
            </a:r>
          </a:p>
          <a:p>
            <a:pPr algn="l"/>
            <a:r>
              <a:rPr lang="pt-BR" dirty="0"/>
              <a:t>	        </a:t>
            </a:r>
            <a:r>
              <a:rPr lang="pt-BR" dirty="0" err="1"/>
              <a:t>Talismar</a:t>
            </a:r>
            <a:r>
              <a:rPr lang="pt-BR" dirty="0"/>
              <a:t> Fernandes Costa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3956A7-B5AA-9748-AD4C-8AEEC05F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6825" y="207138"/>
            <a:ext cx="3105150" cy="13056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9AA593-CADC-7047-B8D1-6F92E676D7CF}"/>
              </a:ext>
            </a:extLst>
          </p:cNvPr>
          <p:cNvSpPr txBox="1"/>
          <p:nvPr/>
        </p:nvSpPr>
        <p:spPr>
          <a:xfrm>
            <a:off x="9186863" y="6204505"/>
            <a:ext cx="278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Pau dos Ferros: 17/03/2022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EEAD7F-E4AE-D346-B75D-1171FEA1317A}"/>
              </a:ext>
            </a:extLst>
          </p:cNvPr>
          <p:cNvSpPr txBox="1"/>
          <p:nvPr/>
        </p:nvSpPr>
        <p:spPr>
          <a:xfrm>
            <a:off x="1686773" y="1335433"/>
            <a:ext cx="8106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Disciplina de programação orientada a objetos  </a:t>
            </a:r>
          </a:p>
        </p:txBody>
      </p:sp>
      <p:pic>
        <p:nvPicPr>
          <p:cNvPr id="1026" name="Picture 2" descr="Logo vertical — Portal IFRN">
            <a:extLst>
              <a:ext uri="{FF2B5EF4-FFF2-40B4-BE49-F238E27FC236}">
                <a16:creationId xmlns:a16="http://schemas.microsoft.com/office/drawing/2014/main" id="{1146174A-03C0-3D4B-AFC0-B006EB6A6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3" y="305340"/>
            <a:ext cx="1212850" cy="14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7794F6-215E-CB4A-BBDE-7E82445BCF43}"/>
              </a:ext>
            </a:extLst>
          </p:cNvPr>
          <p:cNvSpPr txBox="1"/>
          <p:nvPr/>
        </p:nvSpPr>
        <p:spPr>
          <a:xfrm>
            <a:off x="3248024" y="728147"/>
            <a:ext cx="4927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IFRN Campus Pau dos Ferros</a:t>
            </a:r>
          </a:p>
        </p:txBody>
      </p:sp>
    </p:spTree>
    <p:extLst>
      <p:ext uri="{BB962C8B-B14F-4D97-AF65-F5344CB8AC3E}">
        <p14:creationId xmlns:p14="http://schemas.microsoft.com/office/powerpoint/2010/main" val="66924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03956A7-B5AA-9748-AD4C-8AEEC05F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6825" y="207138"/>
            <a:ext cx="3105150" cy="13056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9AA593-CADC-7047-B8D1-6F92E676D7CF}"/>
              </a:ext>
            </a:extLst>
          </p:cNvPr>
          <p:cNvSpPr txBox="1"/>
          <p:nvPr/>
        </p:nvSpPr>
        <p:spPr>
          <a:xfrm>
            <a:off x="11522778" y="6204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02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F4310A2-35C4-2F4F-8AAD-CB2A3A5A479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10458450" cy="481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C00000"/>
              </a:buClr>
              <a:buSzPct val="85000"/>
              <a:buFont typeface="Wingdings" pitchFamily="2" charset="2"/>
              <a:buChar char="v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Coronavírus no Brasil e nos estados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DBAE024-B785-9F4C-9326-8A759F8F6B5D}"/>
              </a:ext>
            </a:extLst>
          </p:cNvPr>
          <p:cNvSpPr/>
          <p:nvPr/>
        </p:nvSpPr>
        <p:spPr>
          <a:xfrm>
            <a:off x="215900" y="1146053"/>
            <a:ext cx="7452000" cy="1512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D88791-2E60-A04E-AD44-05D11389F486}"/>
              </a:ext>
            </a:extLst>
          </p:cNvPr>
          <p:cNvSpPr/>
          <p:nvPr/>
        </p:nvSpPr>
        <p:spPr>
          <a:xfrm>
            <a:off x="215900" y="1269263"/>
            <a:ext cx="8172000" cy="126000"/>
          </a:xfrm>
          <a:prstGeom prst="rect">
            <a:avLst/>
          </a:prstGeom>
          <a:solidFill>
            <a:schemeClr val="tx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E4B546A-5BEE-B545-A5B8-0B83C05890C6}"/>
              </a:ext>
            </a:extLst>
          </p:cNvPr>
          <p:cNvSpPr txBox="1">
            <a:spLocks/>
          </p:cNvSpPr>
          <p:nvPr/>
        </p:nvSpPr>
        <p:spPr>
          <a:xfrm>
            <a:off x="200025" y="86827"/>
            <a:ext cx="7467875" cy="1118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Pandemia de Coronavírus (COVID-19)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264328A-9AC0-E848-B09B-664106EBF649}"/>
              </a:ext>
            </a:extLst>
          </p:cNvPr>
          <p:cNvSpPr/>
          <p:nvPr/>
        </p:nvSpPr>
        <p:spPr>
          <a:xfrm>
            <a:off x="200025" y="185738"/>
            <a:ext cx="11758613" cy="6443662"/>
          </a:xfrm>
          <a:prstGeom prst="rect">
            <a:avLst/>
          </a:prstGeom>
          <a:noFill/>
          <a:ln w="38100">
            <a:solidFill>
              <a:srgbClr val="521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21B93"/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EDFC628-8F2E-AE4D-9A7F-7FFEC3EDE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8787" y="2350650"/>
            <a:ext cx="8097157" cy="4097278"/>
          </a:xfrm>
          <a:prstGeom prst="rect">
            <a:avLst/>
          </a:prstGeom>
        </p:spPr>
      </p:pic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6303D328-1D7A-6742-802B-8757C42C5576}"/>
              </a:ext>
            </a:extLst>
          </p:cNvPr>
          <p:cNvSpPr/>
          <p:nvPr/>
        </p:nvSpPr>
        <p:spPr>
          <a:xfrm>
            <a:off x="1585913" y="2350650"/>
            <a:ext cx="8358187" cy="40385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812AFB9-9A7E-6845-9BC0-D16A00E14318}"/>
              </a:ext>
            </a:extLst>
          </p:cNvPr>
          <p:cNvSpPr txBox="1"/>
          <p:nvPr/>
        </p:nvSpPr>
        <p:spPr>
          <a:xfrm>
            <a:off x="3941900" y="6362078"/>
            <a:ext cx="3408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https</a:t>
            </a:r>
            <a:r>
              <a:rPr lang="pt-BR" sz="1600" dirty="0"/>
              <a:t>://especiais.g1.globo.com/</a:t>
            </a:r>
          </a:p>
        </p:txBody>
      </p:sp>
    </p:spTree>
    <p:extLst>
      <p:ext uri="{BB962C8B-B14F-4D97-AF65-F5344CB8AC3E}">
        <p14:creationId xmlns:p14="http://schemas.microsoft.com/office/powerpoint/2010/main" val="394770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03956A7-B5AA-9748-AD4C-8AEEC05F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6825" y="207138"/>
            <a:ext cx="3105150" cy="13056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9AA593-CADC-7047-B8D1-6F92E676D7CF}"/>
              </a:ext>
            </a:extLst>
          </p:cNvPr>
          <p:cNvSpPr txBox="1"/>
          <p:nvPr/>
        </p:nvSpPr>
        <p:spPr>
          <a:xfrm>
            <a:off x="11522778" y="6204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03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E4B546A-5BEE-B545-A5B8-0B83C05890C6}"/>
              </a:ext>
            </a:extLst>
          </p:cNvPr>
          <p:cNvSpPr txBox="1">
            <a:spLocks/>
          </p:cNvSpPr>
          <p:nvPr/>
        </p:nvSpPr>
        <p:spPr>
          <a:xfrm>
            <a:off x="200025" y="213893"/>
            <a:ext cx="7886700" cy="984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Justificativa: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264328A-9AC0-E848-B09B-664106EBF649}"/>
              </a:ext>
            </a:extLst>
          </p:cNvPr>
          <p:cNvSpPr/>
          <p:nvPr/>
        </p:nvSpPr>
        <p:spPr>
          <a:xfrm>
            <a:off x="200025" y="185738"/>
            <a:ext cx="11758613" cy="6443662"/>
          </a:xfrm>
          <a:prstGeom prst="rect">
            <a:avLst/>
          </a:prstGeom>
          <a:noFill/>
          <a:ln w="38100">
            <a:solidFill>
              <a:srgbClr val="521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21B93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812AFB9-9A7E-6845-9BC0-D16A00E14318}"/>
              </a:ext>
            </a:extLst>
          </p:cNvPr>
          <p:cNvSpPr txBox="1"/>
          <p:nvPr/>
        </p:nvSpPr>
        <p:spPr>
          <a:xfrm>
            <a:off x="3941900" y="6362078"/>
            <a:ext cx="4386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Fonte: </a:t>
            </a:r>
            <a:r>
              <a:rPr lang="pt-BR" sz="1600" dirty="0" err="1"/>
              <a:t>https</a:t>
            </a:r>
            <a:r>
              <a:rPr lang="pt-BR" sz="1600" dirty="0"/>
              <a:t>://</a:t>
            </a:r>
            <a:r>
              <a:rPr lang="pt-BR" sz="1600" dirty="0" err="1"/>
              <a:t>paudosferros.rn.gov.br</a:t>
            </a:r>
            <a:r>
              <a:rPr lang="pt-BR" sz="1600" dirty="0"/>
              <a:t>/</a:t>
            </a:r>
            <a:r>
              <a:rPr lang="pt-BR" sz="1600" dirty="0" err="1"/>
              <a:t>boletim.php</a:t>
            </a:r>
            <a:endParaRPr lang="pt-BR" sz="16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A43AC52-363C-B847-B97F-C8D57A86D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67" r="6598" b="8165"/>
          <a:stretch/>
        </p:blipFill>
        <p:spPr>
          <a:xfrm>
            <a:off x="1472758" y="1635955"/>
            <a:ext cx="8777288" cy="4708482"/>
          </a:xfrm>
          <a:prstGeom prst="roundRect">
            <a:avLst>
              <a:gd name="adj" fmla="val 16667"/>
            </a:avLst>
          </a:prstGeom>
          <a:ln w="38100">
            <a:solidFill>
              <a:srgbClr val="C0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7F06360F-CEE0-0840-8781-EDBBA0722FD1}"/>
              </a:ext>
            </a:extLst>
          </p:cNvPr>
          <p:cNvSpPr/>
          <p:nvPr/>
        </p:nvSpPr>
        <p:spPr>
          <a:xfrm>
            <a:off x="215900" y="1146053"/>
            <a:ext cx="7452000" cy="1512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86AC837-6C81-E749-A31E-C94D8F89E279}"/>
              </a:ext>
            </a:extLst>
          </p:cNvPr>
          <p:cNvSpPr/>
          <p:nvPr/>
        </p:nvSpPr>
        <p:spPr>
          <a:xfrm>
            <a:off x="215900" y="1269263"/>
            <a:ext cx="8172000" cy="126000"/>
          </a:xfrm>
          <a:prstGeom prst="rect">
            <a:avLst/>
          </a:prstGeom>
          <a:solidFill>
            <a:schemeClr val="tx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03956A7-B5AA-9748-AD4C-8AEEC05F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6825" y="207138"/>
            <a:ext cx="3105150" cy="13056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9AA593-CADC-7047-B8D1-6F92E676D7CF}"/>
              </a:ext>
            </a:extLst>
          </p:cNvPr>
          <p:cNvSpPr txBox="1"/>
          <p:nvPr/>
        </p:nvSpPr>
        <p:spPr>
          <a:xfrm>
            <a:off x="11522778" y="6204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04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E4B546A-5BEE-B545-A5B8-0B83C05890C6}"/>
              </a:ext>
            </a:extLst>
          </p:cNvPr>
          <p:cNvSpPr txBox="1">
            <a:spLocks/>
          </p:cNvSpPr>
          <p:nvPr/>
        </p:nvSpPr>
        <p:spPr>
          <a:xfrm>
            <a:off x="200025" y="213893"/>
            <a:ext cx="7886700" cy="984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UML: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264328A-9AC0-E848-B09B-664106EBF649}"/>
              </a:ext>
            </a:extLst>
          </p:cNvPr>
          <p:cNvSpPr/>
          <p:nvPr/>
        </p:nvSpPr>
        <p:spPr>
          <a:xfrm>
            <a:off x="200025" y="185738"/>
            <a:ext cx="11758613" cy="6443662"/>
          </a:xfrm>
          <a:prstGeom prst="rect">
            <a:avLst/>
          </a:prstGeom>
          <a:noFill/>
          <a:ln w="38100">
            <a:solidFill>
              <a:srgbClr val="521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21B93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812AFB9-9A7E-6845-9BC0-D16A00E14318}"/>
              </a:ext>
            </a:extLst>
          </p:cNvPr>
          <p:cNvSpPr txBox="1"/>
          <p:nvPr/>
        </p:nvSpPr>
        <p:spPr>
          <a:xfrm>
            <a:off x="9826980" y="6312246"/>
            <a:ext cx="1415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Fonte: Autores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69E607-A372-4947-81D3-A06A1FBD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78" y="308881"/>
            <a:ext cx="6563086" cy="617473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3C444F9-16C1-5F4E-95D8-9AD50EDA3B24}"/>
              </a:ext>
            </a:extLst>
          </p:cNvPr>
          <p:cNvCxnSpPr>
            <a:cxnSpLocks/>
          </p:cNvCxnSpPr>
          <p:nvPr/>
        </p:nvCxnSpPr>
        <p:spPr>
          <a:xfrm>
            <a:off x="9364133" y="3217333"/>
            <a:ext cx="3273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riângulo 15">
            <a:extLst>
              <a:ext uri="{FF2B5EF4-FFF2-40B4-BE49-F238E27FC236}">
                <a16:creationId xmlns:a16="http://schemas.microsoft.com/office/drawing/2014/main" id="{22E49EE3-58F1-514F-A58D-4F05DFF10444}"/>
              </a:ext>
            </a:extLst>
          </p:cNvPr>
          <p:cNvSpPr/>
          <p:nvPr/>
        </p:nvSpPr>
        <p:spPr>
          <a:xfrm rot="5241410">
            <a:off x="9684794" y="3163710"/>
            <a:ext cx="104686" cy="107244"/>
          </a:xfrm>
          <a:prstGeom prst="triangl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22039D2-9022-A24F-A608-59578DDFA1C1}"/>
              </a:ext>
            </a:extLst>
          </p:cNvPr>
          <p:cNvCxnSpPr>
            <a:cxnSpLocks/>
          </p:cNvCxnSpPr>
          <p:nvPr/>
        </p:nvCxnSpPr>
        <p:spPr>
          <a:xfrm>
            <a:off x="9364133" y="3555999"/>
            <a:ext cx="3273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Losango 20">
            <a:extLst>
              <a:ext uri="{FF2B5EF4-FFF2-40B4-BE49-F238E27FC236}">
                <a16:creationId xmlns:a16="http://schemas.microsoft.com/office/drawing/2014/main" id="{5406A28E-4A62-2C4A-90CA-A49FD75C539A}"/>
              </a:ext>
            </a:extLst>
          </p:cNvPr>
          <p:cNvSpPr/>
          <p:nvPr/>
        </p:nvSpPr>
        <p:spPr>
          <a:xfrm>
            <a:off x="9595555" y="3495321"/>
            <a:ext cx="220128" cy="12135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47265263-2202-084B-86AF-987D3CBEAA83}"/>
              </a:ext>
            </a:extLst>
          </p:cNvPr>
          <p:cNvCxnSpPr>
            <a:cxnSpLocks/>
          </p:cNvCxnSpPr>
          <p:nvPr/>
        </p:nvCxnSpPr>
        <p:spPr>
          <a:xfrm>
            <a:off x="9364133" y="2875720"/>
            <a:ext cx="3273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riângulo 26">
            <a:extLst>
              <a:ext uri="{FF2B5EF4-FFF2-40B4-BE49-F238E27FC236}">
                <a16:creationId xmlns:a16="http://schemas.microsoft.com/office/drawing/2014/main" id="{543012AF-36CC-6048-B35D-EB4EC794FACE}"/>
              </a:ext>
            </a:extLst>
          </p:cNvPr>
          <p:cNvSpPr/>
          <p:nvPr/>
        </p:nvSpPr>
        <p:spPr>
          <a:xfrm rot="5241410">
            <a:off x="9684794" y="2822097"/>
            <a:ext cx="104686" cy="1072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9DB732A-0539-2744-AB95-80C5977563CC}"/>
              </a:ext>
            </a:extLst>
          </p:cNvPr>
          <p:cNvSpPr txBox="1"/>
          <p:nvPr/>
        </p:nvSpPr>
        <p:spPr>
          <a:xfrm>
            <a:off x="10008536" y="2691053"/>
            <a:ext cx="95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Herança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9D21869-1ED5-6F4A-80FC-E7435816DD1E}"/>
              </a:ext>
            </a:extLst>
          </p:cNvPr>
          <p:cNvSpPr txBox="1"/>
          <p:nvPr/>
        </p:nvSpPr>
        <p:spPr>
          <a:xfrm>
            <a:off x="10008536" y="3026918"/>
            <a:ext cx="119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Correlação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BFF5CC0-6D60-F042-AAF6-5CA536AC661E}"/>
              </a:ext>
            </a:extLst>
          </p:cNvPr>
          <p:cNvSpPr txBox="1"/>
          <p:nvPr/>
        </p:nvSpPr>
        <p:spPr>
          <a:xfrm>
            <a:off x="10008536" y="3371333"/>
            <a:ext cx="13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</p:spTree>
    <p:extLst>
      <p:ext uri="{BB962C8B-B14F-4D97-AF65-F5344CB8AC3E}">
        <p14:creationId xmlns:p14="http://schemas.microsoft.com/office/powerpoint/2010/main" val="255312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C49AA593-CADC-7047-B8D1-6F92E676D7CF}"/>
              </a:ext>
            </a:extLst>
          </p:cNvPr>
          <p:cNvSpPr txBox="1"/>
          <p:nvPr/>
        </p:nvSpPr>
        <p:spPr>
          <a:xfrm>
            <a:off x="11522778" y="6204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264328A-9AC0-E848-B09B-664106EBF649}"/>
              </a:ext>
            </a:extLst>
          </p:cNvPr>
          <p:cNvSpPr/>
          <p:nvPr/>
        </p:nvSpPr>
        <p:spPr>
          <a:xfrm>
            <a:off x="200025" y="185738"/>
            <a:ext cx="11758613" cy="6443662"/>
          </a:xfrm>
          <a:prstGeom prst="rect">
            <a:avLst/>
          </a:prstGeom>
          <a:noFill/>
          <a:ln w="38100">
            <a:solidFill>
              <a:srgbClr val="521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21B93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812AFB9-9A7E-6845-9BC0-D16A00E14318}"/>
              </a:ext>
            </a:extLst>
          </p:cNvPr>
          <p:cNvSpPr txBox="1"/>
          <p:nvPr/>
        </p:nvSpPr>
        <p:spPr>
          <a:xfrm>
            <a:off x="9826980" y="6312246"/>
            <a:ext cx="1415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Fonte: Autores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9071D1-69D8-C846-8EB3-CB12D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82" y="262215"/>
            <a:ext cx="9385300" cy="586581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DC3A513-8ADF-5643-9C14-88F2DCB9027C}"/>
              </a:ext>
            </a:extLst>
          </p:cNvPr>
          <p:cNvSpPr txBox="1"/>
          <p:nvPr/>
        </p:nvSpPr>
        <p:spPr>
          <a:xfrm>
            <a:off x="458336" y="3602181"/>
            <a:ext cx="2391360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Busca por mês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Digitar o mês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Digitar o ano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Botão de busca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Seleção das colunas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Botão de enviar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Gráfico gerado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Gera gráfico inicial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815385A-A1A8-7440-9A48-FCDF5A4DFA5A}"/>
              </a:ext>
            </a:extLst>
          </p:cNvPr>
          <p:cNvGrpSpPr/>
          <p:nvPr/>
        </p:nvGrpSpPr>
        <p:grpSpPr>
          <a:xfrm>
            <a:off x="5514449" y="262215"/>
            <a:ext cx="387078" cy="403906"/>
            <a:chOff x="628299" y="527323"/>
            <a:chExt cx="387078" cy="4039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EA537B8-282C-F940-9495-6B5293079CE3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4CF60C1-5947-6A45-B444-B2A2BEFFACEB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3F54C4A-2210-F14F-81D5-3378D6210802}"/>
              </a:ext>
            </a:extLst>
          </p:cNvPr>
          <p:cNvGrpSpPr/>
          <p:nvPr/>
        </p:nvGrpSpPr>
        <p:grpSpPr>
          <a:xfrm>
            <a:off x="5127371" y="968824"/>
            <a:ext cx="387078" cy="403906"/>
            <a:chOff x="628299" y="527323"/>
            <a:chExt cx="387078" cy="40390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8DE39D1-6C5C-0541-A122-6D785AFF402A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0A37707-9AE9-A047-9330-9176999B367F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22226FF-9289-8541-B46B-9D5F42AD9542}"/>
              </a:ext>
            </a:extLst>
          </p:cNvPr>
          <p:cNvGrpSpPr/>
          <p:nvPr/>
        </p:nvGrpSpPr>
        <p:grpSpPr>
          <a:xfrm>
            <a:off x="5124955" y="1924895"/>
            <a:ext cx="387078" cy="403906"/>
            <a:chOff x="628299" y="527323"/>
            <a:chExt cx="387078" cy="40390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D58882-AE32-344F-894B-E889003AB529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90397A61-5DAC-E146-BAF8-1DBDB789A7DB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02717969-BE69-D645-BD4B-3F3965A968DC}"/>
              </a:ext>
            </a:extLst>
          </p:cNvPr>
          <p:cNvGrpSpPr/>
          <p:nvPr/>
        </p:nvGrpSpPr>
        <p:grpSpPr>
          <a:xfrm>
            <a:off x="6514866" y="1317795"/>
            <a:ext cx="387078" cy="403906"/>
            <a:chOff x="628299" y="527323"/>
            <a:chExt cx="387078" cy="40390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9C26970-9376-1F4E-909B-9B3BE72C9D1D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E832E5B-6544-C242-AC81-02B3A0410D07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2F04AEB-CB6A-DF4C-AD38-6EC4C2E3D585}"/>
              </a:ext>
            </a:extLst>
          </p:cNvPr>
          <p:cNvGrpSpPr/>
          <p:nvPr/>
        </p:nvGrpSpPr>
        <p:grpSpPr>
          <a:xfrm>
            <a:off x="9635818" y="2158316"/>
            <a:ext cx="387078" cy="403906"/>
            <a:chOff x="628299" y="527323"/>
            <a:chExt cx="387078" cy="40390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4C24A56-C230-6949-982A-22149BA46EC9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E9575BD5-6783-0942-9959-D3BB0878F21C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798ED52-1F1A-624F-8886-1121AA69AAB9}"/>
              </a:ext>
            </a:extLst>
          </p:cNvPr>
          <p:cNvGrpSpPr/>
          <p:nvPr/>
        </p:nvGrpSpPr>
        <p:grpSpPr>
          <a:xfrm>
            <a:off x="10147595" y="5431553"/>
            <a:ext cx="387078" cy="403906"/>
            <a:chOff x="628299" y="527323"/>
            <a:chExt cx="387078" cy="4039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CAFCDBD-06B0-3D4A-9D7B-2912C8BC8F29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81015F0-DC15-7743-BD19-8A59E6CF589D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7E738228-55DA-5B44-9C22-0A31B5DD985E}"/>
              </a:ext>
            </a:extLst>
          </p:cNvPr>
          <p:cNvGrpSpPr/>
          <p:nvPr/>
        </p:nvGrpSpPr>
        <p:grpSpPr>
          <a:xfrm>
            <a:off x="8397133" y="2798636"/>
            <a:ext cx="387078" cy="403906"/>
            <a:chOff x="628299" y="527323"/>
            <a:chExt cx="387078" cy="40390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BFCE3C-718A-EA48-B4F8-9125BFC0B9D7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9188C25-1E87-B24A-840A-EBE82ED8C546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1A530673-9AA8-C34E-A871-D3D79A135A42}"/>
              </a:ext>
            </a:extLst>
          </p:cNvPr>
          <p:cNvGrpSpPr/>
          <p:nvPr/>
        </p:nvGrpSpPr>
        <p:grpSpPr>
          <a:xfrm>
            <a:off x="7644724" y="1532208"/>
            <a:ext cx="387078" cy="403906"/>
            <a:chOff x="628299" y="527323"/>
            <a:chExt cx="387078" cy="4039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A8CDE76-E18E-0D41-A795-1DC9D11AFE7D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DCC0D032-7329-2D4E-ACCD-8B79A264EDCA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94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F1C05E1-4FB1-AA49-9C1E-FB15DE7C53A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82" y="351431"/>
            <a:ext cx="9381600" cy="579512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9AA593-CADC-7047-B8D1-6F92E676D7CF}"/>
              </a:ext>
            </a:extLst>
          </p:cNvPr>
          <p:cNvSpPr txBox="1"/>
          <p:nvPr/>
        </p:nvSpPr>
        <p:spPr>
          <a:xfrm>
            <a:off x="11522778" y="6204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264328A-9AC0-E848-B09B-664106EBF649}"/>
              </a:ext>
            </a:extLst>
          </p:cNvPr>
          <p:cNvSpPr/>
          <p:nvPr/>
        </p:nvSpPr>
        <p:spPr>
          <a:xfrm>
            <a:off x="200025" y="185738"/>
            <a:ext cx="11758613" cy="6443662"/>
          </a:xfrm>
          <a:prstGeom prst="rect">
            <a:avLst/>
          </a:prstGeom>
          <a:noFill/>
          <a:ln w="38100">
            <a:solidFill>
              <a:srgbClr val="521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21B93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812AFB9-9A7E-6845-9BC0-D16A00E14318}"/>
              </a:ext>
            </a:extLst>
          </p:cNvPr>
          <p:cNvSpPr txBox="1"/>
          <p:nvPr/>
        </p:nvSpPr>
        <p:spPr>
          <a:xfrm>
            <a:off x="9826980" y="6312246"/>
            <a:ext cx="1415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Fonte: Autores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DC3A513-8ADF-5643-9C14-88F2DCB9027C}"/>
              </a:ext>
            </a:extLst>
          </p:cNvPr>
          <p:cNvSpPr txBox="1"/>
          <p:nvPr/>
        </p:nvSpPr>
        <p:spPr>
          <a:xfrm>
            <a:off x="458336" y="3602181"/>
            <a:ext cx="2391360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Busca por ano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Digitar o ano inicial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Digitar o ano final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Botão de busca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Seleção das colunas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Botão de enviar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Gráfico gerado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815385A-A1A8-7440-9A48-FCDF5A4DFA5A}"/>
              </a:ext>
            </a:extLst>
          </p:cNvPr>
          <p:cNvGrpSpPr/>
          <p:nvPr/>
        </p:nvGrpSpPr>
        <p:grpSpPr>
          <a:xfrm>
            <a:off x="5434040" y="593872"/>
            <a:ext cx="387078" cy="403906"/>
            <a:chOff x="628299" y="527323"/>
            <a:chExt cx="387078" cy="4039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EA537B8-282C-F940-9495-6B5293079CE3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4CF60C1-5947-6A45-B444-B2A2BEFFACEB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3F54C4A-2210-F14F-81D5-3378D6210802}"/>
              </a:ext>
            </a:extLst>
          </p:cNvPr>
          <p:cNvGrpSpPr/>
          <p:nvPr/>
        </p:nvGrpSpPr>
        <p:grpSpPr>
          <a:xfrm>
            <a:off x="5127371" y="968824"/>
            <a:ext cx="387078" cy="403906"/>
            <a:chOff x="628299" y="527323"/>
            <a:chExt cx="387078" cy="40390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8DE39D1-6C5C-0541-A122-6D785AFF402A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0A37707-9AE9-A047-9330-9176999B367F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22226FF-9289-8541-B46B-9D5F42AD9542}"/>
              </a:ext>
            </a:extLst>
          </p:cNvPr>
          <p:cNvGrpSpPr/>
          <p:nvPr/>
        </p:nvGrpSpPr>
        <p:grpSpPr>
          <a:xfrm>
            <a:off x="5124955" y="1924895"/>
            <a:ext cx="387078" cy="403906"/>
            <a:chOff x="628299" y="527323"/>
            <a:chExt cx="387078" cy="40390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D58882-AE32-344F-894B-E889003AB529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90397A61-5DAC-E146-BAF8-1DBDB789A7DB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02717969-BE69-D645-BD4B-3F3965A968DC}"/>
              </a:ext>
            </a:extLst>
          </p:cNvPr>
          <p:cNvGrpSpPr/>
          <p:nvPr/>
        </p:nvGrpSpPr>
        <p:grpSpPr>
          <a:xfrm>
            <a:off x="6486430" y="1458981"/>
            <a:ext cx="387078" cy="403906"/>
            <a:chOff x="628299" y="527323"/>
            <a:chExt cx="387078" cy="40390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9C26970-9376-1F4E-909B-9B3BE72C9D1D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E832E5B-6544-C242-AC81-02B3A0410D07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2F04AEB-CB6A-DF4C-AD38-6EC4C2E3D585}"/>
              </a:ext>
            </a:extLst>
          </p:cNvPr>
          <p:cNvGrpSpPr/>
          <p:nvPr/>
        </p:nvGrpSpPr>
        <p:grpSpPr>
          <a:xfrm>
            <a:off x="9635818" y="2158316"/>
            <a:ext cx="387078" cy="403906"/>
            <a:chOff x="628299" y="527323"/>
            <a:chExt cx="387078" cy="40390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4C24A56-C230-6949-982A-22149BA46EC9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E9575BD5-6783-0942-9959-D3BB0878F21C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798ED52-1F1A-624F-8886-1121AA69AAB9}"/>
              </a:ext>
            </a:extLst>
          </p:cNvPr>
          <p:cNvGrpSpPr/>
          <p:nvPr/>
        </p:nvGrpSpPr>
        <p:grpSpPr>
          <a:xfrm>
            <a:off x="10147595" y="5431553"/>
            <a:ext cx="387078" cy="403906"/>
            <a:chOff x="628299" y="527323"/>
            <a:chExt cx="387078" cy="4039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CAFCDBD-06B0-3D4A-9D7B-2912C8BC8F29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81015F0-DC15-7743-BD19-8A59E6CF589D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7E738228-55DA-5B44-9C22-0A31B5DD985E}"/>
              </a:ext>
            </a:extLst>
          </p:cNvPr>
          <p:cNvGrpSpPr/>
          <p:nvPr/>
        </p:nvGrpSpPr>
        <p:grpSpPr>
          <a:xfrm>
            <a:off x="8397133" y="2798636"/>
            <a:ext cx="387078" cy="403906"/>
            <a:chOff x="628299" y="527323"/>
            <a:chExt cx="387078" cy="40390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BFCE3C-718A-EA48-B4F8-9125BFC0B9D7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9188C25-1E87-B24A-840A-EBE82ED8C546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72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5AF923E4-7427-C045-A778-5442812B323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38" y="216162"/>
            <a:ext cx="9612000" cy="579512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9AA593-CADC-7047-B8D1-6F92E676D7CF}"/>
              </a:ext>
            </a:extLst>
          </p:cNvPr>
          <p:cNvSpPr txBox="1"/>
          <p:nvPr/>
        </p:nvSpPr>
        <p:spPr>
          <a:xfrm>
            <a:off x="11522778" y="6204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264328A-9AC0-E848-B09B-664106EBF649}"/>
              </a:ext>
            </a:extLst>
          </p:cNvPr>
          <p:cNvSpPr/>
          <p:nvPr/>
        </p:nvSpPr>
        <p:spPr>
          <a:xfrm>
            <a:off x="200025" y="185738"/>
            <a:ext cx="11758613" cy="6443662"/>
          </a:xfrm>
          <a:prstGeom prst="rect">
            <a:avLst/>
          </a:prstGeom>
          <a:noFill/>
          <a:ln w="38100">
            <a:solidFill>
              <a:srgbClr val="521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21B93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812AFB9-9A7E-6845-9BC0-D16A00E14318}"/>
              </a:ext>
            </a:extLst>
          </p:cNvPr>
          <p:cNvSpPr txBox="1"/>
          <p:nvPr/>
        </p:nvSpPr>
        <p:spPr>
          <a:xfrm>
            <a:off x="9826980" y="6312246"/>
            <a:ext cx="1415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Fonte: Autores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DC3A513-8ADF-5643-9C14-88F2DCB9027C}"/>
              </a:ext>
            </a:extLst>
          </p:cNvPr>
          <p:cNvSpPr txBox="1"/>
          <p:nvPr/>
        </p:nvSpPr>
        <p:spPr>
          <a:xfrm>
            <a:off x="331336" y="3602181"/>
            <a:ext cx="2259786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Inicia a Predição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Escolhe a coluna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Número da coluna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Finaliza a Predição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Gráfico gerado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815385A-A1A8-7440-9A48-FCDF5A4DFA5A}"/>
              </a:ext>
            </a:extLst>
          </p:cNvPr>
          <p:cNvGrpSpPr/>
          <p:nvPr/>
        </p:nvGrpSpPr>
        <p:grpSpPr>
          <a:xfrm>
            <a:off x="8547976" y="1458981"/>
            <a:ext cx="387078" cy="403906"/>
            <a:chOff x="628299" y="527323"/>
            <a:chExt cx="387078" cy="4039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EA537B8-282C-F940-9495-6B5293079CE3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4CF60C1-5947-6A45-B444-B2A2BEFFACEB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3F54C4A-2210-F14F-81D5-3378D6210802}"/>
              </a:ext>
            </a:extLst>
          </p:cNvPr>
          <p:cNvGrpSpPr/>
          <p:nvPr/>
        </p:nvGrpSpPr>
        <p:grpSpPr>
          <a:xfrm>
            <a:off x="11051671" y="1094869"/>
            <a:ext cx="387078" cy="403906"/>
            <a:chOff x="628299" y="527323"/>
            <a:chExt cx="387078" cy="40390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8DE39D1-6C5C-0541-A122-6D785AFF402A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0A37707-9AE9-A047-9330-9176999B367F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22226FF-9289-8541-B46B-9D5F42AD9542}"/>
              </a:ext>
            </a:extLst>
          </p:cNvPr>
          <p:cNvGrpSpPr/>
          <p:nvPr/>
        </p:nvGrpSpPr>
        <p:grpSpPr>
          <a:xfrm>
            <a:off x="10858132" y="2175529"/>
            <a:ext cx="387078" cy="403906"/>
            <a:chOff x="628299" y="527323"/>
            <a:chExt cx="387078" cy="40390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D58882-AE32-344F-894B-E889003AB529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90397A61-5DAC-E146-BAF8-1DBDB789A7DB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02717969-BE69-D645-BD4B-3F3965A968DC}"/>
              </a:ext>
            </a:extLst>
          </p:cNvPr>
          <p:cNvGrpSpPr/>
          <p:nvPr/>
        </p:nvGrpSpPr>
        <p:grpSpPr>
          <a:xfrm>
            <a:off x="7806080" y="2607902"/>
            <a:ext cx="387078" cy="403906"/>
            <a:chOff x="628299" y="527323"/>
            <a:chExt cx="387078" cy="40390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9C26970-9376-1F4E-909B-9B3BE72C9D1D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E832E5B-6544-C242-AC81-02B3A0410D07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817C76A-A021-334C-8C20-5F6DC3DF8FF4}"/>
              </a:ext>
            </a:extLst>
          </p:cNvPr>
          <p:cNvGrpSpPr/>
          <p:nvPr/>
        </p:nvGrpSpPr>
        <p:grpSpPr>
          <a:xfrm>
            <a:off x="11051671" y="3051323"/>
            <a:ext cx="387078" cy="403906"/>
            <a:chOff x="628299" y="527323"/>
            <a:chExt cx="387078" cy="40390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A11EB9-D39B-D147-8B91-4F53C6210812}"/>
                </a:ext>
              </a:extLst>
            </p:cNvPr>
            <p:cNvSpPr/>
            <p:nvPr/>
          </p:nvSpPr>
          <p:spPr>
            <a:xfrm>
              <a:off x="628299" y="527323"/>
              <a:ext cx="387078" cy="4039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FAF629E0-BE31-BE41-A9DA-7BDAB5FF0DC8}"/>
                </a:ext>
              </a:extLst>
            </p:cNvPr>
            <p:cNvSpPr txBox="1"/>
            <p:nvPr/>
          </p:nvSpPr>
          <p:spPr>
            <a:xfrm>
              <a:off x="670995" y="538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79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8E874-E03C-4149-AB8D-1D17EB59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Abstração de classes: Classe: </a:t>
            </a:r>
            <a:r>
              <a:rPr lang="pt-BR" dirty="0" err="1"/>
              <a:t>App.py</a:t>
            </a:r>
            <a:endParaRPr lang="pt-BR" dirty="0"/>
          </a:p>
          <a:p>
            <a:r>
              <a:rPr lang="pt-BR" dirty="0"/>
              <a:t>Encapsulamento: </a:t>
            </a:r>
            <a:r>
              <a:rPr lang="pt-BR" dirty="0" err="1"/>
              <a:t>Data.py</a:t>
            </a:r>
            <a:endParaRPr lang="pt-BR" dirty="0"/>
          </a:p>
          <a:p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Set: </a:t>
            </a:r>
            <a:r>
              <a:rPr lang="pt-BR" dirty="0" err="1"/>
              <a:t>Data.py</a:t>
            </a:r>
            <a:endParaRPr lang="pt-BR" dirty="0"/>
          </a:p>
          <a:p>
            <a:r>
              <a:rPr lang="pt-BR" dirty="0"/>
              <a:t>Sobrecarga de métodos: </a:t>
            </a:r>
            <a:r>
              <a:rPr lang="pt-BR" dirty="0" err="1"/>
              <a:t>Data.py</a:t>
            </a:r>
            <a:endParaRPr lang="pt-BR" dirty="0"/>
          </a:p>
          <a:p>
            <a:r>
              <a:rPr lang="pt-BR" dirty="0"/>
              <a:t>Herança: Classe </a:t>
            </a:r>
            <a:r>
              <a:rPr lang="pt-BR" dirty="0" err="1"/>
              <a:t>dataAnalysis</a:t>
            </a:r>
            <a:r>
              <a:rPr lang="pt-BR" dirty="0"/>
              <a:t> herda a classe Data</a:t>
            </a:r>
          </a:p>
          <a:p>
            <a:r>
              <a:rPr lang="pt-BR" dirty="0"/>
              <a:t>Polimorfismo: </a:t>
            </a:r>
            <a:r>
              <a:rPr lang="pt-BR" dirty="0" err="1"/>
              <a:t>dataAnalysis</a:t>
            </a:r>
            <a:r>
              <a:rPr lang="pt-BR" dirty="0"/>
              <a:t>: </a:t>
            </a:r>
            <a:r>
              <a:rPr lang="pt-BR" dirty="0" err="1"/>
              <a:t>fatalityRate</a:t>
            </a:r>
            <a:r>
              <a:rPr lang="pt-BR" dirty="0"/>
              <a:t>()</a:t>
            </a:r>
          </a:p>
          <a:p>
            <a:r>
              <a:rPr lang="pt-BR" dirty="0"/>
              <a:t>Destrutor: </a:t>
            </a:r>
            <a:r>
              <a:rPr lang="pt-BR" dirty="0" err="1"/>
              <a:t>dataAnalysis</a:t>
            </a:r>
            <a:r>
              <a:rPr lang="pt-BR" dirty="0"/>
              <a:t>: </a:t>
            </a:r>
            <a:r>
              <a:rPr lang="pt-BR" dirty="0" err="1"/>
              <a:t>fatalityRate</a:t>
            </a:r>
            <a:r>
              <a:rPr lang="pt-BR" dirty="0"/>
              <a:t>()</a:t>
            </a:r>
          </a:p>
          <a:p>
            <a:r>
              <a:rPr lang="pt-BR" dirty="0"/>
              <a:t>Pacotes: Classes(</a:t>
            </a:r>
            <a:r>
              <a:rPr lang="pt-BR" dirty="0" err="1"/>
              <a:t>submódulos</a:t>
            </a:r>
            <a:r>
              <a:rPr lang="pt-BR" dirty="0"/>
              <a:t> com os nomes específicos)</a:t>
            </a:r>
          </a:p>
          <a:p>
            <a:r>
              <a:rPr lang="pt-BR" dirty="0"/>
              <a:t>Erros e Exceções: </a:t>
            </a:r>
            <a:r>
              <a:rPr lang="pt-BR" dirty="0" err="1"/>
              <a:t>App.py</a:t>
            </a:r>
            <a:r>
              <a:rPr lang="pt-BR" dirty="0"/>
              <a:t>, </a:t>
            </a:r>
            <a:r>
              <a:rPr lang="pt-BR" dirty="0" err="1"/>
              <a:t>DataProcessing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F01056-BFAA-5A46-9237-8DB7FD7135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6825" y="207138"/>
            <a:ext cx="3105150" cy="130560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E8F0001-48E2-E648-B383-F7BC8156EFDB}"/>
              </a:ext>
            </a:extLst>
          </p:cNvPr>
          <p:cNvSpPr txBox="1">
            <a:spLocks/>
          </p:cNvSpPr>
          <p:nvPr/>
        </p:nvSpPr>
        <p:spPr>
          <a:xfrm>
            <a:off x="200025" y="213893"/>
            <a:ext cx="7886700" cy="984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Aprendizados da disciplina: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437A1E-1CC1-634A-A691-C42791569CA9}"/>
              </a:ext>
            </a:extLst>
          </p:cNvPr>
          <p:cNvSpPr/>
          <p:nvPr/>
        </p:nvSpPr>
        <p:spPr>
          <a:xfrm>
            <a:off x="215900" y="1146053"/>
            <a:ext cx="7452000" cy="1512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4837DF3-6852-7447-B3CF-C60E0B746984}"/>
              </a:ext>
            </a:extLst>
          </p:cNvPr>
          <p:cNvSpPr/>
          <p:nvPr/>
        </p:nvSpPr>
        <p:spPr>
          <a:xfrm>
            <a:off x="215900" y="1269263"/>
            <a:ext cx="8172000" cy="126000"/>
          </a:xfrm>
          <a:prstGeom prst="rect">
            <a:avLst/>
          </a:prstGeom>
          <a:solidFill>
            <a:schemeClr val="tx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960AB4D-93A5-1447-9D40-6C87F535C15C}"/>
              </a:ext>
            </a:extLst>
          </p:cNvPr>
          <p:cNvSpPr/>
          <p:nvPr/>
        </p:nvSpPr>
        <p:spPr>
          <a:xfrm>
            <a:off x="200025" y="185738"/>
            <a:ext cx="11758613" cy="6443662"/>
          </a:xfrm>
          <a:prstGeom prst="rect">
            <a:avLst/>
          </a:prstGeom>
          <a:noFill/>
          <a:ln w="38100">
            <a:solidFill>
              <a:srgbClr val="521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21B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5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F01056-BFAA-5A46-9237-8DB7FD7135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6825" y="207138"/>
            <a:ext cx="3105150" cy="130560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E8F0001-48E2-E648-B383-F7BC8156EFDB}"/>
              </a:ext>
            </a:extLst>
          </p:cNvPr>
          <p:cNvSpPr txBox="1">
            <a:spLocks/>
          </p:cNvSpPr>
          <p:nvPr/>
        </p:nvSpPr>
        <p:spPr>
          <a:xfrm>
            <a:off x="200025" y="213893"/>
            <a:ext cx="7886700" cy="984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 de trabalho: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437A1E-1CC1-634A-A691-C42791569CA9}"/>
              </a:ext>
            </a:extLst>
          </p:cNvPr>
          <p:cNvSpPr/>
          <p:nvPr/>
        </p:nvSpPr>
        <p:spPr>
          <a:xfrm>
            <a:off x="215900" y="1146053"/>
            <a:ext cx="7452000" cy="1512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4837DF3-6852-7447-B3CF-C60E0B746984}"/>
              </a:ext>
            </a:extLst>
          </p:cNvPr>
          <p:cNvSpPr/>
          <p:nvPr/>
        </p:nvSpPr>
        <p:spPr>
          <a:xfrm>
            <a:off x="215900" y="1269263"/>
            <a:ext cx="8172000" cy="126000"/>
          </a:xfrm>
          <a:prstGeom prst="rect">
            <a:avLst/>
          </a:prstGeom>
          <a:solidFill>
            <a:schemeClr val="tx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960AB4D-93A5-1447-9D40-6C87F535C15C}"/>
              </a:ext>
            </a:extLst>
          </p:cNvPr>
          <p:cNvSpPr/>
          <p:nvPr/>
        </p:nvSpPr>
        <p:spPr>
          <a:xfrm>
            <a:off x="200025" y="185738"/>
            <a:ext cx="11758613" cy="6443662"/>
          </a:xfrm>
          <a:prstGeom prst="rect">
            <a:avLst/>
          </a:prstGeom>
          <a:noFill/>
          <a:ln w="38100">
            <a:solidFill>
              <a:srgbClr val="521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21B93"/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6989E6E-A7E5-494E-B399-1BCD98743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76878"/>
              </p:ext>
            </p:extLst>
          </p:nvPr>
        </p:nvGraphicFramePr>
        <p:xfrm>
          <a:off x="949324" y="2188062"/>
          <a:ext cx="9667876" cy="3578735"/>
        </p:xfrm>
        <a:graphic>
          <a:graphicData uri="http://schemas.openxmlformats.org/drawingml/2006/table">
            <a:tbl>
              <a:tblPr/>
              <a:tblGrid>
                <a:gridCol w="7022745">
                  <a:extLst>
                    <a:ext uri="{9D8B030D-6E8A-4147-A177-3AD203B41FA5}">
                      <a16:colId xmlns:a16="http://schemas.microsoft.com/office/drawing/2014/main" val="2432458881"/>
                    </a:ext>
                  </a:extLst>
                </a:gridCol>
                <a:gridCol w="665150">
                  <a:extLst>
                    <a:ext uri="{9D8B030D-6E8A-4147-A177-3AD203B41FA5}">
                      <a16:colId xmlns:a16="http://schemas.microsoft.com/office/drawing/2014/main" val="3613130456"/>
                    </a:ext>
                  </a:extLst>
                </a:gridCol>
                <a:gridCol w="665150">
                  <a:extLst>
                    <a:ext uri="{9D8B030D-6E8A-4147-A177-3AD203B41FA5}">
                      <a16:colId xmlns:a16="http://schemas.microsoft.com/office/drawing/2014/main" val="3459080794"/>
                    </a:ext>
                  </a:extLst>
                </a:gridCol>
                <a:gridCol w="649681">
                  <a:extLst>
                    <a:ext uri="{9D8B030D-6E8A-4147-A177-3AD203B41FA5}">
                      <a16:colId xmlns:a16="http://schemas.microsoft.com/office/drawing/2014/main" val="4038382384"/>
                    </a:ext>
                  </a:extLst>
                </a:gridCol>
                <a:gridCol w="665150">
                  <a:extLst>
                    <a:ext uri="{9D8B030D-6E8A-4147-A177-3AD203B41FA5}">
                      <a16:colId xmlns:a16="http://schemas.microsoft.com/office/drawing/2014/main" val="1263877241"/>
                    </a:ext>
                  </a:extLst>
                </a:gridCol>
              </a:tblGrid>
              <a:tr h="7157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Atividade/Semana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28335"/>
                  </a:ext>
                </a:extLst>
              </a:tr>
              <a:tr h="715747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400"/>
                        <a:buFont typeface="Calibri" panose="020F0502020204030204" pitchFamily="34" charset="0"/>
                        <a:buChar char="I"/>
                      </a:pPr>
                      <a:r>
                        <a:rPr lang="pt-BR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deia e viabilidade do projeto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479671"/>
                  </a:ext>
                </a:extLst>
              </a:tr>
              <a:tr h="715747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400"/>
                        <a:buFont typeface="Calibri" panose="020F0502020204030204" pitchFamily="34" charset="0"/>
                        <a:buChar char="T"/>
                      </a:pPr>
                      <a:r>
                        <a:rPr lang="pt-BR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rabalho independente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04779"/>
                  </a:ext>
                </a:extLst>
              </a:tr>
              <a:tr h="715747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400"/>
                        <a:buFont typeface="Calibri" panose="020F0502020204030204" pitchFamily="34" charset="0"/>
                        <a:buChar char="D"/>
                      </a:pPr>
                      <a:r>
                        <a:rPr lang="pt-BR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ivisão de trabalho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549193"/>
                  </a:ext>
                </a:extLst>
              </a:tr>
              <a:tr h="715747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400"/>
                        <a:buFont typeface="Calibri" panose="020F0502020204030204" pitchFamily="34" charset="0"/>
                        <a:buChar char="P"/>
                      </a:pPr>
                      <a:r>
                        <a:rPr lang="pt-BR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rogramando juntos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8776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50963FEC-B02D-2B4D-9BF4-C7C12AEFE4C4}"/>
              </a:ext>
            </a:extLst>
          </p:cNvPr>
          <p:cNvSpPr/>
          <p:nvPr/>
        </p:nvSpPr>
        <p:spPr>
          <a:xfrm>
            <a:off x="949324" y="5981700"/>
            <a:ext cx="346076" cy="3683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EE325F-29A8-AC4C-B599-FCC8713CC3F5}"/>
              </a:ext>
            </a:extLst>
          </p:cNvPr>
          <p:cNvSpPr txBox="1"/>
          <p:nvPr/>
        </p:nvSpPr>
        <p:spPr>
          <a:xfrm>
            <a:off x="1295400" y="5999202"/>
            <a:ext cx="201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Atividade Realizada</a:t>
            </a:r>
          </a:p>
        </p:txBody>
      </p:sp>
    </p:spTree>
    <p:extLst>
      <p:ext uri="{BB962C8B-B14F-4D97-AF65-F5344CB8AC3E}">
        <p14:creationId xmlns:p14="http://schemas.microsoft.com/office/powerpoint/2010/main" val="752335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287</Words>
  <Application>Microsoft Macintosh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Tema do Office</vt:lpstr>
      <vt:lpstr>Análise dos efeitos da pandemia em Pau dos Ferros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dos efeitos da pandemia em Pau dos Ferros </dc:title>
  <dc:creator>carlos andre</dc:creator>
  <cp:lastModifiedBy>carlos andre</cp:lastModifiedBy>
  <cp:revision>1</cp:revision>
  <dcterms:created xsi:type="dcterms:W3CDTF">2022-03-16T18:05:44Z</dcterms:created>
  <dcterms:modified xsi:type="dcterms:W3CDTF">2022-03-16T20:07:03Z</dcterms:modified>
</cp:coreProperties>
</file>