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74" r:id="rId5"/>
    <p:sldId id="305" r:id="rId6"/>
    <p:sldId id="257" r:id="rId7"/>
    <p:sldId id="260" r:id="rId8"/>
    <p:sldId id="317" r:id="rId9"/>
    <p:sldId id="318" r:id="rId10"/>
    <p:sldId id="319" r:id="rId11"/>
  </p:sldIdLst>
  <p:sldSz cx="9144000" cy="5143500" type="screen16x9"/>
  <p:notesSz cx="6858000" cy="9144000"/>
  <p:embeddedFontLst>
    <p:embeddedFont>
      <p:font typeface="Fjalla One" panose="02000506040000020004"/>
      <p:regular r:id="rId16"/>
    </p:embeddedFont>
    <p:embeddedFont>
      <p:font typeface="Barlow Semi Condensed Medium" panose="00000606000000000000"/>
      <p:regular r:id="rId17"/>
    </p:embeddedFont>
    <p:embeddedFont>
      <p:font typeface="Barlow Semi Condensed" panose="00000506000000000000"/>
      <p:regular r:id="rId18"/>
    </p:embeddedFont>
    <p:embeddedFont>
      <p:font typeface="Barlow Semi Condensed" panose="00000506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isson Rodrigues" initials="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8CC"/>
    <a:srgbClr val="ED1C24"/>
    <a:srgbClr val="189332"/>
    <a:srgbClr val="3A7444"/>
    <a:srgbClr val="CFF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92-BE81-4EDE-A065-C804BABF254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7F8-66C7-4EA0-A864-8E8749C5874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92-BE81-4EDE-A065-C804BABF254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7F8-66C7-4EA0-A864-8E8749C5874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35905" y="2261870"/>
            <a:ext cx="3264535" cy="909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dk2"/>
                </a:solidFill>
              </a:rPr>
              <a:t>O</a:t>
            </a:r>
            <a:r>
              <a:rPr lang="pt-BR" altLang="en-GB" sz="5000" dirty="0">
                <a:solidFill>
                  <a:schemeClr val="dk2"/>
                </a:solidFill>
              </a:rPr>
              <a:t>A</a:t>
            </a:r>
            <a:r>
              <a:rPr lang="en-GB" sz="5000" dirty="0">
                <a:solidFill>
                  <a:schemeClr val="dk2"/>
                </a:solidFill>
              </a:rPr>
              <a:t>uth 2.0</a:t>
            </a:r>
            <a:endParaRPr sz="5000" dirty="0">
              <a:solidFill>
                <a:schemeClr val="dk2"/>
              </a:solidFill>
            </a:endParaRPr>
          </a:p>
        </p:txBody>
      </p:sp>
      <p:pic>
        <p:nvPicPr>
          <p:cNvPr id="200" name="Espaço Reservado para Conteúdo 5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58" y="3205971"/>
            <a:ext cx="1623104" cy="1610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940050" y="156845"/>
            <a:ext cx="3264535" cy="909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dk2"/>
                </a:solidFill>
              </a:rPr>
              <a:t>O</a:t>
            </a:r>
            <a:r>
              <a:rPr lang="pt-BR" altLang="en-GB" sz="5000" dirty="0">
                <a:solidFill>
                  <a:schemeClr val="dk2"/>
                </a:solidFill>
              </a:rPr>
              <a:t>A</a:t>
            </a:r>
            <a:r>
              <a:rPr lang="en-GB" sz="5000" dirty="0">
                <a:solidFill>
                  <a:schemeClr val="dk2"/>
                </a:solidFill>
              </a:rPr>
              <a:t>uth 2.0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9" name="Espaço Reservado para Conteúdo 3"/>
          <p:cNvSpPr txBox="1"/>
          <p:nvPr/>
        </p:nvSpPr>
        <p:spPr>
          <a:xfrm>
            <a:off x="1146175" y="1258570"/>
            <a:ext cx="6852920" cy="30099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O OAuth 2 é um protocolo de autorização que permite que aplicativos obtenham acesso limitado a contas de usuários em um serviço HTTP sem a necessidade de enviar seu usuário e senha. </a:t>
            </a: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Basicamente, o usuário delega, a um determinado aplicativo, acesso aos seus dados em um determinado serviço ou API.</a:t>
            </a: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Ao mesmo tempo em que fornece fluxos de autorização específicos para aplicativos da Web.</a:t>
            </a: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-900288" y="94192"/>
            <a:ext cx="10515600" cy="1325563"/>
          </a:xfrm>
        </p:spPr>
        <p:txBody>
          <a:bodyPr/>
          <a:lstStyle/>
          <a:p>
            <a:pPr>
              <a:buSzPts val="2800"/>
            </a:pPr>
            <a:r>
              <a:rPr lang="pt-BR" altLang="en-US" sz="4000" dirty="0">
                <a:solidFill>
                  <a:schemeClr val="tx1"/>
                </a:solidFill>
                <a:sym typeface="+mn-ea"/>
              </a:rPr>
              <a:t>(RFC) </a:t>
            </a:r>
            <a:r>
              <a:rPr lang="pt-BR" altLang="en-US" sz="4000" dirty="0" err="1">
                <a:solidFill>
                  <a:schemeClr val="tx1"/>
                </a:solidFill>
              </a:rPr>
              <a:t>Request</a:t>
            </a:r>
            <a:r>
              <a:rPr lang="pt-BR" altLang="en-US" sz="4000" dirty="0">
                <a:solidFill>
                  <a:schemeClr val="tx1"/>
                </a:solidFill>
              </a:rPr>
              <a:t> for </a:t>
            </a:r>
            <a:r>
              <a:rPr lang="pt-BR" altLang="en-US" sz="4000" dirty="0" err="1">
                <a:solidFill>
                  <a:schemeClr val="tx1"/>
                </a:solidFill>
              </a:rPr>
              <a:t>Comments</a:t>
            </a:r>
            <a:r>
              <a:rPr lang="pt-BR" altLang="en-US" sz="4000" dirty="0">
                <a:solidFill>
                  <a:schemeClr val="tx1"/>
                </a:solidFill>
              </a:rPr>
              <a:t>  </a:t>
            </a:r>
            <a:endParaRPr lang="pt-BR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Espaço Reservado para Conteúdo 3"/>
          <p:cNvSpPr txBox="1"/>
          <p:nvPr/>
        </p:nvSpPr>
        <p:spPr>
          <a:xfrm>
            <a:off x="421640" y="1673225"/>
            <a:ext cx="8300720" cy="30206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São documentos usados pela comunidade para definir os padrões da web e compartilhar informações técnicas. </a:t>
            </a: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RFC  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+mn-ea"/>
              </a:rPr>
              <a:t>geralmente são identificados por números,  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é uma série de publicações que documenta padrões, serviços e protocolos oficiais da Internet que são mantidos pelo IETF (Internet </a:t>
            </a:r>
            <a:r>
              <a:rPr lang="pt-BR" altLang="en-US" sz="2000" dirty="0" err="1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Engineering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 </a:t>
            </a:r>
            <a:r>
              <a:rPr lang="pt-BR" altLang="en-US" sz="2000" dirty="0" err="1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Task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 Force). Alguns desses documentos existem com a única finalidade informativa. </a:t>
            </a: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4" descr="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1" y="1550227"/>
            <a:ext cx="5503333" cy="3480723"/>
          </a:xfrm>
          <a:prstGeom prst="rect">
            <a:avLst/>
          </a:prstGeom>
        </p:spPr>
      </p:pic>
      <p:sp>
        <p:nvSpPr>
          <p:cNvPr id="8" name="Título 1"/>
          <p:cNvSpPr txBox="1"/>
          <p:nvPr/>
        </p:nvSpPr>
        <p:spPr>
          <a:xfrm>
            <a:off x="-1205088" y="3383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r>
              <a:rPr lang="pt-BR" altLang="en-US" sz="4000" dirty="0">
                <a:solidFill>
                  <a:schemeClr val="tx1"/>
                </a:solidFill>
              </a:rPr>
              <a:t>Fluxos de Obtenção de Access Token</a:t>
            </a:r>
            <a:endParaRPr lang="pt-BR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6" y="271835"/>
            <a:ext cx="836871" cy="83687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6" y="3834678"/>
            <a:ext cx="836872" cy="83687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6" y="2720129"/>
            <a:ext cx="836871" cy="836871"/>
          </a:xfrm>
          <a:prstGeom prst="rect">
            <a:avLst/>
          </a:prstGeom>
        </p:spPr>
      </p:pic>
      <p:sp>
        <p:nvSpPr>
          <p:cNvPr id="27" name="Espaço Reservado para Conteúdo 2"/>
          <p:cNvSpPr txBox="1"/>
          <p:nvPr/>
        </p:nvSpPr>
        <p:spPr>
          <a:xfrm>
            <a:off x="1888675" y="1278009"/>
            <a:ext cx="6315886" cy="118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pPr algn="just"/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Client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(Cliente): É a aplicação que interage com o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Resource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Owner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. No caso de uma aplicação WEB, MOBILE, SPA, seria a aplicação do Browser.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Espaço Reservado para Conteúdo 3"/>
          <p:cNvSpPr txBox="1"/>
          <p:nvPr/>
        </p:nvSpPr>
        <p:spPr>
          <a:xfrm>
            <a:off x="1888674" y="271835"/>
            <a:ext cx="6315885" cy="631599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/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Resource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Owner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(Usuário): É a pessoa entidade que concede o acesso aos seus dados. Literalmente o dono do recurso.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Espaço Reservado para Conteúdo 3"/>
          <p:cNvSpPr>
            <a:spLocks noGrp="1"/>
          </p:cNvSpPr>
          <p:nvPr/>
        </p:nvSpPr>
        <p:spPr>
          <a:xfrm>
            <a:off x="1888625" y="2525155"/>
            <a:ext cx="6315805" cy="12268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Server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(Servidor de autorização): Responsável por autenticação e emitir tokens de acesso (Access Token). Detém informações do Resource Owner (Usuário).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Espaço Reservado para Conteúdo 3"/>
          <p:cNvSpPr>
            <a:spLocks noGrp="1"/>
          </p:cNvSpPr>
          <p:nvPr/>
        </p:nvSpPr>
        <p:spPr>
          <a:xfrm>
            <a:off x="1888625" y="3816119"/>
            <a:ext cx="6315885" cy="631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Resource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Server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(Servidor de recurso): API exposta na internet e contém os dados do usuário. Para conseguir acesso ao seu conteúdo é necessário um token emitido pelo Authorization Server.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054" y="917334"/>
            <a:ext cx="2142793" cy="2142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7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584258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50595" y="2056448"/>
            <a:ext cx="3609975" cy="714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76947" y="2386324"/>
            <a:ext cx="1097338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REQUISIÇÃO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76802" y="2773204"/>
            <a:ext cx="7014686" cy="98821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aixaDeTexto 7"/>
          <p:cNvSpPr txBox="1"/>
          <p:nvPr/>
        </p:nvSpPr>
        <p:spPr>
          <a:xfrm>
            <a:off x="1040866" y="3003995"/>
            <a:ext cx="67287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Content-Type</a:t>
            </a:r>
            <a:r>
              <a:rPr lang="pt-BR" dirty="0"/>
              <a:t>: form-data</a:t>
            </a:r>
            <a:endParaRPr lang="pt-BR" dirty="0"/>
          </a:p>
        </p:txBody>
      </p:sp>
      <p:sp>
        <p:nvSpPr>
          <p:cNvPr id="6" name="CaixaDeTexto 8"/>
          <p:cNvSpPr txBox="1"/>
          <p:nvPr/>
        </p:nvSpPr>
        <p:spPr>
          <a:xfrm>
            <a:off x="1077061" y="3481206"/>
            <a:ext cx="67287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scope</a:t>
            </a:r>
            <a:r>
              <a:rPr lang="pt-BR" dirty="0"/>
              <a:t>: READ</a:t>
            </a:r>
            <a:endParaRPr lang="pt-BR" dirty="0"/>
          </a:p>
        </p:txBody>
      </p:sp>
      <p:sp>
        <p:nvSpPr>
          <p:cNvPr id="25" name="CaixaDeTexto 9"/>
          <p:cNvSpPr txBox="1"/>
          <p:nvPr/>
        </p:nvSpPr>
        <p:spPr>
          <a:xfrm>
            <a:off x="1040866" y="3260634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grant_type</a:t>
            </a:r>
            <a:r>
              <a:rPr lang="pt-BR" dirty="0"/>
              <a:t>=client_credentials</a:t>
            </a:r>
            <a:endParaRPr lang="pt-BR" dirty="0"/>
          </a:p>
        </p:txBody>
      </p:sp>
      <p:sp>
        <p:nvSpPr>
          <p:cNvPr id="10" name="CaixaDeTexto 3"/>
          <p:cNvSpPr txBox="1"/>
          <p:nvPr/>
        </p:nvSpPr>
        <p:spPr>
          <a:xfrm>
            <a:off x="1634014" y="176997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84546" y="2774240"/>
            <a:ext cx="18387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POST    /</a:t>
            </a:r>
            <a:r>
              <a:rPr lang="pt-BR" dirty="0" err="1"/>
              <a:t>oauth2</a:t>
            </a:r>
            <a:r>
              <a:rPr lang="pt-BR" dirty="0"/>
              <a:t>/token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9388" y="327454"/>
            <a:ext cx="2142793" cy="2142793"/>
          </a:xfrm>
          <a:prstGeom prst="rect">
            <a:avLst/>
          </a:prstGeom>
        </p:spPr>
      </p:pic>
      <p:sp>
        <p:nvSpPr>
          <p:cNvPr id="21" name="Título 1"/>
          <p:cNvSpPr txBox="1"/>
          <p:nvPr/>
        </p:nvSpPr>
        <p:spPr>
          <a:xfrm>
            <a:off x="1221582" y="89819"/>
            <a:ext cx="6858000" cy="73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/>
            <a:r>
              <a:rPr lang="pt-BR" sz="4000" dirty="0">
                <a:solidFill>
                  <a:schemeClr val="tx1"/>
                </a:solidFill>
                <a:sym typeface="+mn-ea"/>
              </a:rPr>
              <a:t>Client Credentials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7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584258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55145" y="122630"/>
            <a:ext cx="6858000" cy="38258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Client Credentials</a:t>
            </a:r>
            <a:endParaRPr lang="pt-BR" sz="39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950595" y="2056448"/>
            <a:ext cx="3609975" cy="714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634014" y="178126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979170" y="2539841"/>
            <a:ext cx="3582353" cy="6668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23"/>
          <p:cNvSpPr txBox="1"/>
          <p:nvPr/>
        </p:nvSpPr>
        <p:spPr>
          <a:xfrm>
            <a:off x="1611002" y="227132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76637" y="2799496"/>
            <a:ext cx="964236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RESPOSTA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76802" y="3152775"/>
            <a:ext cx="7014686" cy="16004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91632" y="3164436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HTTP/ 1.1 200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52195" y="3361055"/>
            <a:ext cx="696150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access_token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 "Yfcs9CPD53CHifB4rDlDa0TRdHwe_NDJCsXXzU3BM1TTenh1LA2YIa2pbek0igN</a:t>
            </a:r>
            <a:r>
              <a:rPr lang="pt-BR" altLang="en-US" dirty="0"/>
              <a:t>...</a:t>
            </a:r>
            <a:r>
              <a:rPr lang="en-US" dirty="0"/>
              <a:t>",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token_type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"Bearer",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expires_in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pt-BR" altLang="en-US" dirty="0"/>
              <a:t>1799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  "scope"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"</a:t>
            </a:r>
            <a:r>
              <a:rPr lang="pt-BR" altLang="en-US" dirty="0"/>
              <a:t>READ</a:t>
            </a:r>
            <a:r>
              <a:rPr lang="en-US" dirty="0"/>
              <a:t>"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01420" y="346516"/>
            <a:ext cx="2142793" cy="2142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7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584258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50595" y="2056448"/>
            <a:ext cx="3609975" cy="714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634014" y="176997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979170" y="2539841"/>
            <a:ext cx="3582353" cy="6668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23"/>
          <p:cNvSpPr txBox="1"/>
          <p:nvPr/>
        </p:nvSpPr>
        <p:spPr>
          <a:xfrm>
            <a:off x="1611002" y="2260035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983933" y="3165634"/>
            <a:ext cx="7254240" cy="3000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607243" y="4113848"/>
            <a:ext cx="3651885" cy="1095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4627722" y="3665220"/>
            <a:ext cx="3602831" cy="166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961549" y="4576763"/>
            <a:ext cx="7276624" cy="33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04226" y="2890108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 requisição 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366103" y="3395538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Consulta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00727" y="3837698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válido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300499" y="4286245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recurso solicitado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01420" y="346516"/>
            <a:ext cx="2142793" cy="2142793"/>
          </a:xfrm>
          <a:prstGeom prst="rect">
            <a:avLst/>
          </a:prstGeom>
        </p:spPr>
      </p:pic>
      <p:sp>
        <p:nvSpPr>
          <p:cNvPr id="24" name="Título 1"/>
          <p:cNvSpPr txBox="1"/>
          <p:nvPr/>
        </p:nvSpPr>
        <p:spPr>
          <a:xfrm>
            <a:off x="1155145" y="122630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 err="1">
                <a:solidFill>
                  <a:schemeClr val="tx1"/>
                </a:solidFill>
              </a:rPr>
              <a:t>Client</a:t>
            </a:r>
            <a:r>
              <a:rPr lang="pt-BR" sz="3900" dirty="0">
                <a:solidFill>
                  <a:schemeClr val="tx1"/>
                </a:solidFill>
              </a:rPr>
              <a:t> </a:t>
            </a:r>
            <a:r>
              <a:rPr lang="pt-BR" sz="3900" dirty="0" err="1">
                <a:solidFill>
                  <a:schemeClr val="tx1"/>
                </a:solidFill>
              </a:rPr>
              <a:t>Credensatials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F7CE"/>
        </a:solidFill>
        <a:ln>
          <a:solidFill>
            <a:srgbClr val="CFF7CE"/>
          </a:solidFill>
          <a:round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2004</Words>
  <Application>WPS Presentation</Application>
  <PresentationFormat>Apresentação na tela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Wide Latin</vt:lpstr>
      <vt:lpstr>Barlow Semi Condensed</vt:lpstr>
      <vt:lpstr>Microsoft YaHei</vt:lpstr>
      <vt:lpstr>Arial Unicode MS</vt:lpstr>
      <vt:lpstr>Technology Consulting by Slidesgo</vt:lpstr>
      <vt:lpstr>OAuth 2.0</vt:lpstr>
      <vt:lpstr>OAuth 2.0</vt:lpstr>
      <vt:lpstr>(RFC) Request for Comments  </vt:lpstr>
      <vt:lpstr>PowerPoint 演示文稿</vt:lpstr>
      <vt:lpstr>PowerPoint 演示文稿</vt:lpstr>
      <vt:lpstr>PowerPoint 演示文稿</vt:lpstr>
      <vt:lpstr>Client Credentials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/>
  <cp:lastModifiedBy>Talisson</cp:lastModifiedBy>
  <cp:revision>29</cp:revision>
  <dcterms:created xsi:type="dcterms:W3CDTF">2021-12-09T23:25:00Z</dcterms:created>
  <dcterms:modified xsi:type="dcterms:W3CDTF">2023-01-31T12:31:52Z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8C9D1216941E447F8D1755746EDAB514</vt:lpwstr>
  </property>
  <property fmtid="{D5CDD505-2E9C-101B-9397-08002B2CF9AE}" pid="3" name="KSOProductBuildVer">
    <vt:lpwstr>1046-11.2.0.11440</vt:lpwstr>
  </property>
</Properties>
</file>