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257" r:id="rId6"/>
    <p:sldId id="260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411" r:id="rId30"/>
    <p:sldId id="329" r:id="rId31"/>
    <p:sldId id="330" r:id="rId32"/>
    <p:sldId id="331" r:id="rId33"/>
    <p:sldId id="332" r:id="rId34"/>
    <p:sldId id="333" r:id="rId35"/>
    <p:sldId id="259" r:id="rId36"/>
    <p:sldId id="334" r:id="rId37"/>
    <p:sldId id="335" r:id="rId38"/>
    <p:sldId id="336" r:id="rId39"/>
    <p:sldId id="337" r:id="rId40"/>
    <p:sldId id="338" r:id="rId41"/>
    <p:sldId id="340" r:id="rId42"/>
  </p:sldIdLst>
  <p:sldSz cx="9144000" cy="5143500" type="screen16x9"/>
  <p:notesSz cx="6858000" cy="9144000"/>
  <p:embeddedFontLst>
    <p:embeddedFont>
      <p:font typeface="Fjalla One" panose="02000506040000020004"/>
      <p:regular r:id="rId47"/>
    </p:embeddedFont>
    <p:embeddedFont>
      <p:font typeface="Barlow Semi Condensed Medium" panose="00000606000000000000"/>
      <p:regular r:id="rId48"/>
    </p:embeddedFont>
    <p:embeddedFont>
      <p:font typeface="Barlow Semi Condensed" panose="00000506000000000000"/>
      <p:regular r:id="rId49"/>
    </p:embeddedFont>
    <p:embeddedFont>
      <p:font typeface="Barlow Semi Condensed" panose="00000506000000000000" pitchFamily="2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isson Rodrigues" initials="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CC"/>
    <a:srgbClr val="ED1C24"/>
    <a:srgbClr val="189332"/>
    <a:srgbClr val="3A7444"/>
    <a:srgbClr val="CFF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4.fntdata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606000000000000"/>
              <a:buNone/>
              <a:defRPr sz="2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6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92-BE81-4EDE-A065-C804BABF2545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7F8-66C7-4EA0-A864-8E8749C5874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606000000000000"/>
                <a:ea typeface="Barlow Semi Condensed Medium" panose="00000606000000000000"/>
                <a:cs typeface="Barlow Semi Condensed Medium" panose="00000606000000000000"/>
                <a:sym typeface="Barlow Semi Condensed Medium" panose="000006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9.png"/><Relationship Id="rId7" Type="http://schemas.openxmlformats.org/officeDocument/2006/relationships/image" Target="../media/image10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35905" y="2261870"/>
            <a:ext cx="3264535" cy="90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2"/>
                </a:solidFill>
              </a:rPr>
              <a:t>O</a:t>
            </a:r>
            <a:r>
              <a:rPr lang="pt-BR" altLang="en-GB" sz="5000" dirty="0">
                <a:solidFill>
                  <a:schemeClr val="dk2"/>
                </a:solidFill>
              </a:rPr>
              <a:t>A</a:t>
            </a:r>
            <a:r>
              <a:rPr lang="en-GB" sz="5000" dirty="0">
                <a:solidFill>
                  <a:schemeClr val="dk2"/>
                </a:solidFill>
              </a:rPr>
              <a:t>uth 2.0</a:t>
            </a:r>
            <a:endParaRPr sz="5000" dirty="0">
              <a:solidFill>
                <a:schemeClr val="dk2"/>
              </a:solidFill>
            </a:endParaRPr>
          </a:p>
        </p:txBody>
      </p:sp>
      <p:pic>
        <p:nvPicPr>
          <p:cNvPr id="200" name="Espaço Reservado para Conteúdo 5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58" y="3205971"/>
            <a:ext cx="1623104" cy="1610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1685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61373" y="2331244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12808" y="2830830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43609" y="1768331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2808" y="206191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66949" y="2553881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411855" y="2998840"/>
            <a:ext cx="174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dirty="0">
                <a:solidFill>
                  <a:srgbClr val="FF000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expirou</a:t>
            </a:r>
            <a:endParaRPr lang="pt-BR" altLang="en-US" dirty="0">
              <a:solidFill>
                <a:srgbClr val="FF000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419952" y="3726656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806917" y="4614863"/>
            <a:ext cx="241887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5806917" y="4220528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3374708" y="4969192"/>
            <a:ext cx="4852035" cy="20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6"/>
          <p:cNvSpPr txBox="1"/>
          <p:nvPr/>
        </p:nvSpPr>
        <p:spPr>
          <a:xfrm>
            <a:off x="3638678" y="3443739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7"/>
          <p:cNvSpPr txBox="1"/>
          <p:nvPr/>
        </p:nvSpPr>
        <p:spPr>
          <a:xfrm>
            <a:off x="5970464" y="3945466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82846" y="4344902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inválido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57099" y="4700957"/>
            <a:ext cx="46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Não autorizado</a:t>
            </a:r>
            <a:endParaRPr lang="pt-BR" dirty="0">
              <a:solidFill>
                <a:srgbClr val="FF000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37" y="326053"/>
            <a:ext cx="2142793" cy="2142793"/>
          </a:xfrm>
          <a:prstGeom prst="rect">
            <a:avLst/>
          </a:prstGeom>
        </p:spPr>
      </p:pic>
      <p:sp>
        <p:nvSpPr>
          <p:cNvPr id="29" name="Título 1"/>
          <p:cNvSpPr txBox="1"/>
          <p:nvPr/>
        </p:nvSpPr>
        <p:spPr>
          <a:xfrm>
            <a:off x="1221582" y="89819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14400" dirty="0" err="1">
                <a:solidFill>
                  <a:schemeClr val="tx1"/>
                </a:solidFill>
                <a:sym typeface="+mn-ea"/>
              </a:rPr>
              <a:t>Refresh</a:t>
            </a:r>
            <a:r>
              <a:rPr lang="pt-BR" sz="4000" dirty="0">
                <a:solidFill>
                  <a:schemeClr val="tx1"/>
                </a:solidFill>
                <a:sym typeface="+mn-ea"/>
              </a:rPr>
              <a:t> </a:t>
            </a:r>
            <a:r>
              <a:rPr lang="pt-BR" sz="14400" dirty="0">
                <a:solidFill>
                  <a:schemeClr val="tx1"/>
                </a:solidFill>
                <a:sym typeface="+mn-ea"/>
              </a:rPr>
              <a:t>Tokens</a:t>
            </a:r>
            <a:endParaRPr lang="pt-BR" sz="1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978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86138" y="231028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12808" y="2848451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65040" y="1787717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2808" y="2028048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59329" y="2584556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e 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64730" y="2673766"/>
            <a:ext cx="94295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76802" y="3062288"/>
            <a:ext cx="7014686" cy="178283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95184" y="3088840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HTTP/ 1.1 200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33498" y="3293119"/>
            <a:ext cx="5824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"0c39c6e4-bc86-4cdd-9412-35ece81ad7a3",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"bearer",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    "</a:t>
            </a:r>
            <a:r>
              <a:rPr lang="en-US" dirty="0" err="1">
                <a:solidFill>
                  <a:srgbClr val="FF0000"/>
                </a:solidFill>
                <a:sym typeface="+mn-ea"/>
              </a:rPr>
              <a:t>refresh_token</a:t>
            </a:r>
            <a:r>
              <a:rPr lang="en-US" dirty="0">
                <a:solidFill>
                  <a:srgbClr val="FF0000"/>
                </a:solidFill>
                <a:sym typeface="+mn-ea"/>
              </a:rPr>
              <a:t>"</a:t>
            </a:r>
            <a:r>
              <a:rPr lang="en-US" dirty="0">
                <a:sym typeface="+mn-ea"/>
              </a:rPr>
              <a:t>:</a:t>
            </a:r>
            <a:r>
              <a:rPr lang="pt-BR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"f874ff3d-34db-45e7-95c7-c6a53c7710f7",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pt-BR" altLang="en-US" dirty="0"/>
              <a:t>999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"scope"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"write read"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37" y="326053"/>
            <a:ext cx="2142793" cy="2142793"/>
          </a:xfrm>
          <a:prstGeom prst="rect">
            <a:avLst/>
          </a:prstGeom>
        </p:spPr>
      </p:pic>
      <p:sp>
        <p:nvSpPr>
          <p:cNvPr id="25" name="Título 1"/>
          <p:cNvSpPr txBox="1"/>
          <p:nvPr/>
        </p:nvSpPr>
        <p:spPr>
          <a:xfrm>
            <a:off x="1221582" y="89819"/>
            <a:ext cx="6858000" cy="69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4000">
                <a:solidFill>
                  <a:schemeClr val="tx1"/>
                </a:solidFill>
                <a:sym typeface="+mn-ea"/>
              </a:rPr>
              <a:t>Refresh Tokens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978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86138" y="231028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12808" y="2848451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65040" y="1787717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2808" y="2039337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59329" y="2573267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e 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411855" y="3043714"/>
            <a:ext cx="174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i="1" dirty="0">
                <a:solidFill>
                  <a:srgbClr val="FF000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expirou</a:t>
            </a:r>
            <a:endParaRPr lang="pt-BR" altLang="en-US" i="1" dirty="0">
              <a:solidFill>
                <a:srgbClr val="FF000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3421380" y="3551873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"/>
          <p:cNvSpPr txBox="1"/>
          <p:nvPr/>
        </p:nvSpPr>
        <p:spPr>
          <a:xfrm>
            <a:off x="3448050" y="3280921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com 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05045" y="3552184"/>
            <a:ext cx="1178933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104901" y="3939064"/>
            <a:ext cx="7014686" cy="98821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CaixaDeTexto 7"/>
          <p:cNvSpPr txBox="1"/>
          <p:nvPr/>
        </p:nvSpPr>
        <p:spPr>
          <a:xfrm>
            <a:off x="1080254" y="4147277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Content-Type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: </a:t>
            </a:r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application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/x-</a:t>
            </a:r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www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-</a:t>
            </a:r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form-urlencoded</a:t>
            </a:r>
            <a:endParaRPr lang="pt-BR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8"/>
          <p:cNvSpPr txBox="1"/>
          <p:nvPr/>
        </p:nvSpPr>
        <p:spPr>
          <a:xfrm>
            <a:off x="1080254" y="4377473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Authorization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: Basic tam9hbzoXMKjM=</a:t>
            </a:r>
            <a:endParaRPr lang="pt-BR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9"/>
          <p:cNvSpPr txBox="1"/>
          <p:nvPr/>
        </p:nvSpPr>
        <p:spPr>
          <a:xfrm>
            <a:off x="1080254" y="4607751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refresh_token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=f874ff3d-34db-45e7-95c7-c6a53c7710f7</a:t>
            </a:r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&amp;grant_type</a:t>
            </a:r>
            <a:r>
              <a:rPr lang="pt-BR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=</a:t>
            </a:r>
            <a:r>
              <a:rPr lang="pt-BR" dirty="0" err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refresh_token</a:t>
            </a:r>
            <a:endParaRPr lang="pt-BR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003244" y="3920844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POST    /</a:t>
            </a:r>
            <a:r>
              <a:rPr lang="pt-BR" dirty="0" err="1"/>
              <a:t>oauth</a:t>
            </a:r>
            <a:r>
              <a:rPr lang="pt-BR" dirty="0"/>
              <a:t>/token</a:t>
            </a:r>
            <a:endParaRPr lang="pt-BR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2268" y="370471"/>
            <a:ext cx="2142793" cy="2142793"/>
          </a:xfrm>
          <a:prstGeom prst="rect">
            <a:avLst/>
          </a:prstGeom>
        </p:spPr>
      </p:pic>
      <p:sp>
        <p:nvSpPr>
          <p:cNvPr id="31" name="Título 1"/>
          <p:cNvSpPr txBox="1"/>
          <p:nvPr/>
        </p:nvSpPr>
        <p:spPr>
          <a:xfrm>
            <a:off x="1221582" y="89819"/>
            <a:ext cx="6858000" cy="77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4000">
                <a:solidFill>
                  <a:schemeClr val="tx1"/>
                </a:solidFill>
                <a:sym typeface="+mn-ea"/>
              </a:rPr>
              <a:t>Refresh Tokens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797932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797932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797932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13823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13825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978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86138" y="231028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65040" y="1776428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2808" y="2028048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59329" y="3316727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e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400372" y="2772339"/>
            <a:ext cx="1749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050" b="1" i="1" dirty="0">
                <a:solidFill>
                  <a:srgbClr val="FF0000"/>
                </a:solidFill>
              </a:rPr>
              <a:t>Access token expirou</a:t>
            </a:r>
            <a:endParaRPr lang="pt-BR" altLang="en-US" sz="1050" b="1" i="1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3387567" y="3169814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"/>
          <p:cNvSpPr txBox="1"/>
          <p:nvPr/>
        </p:nvSpPr>
        <p:spPr>
          <a:xfrm>
            <a:off x="3412808" y="2887100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com 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415189" y="3966104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5807869" y="4692385"/>
            <a:ext cx="241887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3371374" y="3591771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5793582" y="4330911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3377089" y="4924795"/>
            <a:ext cx="4852035" cy="20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942023" y="5049572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6"/>
          <p:cNvSpPr txBox="1"/>
          <p:nvPr/>
        </p:nvSpPr>
        <p:spPr>
          <a:xfrm>
            <a:off x="3439606" y="3690383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CaixaDeTexto 7"/>
          <p:cNvSpPr txBox="1"/>
          <p:nvPr/>
        </p:nvSpPr>
        <p:spPr>
          <a:xfrm>
            <a:off x="5918077" y="4061423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CaixaDeTexto 24"/>
          <p:cNvSpPr txBox="1"/>
          <p:nvPr/>
        </p:nvSpPr>
        <p:spPr>
          <a:xfrm>
            <a:off x="5962962" y="4421853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25"/>
          <p:cNvSpPr txBox="1"/>
          <p:nvPr/>
        </p:nvSpPr>
        <p:spPr>
          <a:xfrm>
            <a:off x="3448262" y="4661618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977113" y="4751586"/>
            <a:ext cx="241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Utiliza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recurso e apresenta algo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CaixaDeTexto 23"/>
          <p:cNvSpPr txBox="1"/>
          <p:nvPr/>
        </p:nvSpPr>
        <p:spPr>
          <a:xfrm>
            <a:off x="3475045" y="2343749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 e refresh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3387090" y="2618792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37" y="258319"/>
            <a:ext cx="2142793" cy="2142793"/>
          </a:xfrm>
          <a:prstGeom prst="rect">
            <a:avLst/>
          </a:prstGeom>
        </p:spPr>
      </p:pic>
      <p:sp>
        <p:nvSpPr>
          <p:cNvPr id="41" name="Título 1"/>
          <p:cNvSpPr txBox="1"/>
          <p:nvPr/>
        </p:nvSpPr>
        <p:spPr>
          <a:xfrm>
            <a:off x="1221582" y="89819"/>
            <a:ext cx="6858000" cy="78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4000">
                <a:solidFill>
                  <a:schemeClr val="tx1"/>
                </a:solidFill>
                <a:sym typeface="+mn-ea"/>
              </a:rPr>
              <a:t>Refresh Tokens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76947" y="2386324"/>
            <a:ext cx="1097338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6802" y="2773204"/>
            <a:ext cx="7014686" cy="98821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aixaDeTexto 7"/>
          <p:cNvSpPr txBox="1"/>
          <p:nvPr/>
        </p:nvSpPr>
        <p:spPr>
          <a:xfrm>
            <a:off x="1040866" y="3003995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Content-Type</a:t>
            </a:r>
            <a:r>
              <a:rPr lang="pt-BR" dirty="0"/>
              <a:t>: </a:t>
            </a:r>
            <a:r>
              <a:rPr lang="pt-BR" dirty="0" err="1"/>
              <a:t>application</a:t>
            </a:r>
            <a:r>
              <a:rPr lang="pt-BR" dirty="0"/>
              <a:t>/x-</a:t>
            </a:r>
            <a:r>
              <a:rPr lang="pt-BR" dirty="0" err="1"/>
              <a:t>www</a:t>
            </a:r>
            <a:r>
              <a:rPr lang="pt-BR" dirty="0"/>
              <a:t>-</a:t>
            </a:r>
            <a:r>
              <a:rPr lang="pt-BR" dirty="0" err="1"/>
              <a:t>form-urlencoded</a:t>
            </a:r>
            <a:endParaRPr lang="pt-BR" dirty="0"/>
          </a:p>
        </p:txBody>
      </p:sp>
      <p:sp>
        <p:nvSpPr>
          <p:cNvPr id="6" name="CaixaDeTexto 8"/>
          <p:cNvSpPr txBox="1"/>
          <p:nvPr/>
        </p:nvSpPr>
        <p:spPr>
          <a:xfrm>
            <a:off x="1040866" y="3234191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Authorization</a:t>
            </a:r>
            <a:r>
              <a:rPr lang="pt-BR" dirty="0"/>
              <a:t>: Basic tam9hbzoXMKjM=</a:t>
            </a:r>
            <a:endParaRPr lang="pt-BR" dirty="0"/>
          </a:p>
        </p:txBody>
      </p:sp>
      <p:sp>
        <p:nvSpPr>
          <p:cNvPr id="25" name="CaixaDeTexto 9"/>
          <p:cNvSpPr txBox="1"/>
          <p:nvPr/>
        </p:nvSpPr>
        <p:spPr>
          <a:xfrm>
            <a:off x="1040866" y="3464469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grant_type</a:t>
            </a:r>
            <a:r>
              <a:rPr lang="pt-BR" dirty="0"/>
              <a:t>=client_credentials</a:t>
            </a:r>
            <a:endParaRPr lang="pt-BR" dirty="0"/>
          </a:p>
        </p:txBody>
      </p:sp>
      <p:sp>
        <p:nvSpPr>
          <p:cNvPr id="10" name="CaixaDeTexto 3"/>
          <p:cNvSpPr txBox="1"/>
          <p:nvPr/>
        </p:nvSpPr>
        <p:spPr>
          <a:xfrm>
            <a:off x="1634014" y="176997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84546" y="2774240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POST    /</a:t>
            </a:r>
            <a:r>
              <a:rPr lang="pt-BR" dirty="0" err="1"/>
              <a:t>oauth</a:t>
            </a:r>
            <a:r>
              <a:rPr lang="pt-BR" dirty="0"/>
              <a:t>/token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89388" y="327454"/>
            <a:ext cx="2142793" cy="2142793"/>
          </a:xfrm>
          <a:prstGeom prst="rect">
            <a:avLst/>
          </a:prstGeom>
        </p:spPr>
      </p:pic>
      <p:sp>
        <p:nvSpPr>
          <p:cNvPr id="21" name="Título 1"/>
          <p:cNvSpPr txBox="1"/>
          <p:nvPr/>
        </p:nvSpPr>
        <p:spPr>
          <a:xfrm>
            <a:off x="1221582" y="89819"/>
            <a:ext cx="6858000" cy="73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/>
            <a:r>
              <a:rPr lang="pt-BR" sz="4000" dirty="0">
                <a:solidFill>
                  <a:schemeClr val="tx1"/>
                </a:solidFill>
                <a:sym typeface="+mn-ea"/>
              </a:rPr>
              <a:t>Client Credentials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55145" y="122630"/>
            <a:ext cx="6858000" cy="38258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Client Credentials</a:t>
            </a:r>
            <a:endParaRPr lang="pt-BR" sz="39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634014" y="178126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79170" y="2539841"/>
            <a:ext cx="3582353" cy="6668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3"/>
          <p:cNvSpPr txBox="1"/>
          <p:nvPr/>
        </p:nvSpPr>
        <p:spPr>
          <a:xfrm>
            <a:off x="1611002" y="227132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76637" y="2799496"/>
            <a:ext cx="96423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76802" y="3152775"/>
            <a:ext cx="7014686" cy="16004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91632" y="3164436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HTTP/ 1.1 200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52512" y="3361148"/>
            <a:ext cx="58243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"0c39c6e4-bc86-4cdd-9412-35ece81ad7a3",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"bearer",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pt-BR" altLang="en-US" dirty="0"/>
              <a:t>999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  "scope"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"write read"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1420" y="346516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67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584258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50595" y="2056448"/>
            <a:ext cx="3609975" cy="714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634014" y="176997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979170" y="2539841"/>
            <a:ext cx="3582353" cy="6668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23"/>
          <p:cNvSpPr txBox="1"/>
          <p:nvPr/>
        </p:nvSpPr>
        <p:spPr>
          <a:xfrm>
            <a:off x="1611002" y="226003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983933" y="3165634"/>
            <a:ext cx="7254240" cy="300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607243" y="4113848"/>
            <a:ext cx="3651885" cy="1095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4627722" y="3665220"/>
            <a:ext cx="3602831" cy="166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961549" y="4576763"/>
            <a:ext cx="727662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04226" y="2890108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66103" y="3395538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0727" y="3837698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300499" y="4286245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1420" y="346516"/>
            <a:ext cx="2142793" cy="2142793"/>
          </a:xfrm>
          <a:prstGeom prst="rect">
            <a:avLst/>
          </a:prstGeom>
        </p:spPr>
      </p:pic>
      <p:sp>
        <p:nvSpPr>
          <p:cNvPr id="24" name="Título 1"/>
          <p:cNvSpPr txBox="1"/>
          <p:nvPr/>
        </p:nvSpPr>
        <p:spPr>
          <a:xfrm>
            <a:off x="1155145" y="122630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 err="1">
                <a:solidFill>
                  <a:schemeClr val="tx1"/>
                </a:solidFill>
              </a:rPr>
              <a:t>Client</a:t>
            </a:r>
            <a:r>
              <a:rPr lang="pt-BR" sz="3900" dirty="0">
                <a:solidFill>
                  <a:schemeClr val="tx1"/>
                </a:solidFill>
              </a:rPr>
              <a:t> </a:t>
            </a:r>
            <a:r>
              <a:rPr lang="pt-BR" sz="3900" dirty="0" err="1">
                <a:solidFill>
                  <a:schemeClr val="tx1"/>
                </a:solidFill>
              </a:rPr>
              <a:t>Credentials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81100" y="22444"/>
            <a:ext cx="6858000" cy="38258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Code</a:t>
            </a:r>
            <a:endParaRPr lang="pt-BR" sz="39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61373" y="242601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79112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34238" y="2160411"/>
            <a:ext cx="233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102996" y="2873217"/>
            <a:ext cx="926008" cy="27385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102996" y="3136582"/>
            <a:ext cx="7014686" cy="65591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CaixaDeTexto 6"/>
          <p:cNvSpPr txBox="1"/>
          <p:nvPr/>
        </p:nvSpPr>
        <p:spPr>
          <a:xfrm>
            <a:off x="1098233" y="3196307"/>
            <a:ext cx="67979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http://localhost:8080/oauth/authorize?</a:t>
            </a:r>
            <a:r>
              <a:rPr lang="pt-BR" dirty="0">
                <a:solidFill>
                  <a:schemeClr val="bg1"/>
                </a:solidFill>
              </a:rPr>
              <a:t>response_type</a:t>
            </a:r>
            <a:r>
              <a:rPr lang="pt-BR" dirty="0"/>
              <a:t>=code&amp;</a:t>
            </a:r>
            <a:r>
              <a:rPr lang="pt-BR" dirty="0">
                <a:solidFill>
                  <a:schemeClr val="bg1"/>
                </a:solidFill>
              </a:rPr>
              <a:t>client_id</a:t>
            </a:r>
            <a:r>
              <a:rPr lang="pt-BR" dirty="0"/>
              <a:t>=anime_social_backend</a:t>
            </a:r>
            <a:r>
              <a:rPr lang="pt-BR" dirty="0">
                <a:solidFill>
                  <a:schemeClr val="bg1"/>
                </a:solidFill>
              </a:rPr>
              <a:t>state</a:t>
            </a:r>
            <a:r>
              <a:rPr lang="pt-BR" dirty="0"/>
              <a:t>=abc&amp;</a:t>
            </a:r>
            <a:r>
              <a:rPr lang="pt-BR" dirty="0">
                <a:solidFill>
                  <a:schemeClr val="bg1"/>
                </a:solidFill>
              </a:rPr>
              <a:t>redirect_uri</a:t>
            </a:r>
            <a:r>
              <a:rPr lang="pt-BR" dirty="0"/>
              <a:t>=http://aplicacao-cliente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8960"/>
          <a:stretch>
            <a:fillRect/>
          </a:stretch>
        </p:blipFill>
        <p:spPr>
          <a:xfrm>
            <a:off x="2301164" y="742950"/>
            <a:ext cx="2142793" cy="17365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61373" y="242601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50596" y="2800350"/>
            <a:ext cx="4829651" cy="1905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3378994" y="3356134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80241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34239" y="214912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098709" y="2522590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 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aixaDeTexto 3"/>
          <p:cNvSpPr txBox="1"/>
          <p:nvPr/>
        </p:nvSpPr>
        <p:spPr>
          <a:xfrm>
            <a:off x="3427571" y="3082096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076803" y="3400307"/>
            <a:ext cx="964162" cy="30777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76802" y="3708083"/>
            <a:ext cx="7014686" cy="49290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CaixaDeTexto 6"/>
          <p:cNvSpPr txBox="1"/>
          <p:nvPr/>
        </p:nvSpPr>
        <p:spPr>
          <a:xfrm>
            <a:off x="1023189" y="3767554"/>
            <a:ext cx="679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http://aplicacao-cliente/?</a:t>
            </a:r>
            <a:r>
              <a:rPr lang="pt-BR" dirty="0">
                <a:solidFill>
                  <a:schemeClr val="bg1"/>
                </a:solidFill>
              </a:rPr>
              <a:t>code</a:t>
            </a:r>
            <a:r>
              <a:rPr lang="pt-BR" dirty="0"/>
              <a:t>=aM12oI&amp;</a:t>
            </a:r>
            <a:r>
              <a:rPr lang="pt-BR" dirty="0">
                <a:solidFill>
                  <a:schemeClr val="bg1"/>
                </a:solidFill>
              </a:rPr>
              <a:t>state</a:t>
            </a:r>
            <a:r>
              <a:rPr lang="pt-BR" dirty="0"/>
              <a:t>=abc</a:t>
            </a:r>
            <a:endParaRPr lang="pt-BR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  <p:sp>
        <p:nvSpPr>
          <p:cNvPr id="25" name="Título 1"/>
          <p:cNvSpPr txBox="1"/>
          <p:nvPr/>
        </p:nvSpPr>
        <p:spPr>
          <a:xfrm>
            <a:off x="1181100" y="22444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>
                <a:solidFill>
                  <a:schemeClr val="tx1"/>
                </a:solidFill>
              </a:rPr>
              <a:t>Authorization Code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8994" y="226599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50596" y="2651760"/>
            <a:ext cx="4829651" cy="1905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3378994" y="3385185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3388043" y="3050858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824990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47574" y="198215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130141" y="2369979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 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aixaDeTexto 3"/>
          <p:cNvSpPr txBox="1"/>
          <p:nvPr/>
        </p:nvSpPr>
        <p:spPr>
          <a:xfrm>
            <a:off x="3427571" y="2757646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3"/>
          <p:cNvSpPr txBox="1"/>
          <p:nvPr/>
        </p:nvSpPr>
        <p:spPr>
          <a:xfrm>
            <a:off x="3448050" y="312372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3392805" y="3748564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3"/>
          <p:cNvSpPr txBox="1"/>
          <p:nvPr/>
        </p:nvSpPr>
        <p:spPr>
          <a:xfrm>
            <a:off x="3447574" y="345027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access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052514" y="3621406"/>
            <a:ext cx="965894" cy="27479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052513" y="3900964"/>
            <a:ext cx="7014686" cy="116967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CaixaDeTexto 30"/>
          <p:cNvSpPr txBox="1"/>
          <p:nvPr/>
        </p:nvSpPr>
        <p:spPr>
          <a:xfrm>
            <a:off x="664876" y="3909952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HTTP/ 1.1 200</a:t>
            </a:r>
            <a:endParaRPr lang="pt-BR" dirty="0"/>
          </a:p>
        </p:txBody>
      </p:sp>
      <p:sp>
        <p:nvSpPr>
          <p:cNvPr id="35" name="CaixaDeTexto 31"/>
          <p:cNvSpPr txBox="1"/>
          <p:nvPr/>
        </p:nvSpPr>
        <p:spPr>
          <a:xfrm>
            <a:off x="907344" y="3892956"/>
            <a:ext cx="5824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"0c39c6e4-bc86-4cdd-9412-35ece81ad7a3",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"bearer",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</a:t>
            </a:r>
            <a:r>
              <a:rPr lang="pt-BR" altLang="en-US" dirty="0"/>
              <a:t>999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"scope"</a:t>
            </a:r>
            <a:r>
              <a:rPr lang="en-US" dirty="0"/>
              <a:t>: "write read"</a:t>
            </a:r>
            <a:endParaRPr lang="en-US" dirty="0"/>
          </a:p>
          <a:p>
            <a:r>
              <a:rPr lang="en-US" dirty="0"/>
              <a:t>}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8592"/>
          <a:stretch>
            <a:fillRect/>
          </a:stretch>
        </p:blipFill>
        <p:spPr>
          <a:xfrm>
            <a:off x="2303504" y="803275"/>
            <a:ext cx="2142793" cy="1744399"/>
          </a:xfrm>
          <a:prstGeom prst="rect">
            <a:avLst/>
          </a:prstGeom>
        </p:spPr>
      </p:pic>
      <p:sp>
        <p:nvSpPr>
          <p:cNvPr id="29" name="Título 1"/>
          <p:cNvSpPr txBox="1"/>
          <p:nvPr/>
        </p:nvSpPr>
        <p:spPr>
          <a:xfrm>
            <a:off x="1181100" y="22444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>
                <a:solidFill>
                  <a:schemeClr val="tx1"/>
                </a:solidFill>
              </a:rPr>
              <a:t>Authorization Code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-900288" y="94192"/>
            <a:ext cx="10515600" cy="1325563"/>
          </a:xfrm>
        </p:spPr>
        <p:txBody>
          <a:bodyPr/>
          <a:lstStyle/>
          <a:p>
            <a:pPr>
              <a:buSzPts val="2800"/>
            </a:pPr>
            <a:r>
              <a:rPr lang="pt-BR" altLang="en-US" sz="4000" dirty="0" err="1">
                <a:solidFill>
                  <a:schemeClr val="tx1"/>
                </a:solidFill>
              </a:rPr>
              <a:t>Request</a:t>
            </a:r>
            <a:r>
              <a:rPr lang="pt-BR" altLang="en-US" sz="4000" dirty="0">
                <a:solidFill>
                  <a:schemeClr val="tx1"/>
                </a:solidFill>
              </a:rPr>
              <a:t> for </a:t>
            </a:r>
            <a:r>
              <a:rPr lang="pt-BR" altLang="en-US" sz="4000" dirty="0" err="1">
                <a:solidFill>
                  <a:schemeClr val="tx1"/>
                </a:solidFill>
              </a:rPr>
              <a:t>Comments</a:t>
            </a:r>
            <a:r>
              <a:rPr lang="pt-BR" altLang="en-US" sz="4000" dirty="0">
                <a:solidFill>
                  <a:schemeClr val="tx1"/>
                </a:solidFill>
              </a:rPr>
              <a:t> (RFC) </a:t>
            </a:r>
            <a:endParaRPr lang="pt-B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Espaço Reservado para Conteúdo 3"/>
          <p:cNvSpPr txBox="1"/>
          <p:nvPr/>
        </p:nvSpPr>
        <p:spPr>
          <a:xfrm>
            <a:off x="421640" y="1673225"/>
            <a:ext cx="8300720" cy="30206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São documentos usados pela comunidade para definir os padrões da web e compartilhar informações técnicas. 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  <a:p>
            <a: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RFC  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+mn-ea"/>
              </a:rPr>
              <a:t>geralmente são identificados por números,  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é uma série de publicações que documenta padrões, serviços e protocolos oficiais da Internet que são mantidos pelo IETF (Internet </a:t>
            </a:r>
            <a:r>
              <a:rPr lang="pt-BR" altLang="en-US" sz="2000" dirty="0" err="1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Engineering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 </a:t>
            </a:r>
            <a:r>
              <a:rPr lang="pt-BR" altLang="en-US" sz="2000" dirty="0" err="1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Task</a:t>
            </a:r>
            <a:r>
              <a:rPr lang="pt-BR" altLang="en-US" sz="2000" dirty="0">
                <a:solidFill>
                  <a:schemeClr val="tx1"/>
                </a:solidFill>
                <a:latin typeface="Barlow Semi Condensed" panose="00000506000000000000"/>
                <a:sym typeface="Barlow Semi Condensed" panose="00000506000000000000"/>
              </a:rPr>
              <a:t> Force). Alguns desses documentos existem com a única finalidade informativa. </a:t>
            </a:r>
            <a:endParaRPr lang="pt-BR" altLang="en-US" sz="2000" dirty="0">
              <a:solidFill>
                <a:schemeClr val="tx1"/>
              </a:solidFill>
              <a:latin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775354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775354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775354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612225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612222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612224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612224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1972327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8994" y="2175686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50596" y="2561448"/>
            <a:ext cx="4829651" cy="1905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3378994" y="3328740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3388043" y="2960546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68952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34261" y="190162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130141" y="2287216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 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aixaDeTexto 3"/>
          <p:cNvSpPr txBox="1"/>
          <p:nvPr/>
        </p:nvSpPr>
        <p:spPr>
          <a:xfrm>
            <a:off x="3427571" y="2686454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3"/>
          <p:cNvSpPr txBox="1"/>
          <p:nvPr/>
        </p:nvSpPr>
        <p:spPr>
          <a:xfrm>
            <a:off x="3504334" y="3069550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3392805" y="3624385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3"/>
          <p:cNvSpPr txBox="1"/>
          <p:nvPr/>
        </p:nvSpPr>
        <p:spPr>
          <a:xfrm>
            <a:off x="3432334" y="336158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access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>
            <a:off x="3415189" y="3943526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5807869" y="4669807"/>
            <a:ext cx="241887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5793582" y="4308333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3377089" y="4902217"/>
            <a:ext cx="4852035" cy="20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942023" y="5026994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6"/>
          <p:cNvSpPr txBox="1"/>
          <p:nvPr/>
        </p:nvSpPr>
        <p:spPr>
          <a:xfrm>
            <a:off x="3439606" y="3667805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aixaDeTexto 7"/>
          <p:cNvSpPr txBox="1"/>
          <p:nvPr/>
        </p:nvSpPr>
        <p:spPr>
          <a:xfrm>
            <a:off x="5918077" y="4038845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24"/>
          <p:cNvSpPr txBox="1"/>
          <p:nvPr/>
        </p:nvSpPr>
        <p:spPr>
          <a:xfrm>
            <a:off x="5956988" y="4406955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25"/>
          <p:cNvSpPr txBox="1"/>
          <p:nvPr/>
        </p:nvSpPr>
        <p:spPr>
          <a:xfrm>
            <a:off x="3448262" y="4627751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1003727" y="4751999"/>
            <a:ext cx="242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Utiliza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recurso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e apresenta algo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1408" y="265469"/>
            <a:ext cx="2142793" cy="2142793"/>
          </a:xfrm>
          <a:prstGeom prst="rect">
            <a:avLst/>
          </a:prstGeom>
        </p:spPr>
      </p:pic>
      <p:sp>
        <p:nvSpPr>
          <p:cNvPr id="38" name="Título 1"/>
          <p:cNvSpPr txBox="1"/>
          <p:nvPr/>
        </p:nvSpPr>
        <p:spPr>
          <a:xfrm>
            <a:off x="1181100" y="22444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259682" y="91349"/>
            <a:ext cx="6858000" cy="38258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SzPts val="2800"/>
            </a:pPr>
            <a:r>
              <a:rPr lang="pt-BR" sz="3900" dirty="0">
                <a:solidFill>
                  <a:schemeClr val="tx1"/>
                </a:solidFill>
              </a:rPr>
              <a:t>Implicit</a:t>
            </a:r>
            <a:endParaRPr lang="pt-BR" sz="39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61373" y="242601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79112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377201" y="2143808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102996" y="2873217"/>
            <a:ext cx="914758" cy="26336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102996" y="3136582"/>
            <a:ext cx="7014686" cy="59167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CaixaDeTexto 6"/>
          <p:cNvSpPr txBox="1"/>
          <p:nvPr/>
        </p:nvSpPr>
        <p:spPr>
          <a:xfrm>
            <a:off x="1050334" y="3161408"/>
            <a:ext cx="67979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http://localhost:8081/oauth/authorize?</a:t>
            </a:r>
            <a:r>
              <a:rPr lang="pt-BR" dirty="0">
                <a:solidFill>
                  <a:schemeClr val="bg1"/>
                </a:solidFill>
              </a:rPr>
              <a:t>response_type</a:t>
            </a:r>
            <a:r>
              <a:rPr lang="pt-BR" dirty="0"/>
              <a:t>=token&amp;</a:t>
            </a:r>
            <a:r>
              <a:rPr lang="pt-BR" dirty="0">
                <a:solidFill>
                  <a:schemeClr val="bg1"/>
                </a:solidFill>
              </a:rPr>
              <a:t>client_id</a:t>
            </a:r>
            <a:r>
              <a:rPr lang="pt-BR" dirty="0"/>
              <a:t>=anime_social_backend</a:t>
            </a:r>
            <a:r>
              <a:rPr lang="pt-BR" dirty="0">
                <a:solidFill>
                  <a:schemeClr val="bg1"/>
                </a:solidFill>
              </a:rPr>
              <a:t>&amp;state</a:t>
            </a:r>
            <a:r>
              <a:rPr lang="pt-BR" dirty="0"/>
              <a:t>=abc&amp;</a:t>
            </a:r>
            <a:r>
              <a:rPr lang="pt-BR" dirty="0">
                <a:solidFill>
                  <a:schemeClr val="bg1"/>
                </a:solidFill>
              </a:rPr>
              <a:t>redirect_uri</a:t>
            </a:r>
            <a:r>
              <a:rPr lang="pt-BR" dirty="0"/>
              <a:t>=http://aplicacao-cliente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2414" y="360199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8994" y="226599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50596" y="2651760"/>
            <a:ext cx="4829651" cy="1905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79112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34239" y="199252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130141" y="2388817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 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3408522" y="3136106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3378446" y="2833229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access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54419" y="3339466"/>
            <a:ext cx="986546" cy="25955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54418" y="3602832"/>
            <a:ext cx="7014686" cy="58138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CaixaDeTexto 6"/>
          <p:cNvSpPr txBox="1"/>
          <p:nvPr/>
        </p:nvSpPr>
        <p:spPr>
          <a:xfrm>
            <a:off x="993965" y="3605474"/>
            <a:ext cx="679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http://aplicacao-cliente/#</a:t>
            </a:r>
            <a:r>
              <a:rPr lang="pt-BR" dirty="0">
                <a:solidFill>
                  <a:schemeClr val="bg1"/>
                </a:solidFill>
              </a:rPr>
              <a:t>access_token</a:t>
            </a:r>
            <a:r>
              <a:rPr lang="pt-BR" dirty="0"/>
              <a:t>=8c9570a7-a800-4c5f-a0cc-3b12c6690f2d&amp;</a:t>
            </a:r>
            <a:r>
              <a:rPr lang="pt-BR" dirty="0">
                <a:solidFill>
                  <a:schemeClr val="bg1"/>
                </a:solidFill>
              </a:rPr>
              <a:t>token_type</a:t>
            </a:r>
            <a:r>
              <a:rPr lang="pt-BR" dirty="0"/>
              <a:t>=bearer&amp;</a:t>
            </a:r>
            <a:r>
              <a:rPr lang="pt-BR" dirty="0">
                <a:solidFill>
                  <a:schemeClr val="bg1"/>
                </a:solidFill>
              </a:rPr>
              <a:t>state</a:t>
            </a:r>
            <a:r>
              <a:rPr lang="pt-BR" dirty="0"/>
              <a:t>=abc&amp;</a:t>
            </a:r>
            <a:r>
              <a:rPr lang="pt-BR" dirty="0">
                <a:solidFill>
                  <a:schemeClr val="bg1"/>
                </a:solidFill>
              </a:rPr>
              <a:t>expires_in</a:t>
            </a:r>
            <a:r>
              <a:rPr lang="pt-BR" dirty="0"/>
              <a:t>=43199&amp;</a:t>
            </a:r>
            <a:r>
              <a:rPr lang="pt-BR" dirty="0">
                <a:solidFill>
                  <a:schemeClr val="bg1"/>
                </a:solidFill>
              </a:rPr>
              <a:t>scope</a:t>
            </a:r>
            <a:r>
              <a:rPr lang="pt-BR" dirty="0"/>
              <a:t>=read%20write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  <p:sp>
        <p:nvSpPr>
          <p:cNvPr id="25" name="Título 1"/>
          <p:cNvSpPr txBox="1"/>
          <p:nvPr/>
        </p:nvSpPr>
        <p:spPr>
          <a:xfrm>
            <a:off x="1259682" y="91349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 err="1">
                <a:solidFill>
                  <a:schemeClr val="tx1"/>
                </a:solidFill>
              </a:rPr>
              <a:t>Implicit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8994" y="226599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950596" y="2651760"/>
            <a:ext cx="4829651" cy="1905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1098233" y="179112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aixaDeTexto 3"/>
          <p:cNvSpPr txBox="1"/>
          <p:nvPr/>
        </p:nvSpPr>
        <p:spPr>
          <a:xfrm>
            <a:off x="3434239" y="2003813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130141" y="2388817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 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H="1">
            <a:off x="3408522" y="3136106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3448050" y="286201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access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423762" y="3626168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5816442" y="4352449"/>
            <a:ext cx="241887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5802154" y="3990975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 flipV="1">
            <a:off x="3385661" y="4584859"/>
            <a:ext cx="4852035" cy="20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950595" y="4709636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6"/>
          <p:cNvSpPr txBox="1"/>
          <p:nvPr/>
        </p:nvSpPr>
        <p:spPr>
          <a:xfrm>
            <a:off x="3448178" y="3339158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aixaDeTexto 7"/>
          <p:cNvSpPr txBox="1"/>
          <p:nvPr/>
        </p:nvSpPr>
        <p:spPr>
          <a:xfrm>
            <a:off x="5926649" y="3732776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sz="1050" b="1" dirty="0">
                <a:solidFill>
                  <a:srgbClr val="00B0F0"/>
                </a:solidFill>
              </a:rPr>
              <a:t> 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24"/>
          <p:cNvSpPr txBox="1"/>
          <p:nvPr/>
        </p:nvSpPr>
        <p:spPr>
          <a:xfrm>
            <a:off x="5959369" y="4093586"/>
            <a:ext cx="20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aixaDeTexto 25"/>
          <p:cNvSpPr txBox="1"/>
          <p:nvPr/>
        </p:nvSpPr>
        <p:spPr>
          <a:xfrm>
            <a:off x="3456834" y="4321682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1034878" y="4445930"/>
            <a:ext cx="206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Utiliza recurso e apresenta algo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  <p:sp>
        <p:nvSpPr>
          <p:cNvPr id="34" name="Título 1"/>
          <p:cNvSpPr txBox="1"/>
          <p:nvPr/>
        </p:nvSpPr>
        <p:spPr>
          <a:xfrm>
            <a:off x="1259682" y="91349"/>
            <a:ext cx="68580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>
                <a:solidFill>
                  <a:schemeClr val="tx1"/>
                </a:solidFill>
              </a:rPr>
              <a:t>Implicit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537" y="104668"/>
            <a:ext cx="7696500" cy="5727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Code PKCE </a:t>
            </a:r>
            <a:r>
              <a:rPr lang="pt-B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RFC7636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 Circular 7"/>
          <p:cNvSpPr/>
          <p:nvPr/>
        </p:nvSpPr>
        <p:spPr>
          <a:xfrm rot="5400000">
            <a:off x="3148489" y="1700689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1017887" y="168363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3733756" y="1887184"/>
            <a:ext cx="17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code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294" y="2721293"/>
            <a:ext cx="6753225" cy="172926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362325" y="2885123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 Circular 7"/>
          <p:cNvSpPr/>
          <p:nvPr/>
        </p:nvSpPr>
        <p:spPr>
          <a:xfrm rot="5400000">
            <a:off x="3148489" y="1700689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1029176" y="168363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3756016" y="1897008"/>
            <a:ext cx="17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aixaDeTexto 3"/>
          <p:cNvSpPr txBox="1"/>
          <p:nvPr/>
        </p:nvSpPr>
        <p:spPr>
          <a:xfrm>
            <a:off x="3435578" y="2631207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076803" y="2900838"/>
            <a:ext cx="950364" cy="30777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76802" y="3164206"/>
            <a:ext cx="7014686" cy="74641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CaixaDeTexto 6"/>
          <p:cNvSpPr txBox="1"/>
          <p:nvPr/>
        </p:nvSpPr>
        <p:spPr>
          <a:xfrm>
            <a:off x="1029176" y="3149358"/>
            <a:ext cx="727852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http://localhost:8081/oauth/authorize?</a:t>
            </a:r>
            <a:r>
              <a:rPr lang="pt-BR" dirty="0">
                <a:solidFill>
                  <a:schemeClr val="bg1"/>
                </a:solidFill>
              </a:rPr>
              <a:t>response_type</a:t>
            </a:r>
            <a:r>
              <a:rPr lang="pt-BR" dirty="0"/>
              <a:t>=code&amp;</a:t>
            </a:r>
            <a:r>
              <a:rPr lang="pt-BR" dirty="0">
                <a:solidFill>
                  <a:schemeClr val="bg1"/>
                </a:solidFill>
              </a:rPr>
              <a:t>client_id</a:t>
            </a:r>
            <a:r>
              <a:rPr lang="pt-BR" dirty="0"/>
              <a:t>=anime_social_backend</a:t>
            </a:r>
            <a:r>
              <a:rPr lang="pt-BR" dirty="0">
                <a:solidFill>
                  <a:schemeClr val="bg1"/>
                </a:solidFill>
              </a:rPr>
              <a:t>&amp; redirect_uri</a:t>
            </a:r>
            <a:r>
              <a:rPr lang="pt-BR" dirty="0"/>
              <a:t>=http://aplicacao-cliente&amp;</a:t>
            </a:r>
            <a:r>
              <a:rPr lang="pt-BR" dirty="0">
                <a:solidFill>
                  <a:srgbClr val="FF0000"/>
                </a:solidFill>
              </a:rPr>
              <a:t>code_challenge</a:t>
            </a:r>
            <a:r>
              <a:rPr lang="pt-BR" dirty="0"/>
              <a:t>=EuEDj5Eza2rSTIHdpC0VCPN3ySOTeWKfFy-ZUXpCsd0&amp;</a:t>
            </a:r>
            <a:r>
              <a:rPr lang="pt-BR" dirty="0">
                <a:solidFill>
                  <a:srgbClr val="FF0000"/>
                </a:solidFill>
              </a:rPr>
              <a:t>code_challenge_method</a:t>
            </a:r>
            <a:r>
              <a:rPr lang="pt-BR" dirty="0"/>
              <a:t>=s256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00" y="332299"/>
            <a:ext cx="2142793" cy="2142793"/>
          </a:xfrm>
          <a:prstGeom prst="rect">
            <a:avLst/>
          </a:prstGeom>
        </p:spPr>
      </p:pic>
      <p:sp>
        <p:nvSpPr>
          <p:cNvPr id="23" name="Título 1"/>
          <p:cNvSpPr txBox="1"/>
          <p:nvPr/>
        </p:nvSpPr>
        <p:spPr>
          <a:xfrm>
            <a:off x="394988" y="195731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r>
              <a:rPr lang="pt-BR" sz="3900" dirty="0">
                <a:solidFill>
                  <a:schemeClr val="tx1"/>
                </a:solidFill>
              </a:rPr>
              <a:t> PKCE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H="1">
            <a:off x="3388043" y="3221778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977265" y="2922270"/>
            <a:ext cx="4794885" cy="12859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374708" y="262747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ta Circular 26"/>
          <p:cNvSpPr/>
          <p:nvPr/>
        </p:nvSpPr>
        <p:spPr>
          <a:xfrm rot="5400000">
            <a:off x="3148013" y="1654016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28" name="CaixaDeTexto 3"/>
          <p:cNvSpPr txBox="1"/>
          <p:nvPr/>
        </p:nvSpPr>
        <p:spPr>
          <a:xfrm>
            <a:off x="4006795" y="1862883"/>
            <a:ext cx="17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3"/>
          <p:cNvSpPr txBox="1"/>
          <p:nvPr/>
        </p:nvSpPr>
        <p:spPr>
          <a:xfrm>
            <a:off x="1029176" y="168363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"/>
          <p:cNvSpPr txBox="1"/>
          <p:nvPr/>
        </p:nvSpPr>
        <p:spPr>
          <a:xfrm>
            <a:off x="1218724" y="2663137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"/>
          <p:cNvSpPr txBox="1"/>
          <p:nvPr/>
        </p:nvSpPr>
        <p:spPr>
          <a:xfrm>
            <a:off x="3497625" y="2946168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CaixaDeTexto 3"/>
          <p:cNvSpPr txBox="1"/>
          <p:nvPr/>
        </p:nvSpPr>
        <p:spPr>
          <a:xfrm>
            <a:off x="3468629" y="2347946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928906" y="3607746"/>
            <a:ext cx="106947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  <a:t>REDIRECT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937510" y="3961130"/>
            <a:ext cx="3290570" cy="54991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2560" y="344836"/>
            <a:ext cx="2142793" cy="2142793"/>
          </a:xfrm>
          <a:prstGeom prst="rect">
            <a:avLst/>
          </a:prstGeom>
        </p:spPr>
      </p:pic>
      <p:sp>
        <p:nvSpPr>
          <p:cNvPr id="42" name="Título 1"/>
          <p:cNvSpPr txBox="1"/>
          <p:nvPr/>
        </p:nvSpPr>
        <p:spPr>
          <a:xfrm>
            <a:off x="872223" y="149642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r>
              <a:rPr lang="pt-BR" sz="3900" dirty="0">
                <a:solidFill>
                  <a:schemeClr val="tx1"/>
                </a:solidFill>
              </a:rPr>
              <a:t> PKCE</a:t>
            </a:r>
            <a:endParaRPr lang="pt-BR" sz="3900" dirty="0">
              <a:solidFill>
                <a:schemeClr val="tx1"/>
              </a:solidFill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2937510" y="4028440"/>
            <a:ext cx="3166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ea typeface="+mn-ea"/>
                <a:cs typeface="Arial" panose="020B0604020202020204" pitchFamily="34" charset="0"/>
              </a:rPr>
              <a:t>http://aplicacao-cliente/?code=1hCPiN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H="1">
            <a:off x="3388043" y="3221778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977265" y="2922270"/>
            <a:ext cx="4794885" cy="12859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374708" y="262747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ta Circular 26"/>
          <p:cNvSpPr/>
          <p:nvPr/>
        </p:nvSpPr>
        <p:spPr>
          <a:xfrm rot="5400000">
            <a:off x="3148013" y="1654016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28" name="CaixaDeTexto 3"/>
          <p:cNvSpPr txBox="1"/>
          <p:nvPr/>
        </p:nvSpPr>
        <p:spPr>
          <a:xfrm>
            <a:off x="4006795" y="1862883"/>
            <a:ext cx="17835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code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aixaDeTexto 3"/>
          <p:cNvSpPr txBox="1"/>
          <p:nvPr/>
        </p:nvSpPr>
        <p:spPr>
          <a:xfrm>
            <a:off x="3423285" y="3360226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3"/>
          <p:cNvSpPr txBox="1"/>
          <p:nvPr/>
        </p:nvSpPr>
        <p:spPr>
          <a:xfrm>
            <a:off x="1029176" y="168363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"/>
          <p:cNvSpPr txBox="1"/>
          <p:nvPr/>
        </p:nvSpPr>
        <p:spPr>
          <a:xfrm>
            <a:off x="1218724" y="2663137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"/>
          <p:cNvSpPr txBox="1"/>
          <p:nvPr/>
        </p:nvSpPr>
        <p:spPr>
          <a:xfrm>
            <a:off x="3497625" y="2946168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CaixaDeTexto 3"/>
          <p:cNvSpPr txBox="1"/>
          <p:nvPr/>
        </p:nvSpPr>
        <p:spPr>
          <a:xfrm>
            <a:off x="3468629" y="2347946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3374708" y="3624262"/>
            <a:ext cx="2429351" cy="953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030256" y="3339776"/>
            <a:ext cx="106947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38586" y="3692884"/>
            <a:ext cx="7443768" cy="14296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CaixaDeTexto 7"/>
          <p:cNvSpPr txBox="1"/>
          <p:nvPr/>
        </p:nvSpPr>
        <p:spPr>
          <a:xfrm>
            <a:off x="1013798" y="3945829"/>
            <a:ext cx="706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Content-Type</a:t>
            </a:r>
            <a:r>
              <a:rPr lang="pt-BR" dirty="0"/>
              <a:t>: </a:t>
            </a:r>
            <a:r>
              <a:rPr lang="pt-BR" dirty="0" err="1"/>
              <a:t>application</a:t>
            </a:r>
            <a:r>
              <a:rPr lang="pt-BR" dirty="0"/>
              <a:t>/x-</a:t>
            </a:r>
            <a:r>
              <a:rPr lang="pt-BR" dirty="0" err="1"/>
              <a:t>www</a:t>
            </a:r>
            <a:r>
              <a:rPr lang="pt-BR" dirty="0"/>
              <a:t>-</a:t>
            </a:r>
            <a:r>
              <a:rPr lang="pt-BR" dirty="0" err="1"/>
              <a:t>form-urlencoded</a:t>
            </a:r>
            <a:endParaRPr lang="pt-BR" dirty="0"/>
          </a:p>
        </p:txBody>
      </p:sp>
      <p:sp>
        <p:nvSpPr>
          <p:cNvPr id="38" name="CaixaDeTexto 8"/>
          <p:cNvSpPr txBox="1"/>
          <p:nvPr/>
        </p:nvSpPr>
        <p:spPr>
          <a:xfrm>
            <a:off x="1013797" y="4163590"/>
            <a:ext cx="706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Authorization</a:t>
            </a:r>
            <a:r>
              <a:rPr lang="pt-BR" dirty="0"/>
              <a:t>: Basic tam9hbzoXMKjM=</a:t>
            </a:r>
            <a:endParaRPr lang="pt-BR" dirty="0"/>
          </a:p>
        </p:txBody>
      </p:sp>
      <p:sp>
        <p:nvSpPr>
          <p:cNvPr id="39" name="CaixaDeTexto 9"/>
          <p:cNvSpPr txBox="1"/>
          <p:nvPr/>
        </p:nvSpPr>
        <p:spPr>
          <a:xfrm>
            <a:off x="1014095" y="4392930"/>
            <a:ext cx="7399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/>
              <a:t>=</a:t>
            </a:r>
            <a:r>
              <a:rPr lang="pt-BR" dirty="0" err="1"/>
              <a:t>VVFOUm&amp;</a:t>
            </a:r>
            <a:r>
              <a:rPr lang="pt-BR" dirty="0" err="1">
                <a:solidFill>
                  <a:schemeClr val="bg1"/>
                </a:solidFill>
              </a:rPr>
              <a:t>grant_type</a:t>
            </a:r>
            <a:r>
              <a:rPr lang="pt-BR" dirty="0"/>
              <a:t>=</a:t>
            </a:r>
            <a:r>
              <a:rPr lang="pt-BR" dirty="0" err="1"/>
              <a:t>authorization_code&amp;</a:t>
            </a:r>
            <a:r>
              <a:rPr lang="pt-BR" dirty="0" err="1">
                <a:solidFill>
                  <a:schemeClr val="bg1"/>
                </a:solidFill>
              </a:rPr>
              <a:t>redirect_uri</a:t>
            </a:r>
            <a:r>
              <a:rPr lang="pt-BR" dirty="0"/>
              <a:t>=http://aplicacao-cliente&amp;</a:t>
            </a:r>
            <a:r>
              <a:rPr lang="pt-BR" dirty="0">
                <a:solidFill>
                  <a:schemeClr val="bg1"/>
                </a:solidFill>
              </a:rPr>
              <a:t>client_id</a:t>
            </a:r>
            <a:r>
              <a:rPr lang="pt-BR" dirty="0"/>
              <a:t>=anime_social_backend</a:t>
            </a:r>
            <a:r>
              <a:rPr lang="pt-BR" dirty="0">
                <a:solidFill>
                  <a:schemeClr val="bg1"/>
                </a:solidFill>
              </a:rPr>
              <a:t>&amp;code_verifier</a:t>
            </a:r>
            <a:r>
              <a:rPr lang="pt-BR" dirty="0"/>
              <a:t>=RFYzcwEICuJAAn~4VQZlKfzh5Mv1asSqM0Oc~Lb~lh6W~algCdHYGbHftriAQoJA-~mWg2peTmNff2_KUSxeQ-HawYzYegKmYG1VIezoEYMftptCMffim18nu3.e</a:t>
            </a:r>
            <a:endParaRPr lang="pt-BR" dirty="0"/>
          </a:p>
        </p:txBody>
      </p:sp>
      <p:sp>
        <p:nvSpPr>
          <p:cNvPr id="40" name="CaixaDeTexto 29"/>
          <p:cNvSpPr txBox="1"/>
          <p:nvPr/>
        </p:nvSpPr>
        <p:spPr>
          <a:xfrm>
            <a:off x="951801" y="3702063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POST    /</a:t>
            </a:r>
            <a:r>
              <a:rPr lang="pt-BR" dirty="0" err="1"/>
              <a:t>oauth</a:t>
            </a:r>
            <a:r>
              <a:rPr lang="pt-BR" dirty="0"/>
              <a:t>/token</a:t>
            </a:r>
            <a:endParaRPr lang="pt-BR" dirty="0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2560" y="344836"/>
            <a:ext cx="2142793" cy="2142793"/>
          </a:xfrm>
          <a:prstGeom prst="rect">
            <a:avLst/>
          </a:prstGeom>
        </p:spPr>
      </p:pic>
      <p:sp>
        <p:nvSpPr>
          <p:cNvPr id="42" name="Título 1"/>
          <p:cNvSpPr txBox="1"/>
          <p:nvPr/>
        </p:nvSpPr>
        <p:spPr>
          <a:xfrm>
            <a:off x="872223" y="149642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r>
              <a:rPr lang="pt-BR" sz="3900" dirty="0">
                <a:solidFill>
                  <a:schemeClr val="tx1"/>
                </a:solidFill>
              </a:rPr>
              <a:t> PKCE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H="1">
            <a:off x="3363278" y="3425472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977265" y="3078480"/>
            <a:ext cx="4794885" cy="12859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Circular 9"/>
          <p:cNvSpPr/>
          <p:nvPr/>
        </p:nvSpPr>
        <p:spPr>
          <a:xfrm rot="5400000">
            <a:off x="5659279" y="3700462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374708" y="273415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ta Circular 26"/>
          <p:cNvSpPr/>
          <p:nvPr/>
        </p:nvSpPr>
        <p:spPr>
          <a:xfrm rot="5400000">
            <a:off x="3148489" y="1700689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28" name="CaixaDeTexto 3"/>
          <p:cNvSpPr txBox="1"/>
          <p:nvPr/>
        </p:nvSpPr>
        <p:spPr>
          <a:xfrm>
            <a:off x="3686651" y="1850499"/>
            <a:ext cx="17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code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aixaDeTexto 3"/>
          <p:cNvSpPr txBox="1"/>
          <p:nvPr/>
        </p:nvSpPr>
        <p:spPr>
          <a:xfrm>
            <a:off x="3373696" y="3597860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3"/>
          <p:cNvSpPr txBox="1"/>
          <p:nvPr/>
        </p:nvSpPr>
        <p:spPr>
          <a:xfrm>
            <a:off x="1029176" y="1683632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"/>
          <p:cNvSpPr txBox="1"/>
          <p:nvPr/>
        </p:nvSpPr>
        <p:spPr>
          <a:xfrm>
            <a:off x="1171098" y="2799159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</a:t>
            </a:r>
            <a:r>
              <a:rPr lang="pt-BR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"/>
          <p:cNvSpPr txBox="1"/>
          <p:nvPr/>
        </p:nvSpPr>
        <p:spPr>
          <a:xfrm>
            <a:off x="3465836" y="3143566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CaixaDeTexto 3"/>
          <p:cNvSpPr txBox="1"/>
          <p:nvPr/>
        </p:nvSpPr>
        <p:spPr>
          <a:xfrm>
            <a:off x="3468473" y="2460159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3363754" y="3867203"/>
            <a:ext cx="2429351" cy="953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3"/>
          <p:cNvSpPr txBox="1"/>
          <p:nvPr/>
        </p:nvSpPr>
        <p:spPr>
          <a:xfrm>
            <a:off x="6320597" y="3849235"/>
            <a:ext cx="1783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Valida o code  challenge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  <a:t>code verifier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  <p:sp>
        <p:nvSpPr>
          <p:cNvPr id="37" name="Título 1"/>
          <p:cNvSpPr txBox="1"/>
          <p:nvPr/>
        </p:nvSpPr>
        <p:spPr>
          <a:xfrm>
            <a:off x="872223" y="149642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r>
              <a:rPr lang="pt-BR" sz="3900" dirty="0">
                <a:solidFill>
                  <a:schemeClr val="tx1"/>
                </a:solidFill>
              </a:rPr>
              <a:t> PKCE</a:t>
            </a:r>
            <a:endParaRPr lang="pt-BR" sz="3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H="1">
            <a:off x="3363278" y="3448050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977265" y="3078480"/>
            <a:ext cx="4794885" cy="12859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Circular 9"/>
          <p:cNvSpPr/>
          <p:nvPr/>
        </p:nvSpPr>
        <p:spPr>
          <a:xfrm rot="5400000">
            <a:off x="5659279" y="3700462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955834" y="195214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3374708" y="273415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ta Circular 26"/>
          <p:cNvSpPr/>
          <p:nvPr/>
        </p:nvSpPr>
        <p:spPr>
          <a:xfrm rot="5400000">
            <a:off x="3148489" y="1700689"/>
            <a:ext cx="452914" cy="1022033"/>
          </a:xfrm>
          <a:prstGeom prst="circular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solidFill>
                <a:schemeClr val="tx1"/>
              </a:solidFill>
            </a:endParaRPr>
          </a:p>
        </p:txBody>
      </p:sp>
      <p:sp>
        <p:nvSpPr>
          <p:cNvPr id="28" name="CaixaDeTexto 3"/>
          <p:cNvSpPr txBox="1"/>
          <p:nvPr/>
        </p:nvSpPr>
        <p:spPr>
          <a:xfrm>
            <a:off x="3714189" y="1898245"/>
            <a:ext cx="17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 um code verifier e code challenge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aixaDeTexto 3"/>
          <p:cNvSpPr txBox="1"/>
          <p:nvPr/>
        </p:nvSpPr>
        <p:spPr>
          <a:xfrm>
            <a:off x="3435668" y="3610169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aixaDeTexto 3"/>
          <p:cNvSpPr txBox="1"/>
          <p:nvPr/>
        </p:nvSpPr>
        <p:spPr>
          <a:xfrm>
            <a:off x="1029176" y="1694921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Acessa aplicação cliente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CaixaDeTexto 3"/>
          <p:cNvSpPr txBox="1"/>
          <p:nvPr/>
        </p:nvSpPr>
        <p:spPr>
          <a:xfrm>
            <a:off x="1198721" y="2823157"/>
            <a:ext cx="448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Autoriza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acesso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CaixaDeTexto 3"/>
          <p:cNvSpPr txBox="1"/>
          <p:nvPr/>
        </p:nvSpPr>
        <p:spPr>
          <a:xfrm>
            <a:off x="3469783" y="3189425"/>
            <a:ext cx="227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Gera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código de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CaixaDeTexto 3"/>
          <p:cNvSpPr txBox="1"/>
          <p:nvPr/>
        </p:nvSpPr>
        <p:spPr>
          <a:xfrm>
            <a:off x="3390302" y="2471677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autorização (redirect)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flipV="1">
            <a:off x="3363754" y="3867203"/>
            <a:ext cx="2429351" cy="953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3"/>
          <p:cNvSpPr txBox="1"/>
          <p:nvPr/>
        </p:nvSpPr>
        <p:spPr>
          <a:xfrm>
            <a:off x="6343726" y="3914716"/>
            <a:ext cx="192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Valida o code  challenge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  <a:sym typeface="+mn-ea"/>
              </a:rPr>
              <a:t>code verifier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372327" y="4615339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3"/>
          <p:cNvSpPr txBox="1"/>
          <p:nvPr/>
        </p:nvSpPr>
        <p:spPr>
          <a:xfrm>
            <a:off x="3424714" y="4355729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access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390424" y="4981575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6"/>
          <p:cNvSpPr txBox="1"/>
          <p:nvPr/>
        </p:nvSpPr>
        <p:spPr>
          <a:xfrm>
            <a:off x="3526081" y="4705758"/>
            <a:ext cx="453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202" y="333268"/>
            <a:ext cx="2142793" cy="2142793"/>
          </a:xfrm>
          <a:prstGeom prst="rect">
            <a:avLst/>
          </a:prstGeom>
        </p:spPr>
      </p:pic>
      <p:sp>
        <p:nvSpPr>
          <p:cNvPr id="36" name="Título 1"/>
          <p:cNvSpPr txBox="1"/>
          <p:nvPr/>
        </p:nvSpPr>
        <p:spPr>
          <a:xfrm>
            <a:off x="872223" y="161707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 panose="02000506040000020004"/>
              <a:buNone/>
              <a:defRPr sz="52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pt-BR" sz="3900" dirty="0">
                <a:solidFill>
                  <a:schemeClr val="tx1"/>
                </a:solidFill>
              </a:rPr>
              <a:t>Authorization </a:t>
            </a:r>
            <a:r>
              <a:rPr lang="pt-BR" sz="3900" dirty="0" err="1">
                <a:solidFill>
                  <a:schemeClr val="tx1"/>
                </a:solidFill>
              </a:rPr>
              <a:t>Code</a:t>
            </a:r>
            <a:r>
              <a:rPr lang="pt-BR" sz="3900" dirty="0">
                <a:solidFill>
                  <a:schemeClr val="tx1"/>
                </a:solidFill>
              </a:rPr>
              <a:t> PKCE </a:t>
            </a:r>
            <a:endParaRPr lang="pt-BR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 descr="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1" y="1550227"/>
            <a:ext cx="5503333" cy="3480723"/>
          </a:xfrm>
          <a:prstGeom prst="rect">
            <a:avLst/>
          </a:prstGeom>
        </p:spPr>
      </p:pic>
      <p:sp>
        <p:nvSpPr>
          <p:cNvPr id="8" name="Título 1"/>
          <p:cNvSpPr txBox="1"/>
          <p:nvPr/>
        </p:nvSpPr>
        <p:spPr>
          <a:xfrm>
            <a:off x="-1205088" y="3383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r>
              <a:rPr lang="pt-BR" altLang="en-US" sz="4000" dirty="0">
                <a:solidFill>
                  <a:schemeClr val="tx1"/>
                </a:solidFill>
              </a:rPr>
              <a:t>Fluxos de Obtenção de Access Token</a:t>
            </a:r>
            <a:endParaRPr lang="pt-BR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Conteúdo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079" y="49084"/>
            <a:ext cx="6216966" cy="504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979" y="101599"/>
            <a:ext cx="6611100" cy="548700"/>
          </a:xfrm>
        </p:spPr>
        <p:txBody>
          <a:bodyPr/>
          <a:lstStyle/>
          <a:p>
            <a:pPr algn="ctr">
              <a:lnSpc>
                <a:spcPct val="90000"/>
              </a:lnSpc>
              <a:buSzPts val="5200"/>
            </a:pPr>
            <a:r>
              <a:rPr lang="pt-BR" altLang="en-US" sz="3900" dirty="0">
                <a:solidFill>
                  <a:schemeClr val="tx1"/>
                </a:solidFill>
              </a:rPr>
              <a:t>Qual Fluxo </a:t>
            </a:r>
            <a:r>
              <a:rPr lang="pt-BR" altLang="en-US" sz="3900" dirty="0" err="1">
                <a:solidFill>
                  <a:schemeClr val="tx1"/>
                </a:solidFill>
              </a:rPr>
              <a:t>OAuth</a:t>
            </a:r>
            <a:r>
              <a:rPr lang="pt-BR" altLang="en-US" sz="3900" dirty="0">
                <a:solidFill>
                  <a:schemeClr val="tx1"/>
                </a:solidFill>
              </a:rPr>
              <a:t> 2.0 Utilizar</a:t>
            </a:r>
            <a:endParaRPr lang="pt-BR" altLang="en-US" sz="3900" dirty="0">
              <a:solidFill>
                <a:schemeClr val="tx1"/>
              </a:solidFill>
            </a:endParaRPr>
          </a:p>
        </p:txBody>
      </p:sp>
      <p:sp>
        <p:nvSpPr>
          <p:cNvPr id="3" name="Fluxograma: Decisão 2"/>
          <p:cNvSpPr/>
          <p:nvPr/>
        </p:nvSpPr>
        <p:spPr>
          <a:xfrm>
            <a:off x="3487579" y="921278"/>
            <a:ext cx="2168843" cy="874871"/>
          </a:xfrm>
          <a:prstGeom prst="flowChartDecisio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4" name="Retângulo arredondado 3"/>
          <p:cNvSpPr/>
          <p:nvPr/>
        </p:nvSpPr>
        <p:spPr>
          <a:xfrm>
            <a:off x="490263" y="2175825"/>
            <a:ext cx="1841731" cy="60081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6" name="Fluxograma: Decisão 5"/>
          <p:cNvSpPr/>
          <p:nvPr/>
        </p:nvSpPr>
        <p:spPr>
          <a:xfrm>
            <a:off x="6476524" y="1882351"/>
            <a:ext cx="2168843" cy="874871"/>
          </a:xfrm>
          <a:prstGeom prst="flowChartDecisio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7" name="Fluxograma: Decisão 6"/>
          <p:cNvSpPr/>
          <p:nvPr/>
        </p:nvSpPr>
        <p:spPr>
          <a:xfrm>
            <a:off x="3489007" y="2757222"/>
            <a:ext cx="2168843" cy="874871"/>
          </a:xfrm>
          <a:prstGeom prst="flowChartDecisio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8" name="Retângulo arredondado 7"/>
          <p:cNvSpPr/>
          <p:nvPr/>
        </p:nvSpPr>
        <p:spPr>
          <a:xfrm>
            <a:off x="628649" y="4314559"/>
            <a:ext cx="1858804" cy="63682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9" name="Retângulo arredondado 8"/>
          <p:cNvSpPr/>
          <p:nvPr/>
        </p:nvSpPr>
        <p:spPr>
          <a:xfrm>
            <a:off x="6657499" y="4359714"/>
            <a:ext cx="1786890" cy="63682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10" name="Caixa de Texto 9"/>
          <p:cNvSpPr txBox="1"/>
          <p:nvPr/>
        </p:nvSpPr>
        <p:spPr>
          <a:xfrm>
            <a:off x="3961924" y="1093680"/>
            <a:ext cx="1220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>
                <a:solidFill>
                  <a:schemeClr val="bg1"/>
                </a:solidFill>
              </a:rPr>
              <a:t>Cliente Público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1411129" y="1335139"/>
            <a:ext cx="5715" cy="8310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1"/>
          </p:cNvCxnSpPr>
          <p:nvPr/>
        </p:nvCxnSpPr>
        <p:spPr>
          <a:xfrm flipH="1" flipV="1">
            <a:off x="1392079" y="1352761"/>
            <a:ext cx="2095500" cy="61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 flipV="1">
            <a:off x="5656421" y="1358951"/>
            <a:ext cx="1897380" cy="57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558564" y="1345617"/>
            <a:ext cx="4763" cy="5367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 de Texto 13"/>
          <p:cNvSpPr txBox="1"/>
          <p:nvPr/>
        </p:nvSpPr>
        <p:spPr>
          <a:xfrm>
            <a:off x="6887845" y="2024380"/>
            <a:ext cx="1379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>
                <a:solidFill>
                  <a:schemeClr val="bg1"/>
                </a:solidFill>
              </a:rPr>
              <a:t>Cliente tem usuário final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/>
          <p:cNvCxnSpPr>
            <a:endCxn id="9" idx="0"/>
          </p:cNvCxnSpPr>
          <p:nvPr/>
        </p:nvCxnSpPr>
        <p:spPr>
          <a:xfrm flipH="1">
            <a:off x="7550944" y="2802378"/>
            <a:ext cx="10002" cy="1557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4571524" y="2317643"/>
            <a:ext cx="1905000" cy="52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4574858" y="2297641"/>
            <a:ext cx="476" cy="4595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3670459" y="4314559"/>
            <a:ext cx="1691641" cy="63682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cxnSp>
        <p:nvCxnSpPr>
          <p:cNvPr id="19" name="Conector Reto 18"/>
          <p:cNvCxnSpPr/>
          <p:nvPr/>
        </p:nvCxnSpPr>
        <p:spPr>
          <a:xfrm flipH="1" flipV="1">
            <a:off x="1500664" y="3183466"/>
            <a:ext cx="1986915" cy="13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521143" y="3162986"/>
            <a:ext cx="3334" cy="1154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4566761" y="3627806"/>
            <a:ext cx="11430" cy="6867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 de Texto 21"/>
          <p:cNvSpPr txBox="1"/>
          <p:nvPr/>
        </p:nvSpPr>
        <p:spPr>
          <a:xfrm>
            <a:off x="3965257" y="2927242"/>
            <a:ext cx="1220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>
                <a:solidFill>
                  <a:schemeClr val="bg1"/>
                </a:solidFill>
              </a:rPr>
              <a:t>Cliente confiável</a:t>
            </a:r>
            <a:endParaRPr lang="pt-BR" altLang="en-US" sz="1500" b="1">
              <a:solidFill>
                <a:schemeClr val="bg1"/>
              </a:solidFill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6762274" y="4418294"/>
            <a:ext cx="1629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>
                <a:solidFill>
                  <a:schemeClr val="bg1"/>
                </a:solidFill>
              </a:rPr>
              <a:t>Cliente </a:t>
            </a:r>
            <a:r>
              <a:rPr lang="pt-BR" altLang="en-US" sz="1500" b="1" dirty="0" err="1">
                <a:solidFill>
                  <a:schemeClr val="bg1"/>
                </a:solidFill>
              </a:rPr>
              <a:t>Credentials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3610451" y="4373138"/>
            <a:ext cx="1900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 err="1">
                <a:solidFill>
                  <a:schemeClr val="bg1"/>
                </a:solidFill>
              </a:rPr>
              <a:t>Password</a:t>
            </a:r>
            <a:r>
              <a:rPr lang="pt-BR" altLang="en-US" sz="1500" b="1" dirty="0">
                <a:solidFill>
                  <a:schemeClr val="bg1"/>
                </a:solidFill>
              </a:rPr>
              <a:t> </a:t>
            </a:r>
            <a:r>
              <a:rPr lang="pt-BR" altLang="en-US" sz="1500" b="1" dirty="0" err="1">
                <a:solidFill>
                  <a:schemeClr val="bg1"/>
                </a:solidFill>
                <a:sym typeface="+mn-ea"/>
              </a:rPr>
              <a:t>Credentials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633889" y="4380758"/>
            <a:ext cx="1755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>
                <a:solidFill>
                  <a:schemeClr val="bg1"/>
                </a:solidFill>
              </a:rPr>
              <a:t>Authorization </a:t>
            </a:r>
            <a:r>
              <a:rPr lang="pt-BR" altLang="en-US" sz="1500" b="1" dirty="0" err="1">
                <a:solidFill>
                  <a:schemeClr val="bg1"/>
                </a:solidFill>
              </a:rPr>
              <a:t>Code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533399" y="2170838"/>
            <a:ext cx="1755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500" b="1" dirty="0">
                <a:solidFill>
                  <a:schemeClr val="bg1"/>
                </a:solidFill>
              </a:rPr>
              <a:t>Authorization </a:t>
            </a:r>
            <a:r>
              <a:rPr lang="pt-BR" altLang="en-US" sz="1500" b="1" dirty="0" err="1">
                <a:solidFill>
                  <a:schemeClr val="bg1"/>
                </a:solidFill>
              </a:rPr>
              <a:t>Code</a:t>
            </a:r>
            <a:r>
              <a:rPr lang="pt-BR" altLang="en-US" sz="1500" b="1" dirty="0">
                <a:solidFill>
                  <a:schemeClr val="bg1"/>
                </a:solidFill>
              </a:rPr>
              <a:t> PKCE</a:t>
            </a:r>
            <a:endParaRPr lang="pt-BR" altLang="en-US" sz="1500" b="1" dirty="0">
              <a:solidFill>
                <a:schemeClr val="bg1"/>
              </a:solidFill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024438" y="2007604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00B050"/>
                </a:solidFill>
              </a:rPr>
              <a:t>SIM</a:t>
            </a:r>
            <a:endParaRPr lang="pt-BR" altLang="en-US" sz="1050" b="1">
              <a:solidFill>
                <a:srgbClr val="00B050"/>
              </a:solidFill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1928813" y="1058914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00B050"/>
                </a:solidFill>
              </a:rPr>
              <a:t>SIM</a:t>
            </a:r>
            <a:endParaRPr lang="pt-BR" altLang="en-US" sz="1050" b="1">
              <a:solidFill>
                <a:srgbClr val="00B050"/>
              </a:solidFill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4665345" y="3781159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00B050"/>
                </a:solidFill>
              </a:rPr>
              <a:t>SIM</a:t>
            </a:r>
            <a:endParaRPr lang="pt-BR" altLang="en-US" sz="1050" b="1">
              <a:solidFill>
                <a:srgbClr val="00B050"/>
              </a:solidFill>
            </a:endParaRPr>
          </a:p>
        </p:txBody>
      </p:sp>
      <p:sp>
        <p:nvSpPr>
          <p:cNvPr id="31" name="Caixa de Texto 30"/>
          <p:cNvSpPr txBox="1"/>
          <p:nvPr/>
        </p:nvSpPr>
        <p:spPr>
          <a:xfrm>
            <a:off x="6105525" y="1058914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FF0000"/>
                </a:solidFill>
              </a:rPr>
              <a:t>NÃO</a:t>
            </a:r>
            <a:endParaRPr lang="pt-BR" altLang="en-US" sz="1050" b="1">
              <a:solidFill>
                <a:srgbClr val="FF0000"/>
              </a:solidFill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1928813" y="2886761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FF0000"/>
                </a:solidFill>
              </a:rPr>
              <a:t>NÃO</a:t>
            </a:r>
            <a:endParaRPr lang="pt-BR" altLang="en-US" sz="1050" b="1">
              <a:solidFill>
                <a:srgbClr val="FF0000"/>
              </a:solidFill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7409022" y="3397778"/>
            <a:ext cx="845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FF0000"/>
                </a:solidFill>
              </a:rPr>
              <a:t>NÃO</a:t>
            </a:r>
            <a:endParaRPr lang="pt-BR" altLang="en-US" sz="105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7362" y="3437643"/>
            <a:ext cx="5629275" cy="786300"/>
          </a:xfrm>
        </p:spPr>
        <p:txBody>
          <a:bodyPr>
            <a:noAutofit/>
          </a:bodyPr>
          <a:lstStyle/>
          <a:p>
            <a:pPr algn="just"/>
            <a:r>
              <a:rPr lang="pt-BR" altLang="en-US" sz="2400" dirty="0">
                <a:latin typeface="Barlow Semi Condensed" panose="00000506000000000000" pitchFamily="2" charset="0"/>
                <a:cs typeface="Arial" panose="020B0604020202020204" pitchFamily="34" charset="0"/>
              </a:rPr>
              <a:t>JWT (JSON Web Token) é um método </a:t>
            </a:r>
            <a:r>
              <a:rPr lang="pt-BR" altLang="en-US" sz="2400" b="1" dirty="0">
                <a:latin typeface="Barlow Semi Condensed" panose="00000506000000000000" pitchFamily="2" charset="0"/>
                <a:cs typeface="Arial" panose="020B0604020202020204" pitchFamily="34" charset="0"/>
              </a:rPr>
              <a:t>RFC7519</a:t>
            </a:r>
            <a:r>
              <a:rPr lang="pt-BR" altLang="en-US" sz="2400" dirty="0">
                <a:latin typeface="Barlow Semi Condensed" panose="00000506000000000000" pitchFamily="2" charset="0"/>
                <a:cs typeface="Arial" panose="020B0604020202020204" pitchFamily="34" charset="0"/>
              </a:rPr>
              <a:t> padrão da indústria para realizar autenticação entre duas partes por meio de um token assinado que autentica uma requisição web. Esse token é um código em Base64 que armazena objetos JSON com os dados que permitem a autenticação da requisição.</a:t>
            </a:r>
            <a:endParaRPr lang="pt-BR" altLang="en-US" sz="2400" dirty="0"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15" y="-842645"/>
            <a:ext cx="5372735" cy="32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3" descr="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578" y="150283"/>
            <a:ext cx="7066844" cy="484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439" y="-419855"/>
            <a:ext cx="8319911" cy="1902000"/>
          </a:xfrm>
        </p:spPr>
        <p:txBody>
          <a:bodyPr/>
          <a:lstStyle/>
          <a:p>
            <a:pPr algn="ctr"/>
            <a:r>
              <a:rPr lang="pt-BR" altLang="en-US" sz="3600" dirty="0"/>
              <a:t>JWT com chave simétrica (HMAC SHA-256)</a:t>
            </a:r>
            <a:endParaRPr lang="pt-BR" altLang="en-US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1670050" y="1092229"/>
            <a:ext cx="6153150" cy="186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pt-BR" altLang="en-US" sz="2400" dirty="0">
                <a:latin typeface="Barlow Semi Condensed" panose="00000506000000000000" pitchFamily="2" charset="0"/>
              </a:rPr>
              <a:t>Criptografia que usam a mesma chave criptográfica para encriptação de texto puro e decriptação de texto cifrado. A chave, na prática, representa um segredo compartilhado entre duas ou mais partes que pode ser usado para manter uma ligação de informação privada.</a:t>
            </a:r>
            <a:endParaRPr lang="pt-BR" altLang="en-US" sz="2400" dirty="0">
              <a:latin typeface="Barlow Semi Condensed" panose="00000506000000000000" pitchFamily="2" charset="0"/>
            </a:endParaRPr>
          </a:p>
          <a:p>
            <a:pPr algn="just"/>
            <a:endParaRPr lang="pt-BR" altLang="en-US" sz="2400" dirty="0"/>
          </a:p>
          <a:p>
            <a:pPr algn="just"/>
            <a:endParaRPr lang="pt-BR" altLang="en-US" sz="2400" dirty="0"/>
          </a:p>
          <a:p>
            <a:pPr algn="ctr"/>
            <a:endParaRPr lang="pt-BR" altLang="en-US" sz="2400" dirty="0"/>
          </a:p>
          <a:p>
            <a:pPr algn="ctr"/>
            <a:endParaRPr lang="pt-BR" altLang="en-US" sz="2400" dirty="0"/>
          </a:p>
          <a:p>
            <a:pPr algn="ctr"/>
            <a:endParaRPr lang="pt-BR" altLang="en-US" sz="2400" dirty="0"/>
          </a:p>
        </p:txBody>
      </p:sp>
      <p:sp>
        <p:nvSpPr>
          <p:cNvPr id="4" name="Retângulo arredondado 3"/>
          <p:cNvSpPr/>
          <p:nvPr/>
        </p:nvSpPr>
        <p:spPr>
          <a:xfrm>
            <a:off x="628650" y="4035567"/>
            <a:ext cx="1712595" cy="6162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6" name="Caixa de Texto 5"/>
          <p:cNvSpPr txBox="1"/>
          <p:nvPr/>
        </p:nvSpPr>
        <p:spPr>
          <a:xfrm>
            <a:off x="628650" y="4171298"/>
            <a:ext cx="17125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Emissor</a:t>
            </a:r>
            <a:endParaRPr lang="pt-BR" altLang="en-US" sz="2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7295674" y="4057650"/>
            <a:ext cx="1219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endParaRPr lang="pt-BR" altLang="en-US" sz="2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6802755" y="4035567"/>
            <a:ext cx="1712595" cy="6162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 dirty="0"/>
          </a:p>
        </p:txBody>
      </p:sp>
      <p:sp>
        <p:nvSpPr>
          <p:cNvPr id="10" name="Caixa de Texto 9"/>
          <p:cNvSpPr txBox="1"/>
          <p:nvPr/>
        </p:nvSpPr>
        <p:spPr>
          <a:xfrm>
            <a:off x="6802755" y="4171298"/>
            <a:ext cx="17125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endParaRPr lang="pt-BR" alt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341245" y="4342748"/>
            <a:ext cx="4472940" cy="133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4"/>
          <p:cNvSpPr/>
          <p:nvPr/>
        </p:nvSpPr>
        <p:spPr>
          <a:xfrm>
            <a:off x="1946910" y="3616943"/>
            <a:ext cx="394335" cy="554355"/>
          </a:xfrm>
          <a:prstGeom prst="roundRect">
            <a:avLst/>
          </a:prstGeom>
          <a:solidFill>
            <a:srgbClr val="3F48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8" name="Retângulo arredondado 7"/>
          <p:cNvSpPr/>
          <p:nvPr/>
        </p:nvSpPr>
        <p:spPr>
          <a:xfrm>
            <a:off x="6814185" y="3616943"/>
            <a:ext cx="394335" cy="554355"/>
          </a:xfrm>
          <a:prstGeom prst="roundRect">
            <a:avLst/>
          </a:prstGeom>
          <a:solidFill>
            <a:srgbClr val="3F48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 dirty="0"/>
          </a:p>
        </p:txBody>
      </p:sp>
      <p:sp>
        <p:nvSpPr>
          <p:cNvPr id="13" name="Caixa de Texto 12"/>
          <p:cNvSpPr txBox="1"/>
          <p:nvPr/>
        </p:nvSpPr>
        <p:spPr>
          <a:xfrm>
            <a:off x="2784634" y="3989318"/>
            <a:ext cx="370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200" b="1" dirty="0">
                <a:solidFill>
                  <a:srgbClr val="00B050"/>
                </a:solidFill>
              </a:rPr>
              <a:t>Mensagem assinada</a:t>
            </a:r>
            <a:endParaRPr lang="pt-B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3813095" y="3420972"/>
            <a:ext cx="152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200" b="1" dirty="0">
                <a:solidFill>
                  <a:srgbClr val="00B050"/>
                </a:solidFill>
              </a:rPr>
              <a:t>Compartilham a mesma chave</a:t>
            </a:r>
            <a:endParaRPr lang="pt-B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7" name="Espaço Reservado para Conteúdo 1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438" y="3685047"/>
            <a:ext cx="327660" cy="462915"/>
          </a:xfrm>
          <a:prstGeom prst="rect">
            <a:avLst/>
          </a:prstGeom>
        </p:spPr>
      </p:pic>
      <p:pic>
        <p:nvPicPr>
          <p:cNvPr id="16" name="Espaço Reservado para Conteúdo 15" descr="download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855214" y="3650862"/>
            <a:ext cx="328612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2025650" y="958901"/>
            <a:ext cx="5226756" cy="658500"/>
          </a:xfrm>
        </p:spPr>
        <p:txBody>
          <a:bodyPr/>
          <a:lstStyle/>
          <a:p>
            <a:pPr algn="just"/>
            <a:r>
              <a:rPr lang="pt-BR" altLang="en-US" sz="2400" dirty="0"/>
              <a:t>Criptografia de chave pública, conhecida como criptografia assimétrica, é qualquer sistema criptográfico que usa pares de chaves, sendo chaves públicas que podem ser amplamente disseminadas, e chaves privadas que são conhecidas apenas pelo proprietário</a:t>
            </a:r>
            <a:endParaRPr lang="pt-BR" altLang="en-US" sz="2400" dirty="0"/>
          </a:p>
          <a:p>
            <a:pPr algn="just"/>
            <a:endParaRPr lang="pt-BR" altLang="en-U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401" y="73036"/>
            <a:ext cx="6999111" cy="786300"/>
          </a:xfrm>
        </p:spPr>
        <p:txBody>
          <a:bodyPr/>
          <a:lstStyle/>
          <a:p>
            <a:pPr algn="ctr"/>
            <a:r>
              <a:rPr lang="pt-BR" altLang="en-US" sz="3200" dirty="0"/>
              <a:t>JWT com RSA SHA-256 (chave assimétrica)</a:t>
            </a:r>
            <a:endParaRPr lang="pt-BR" altLang="en-US" sz="32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617371" y="4300964"/>
            <a:ext cx="1712595" cy="6162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4385789"/>
            <a:ext cx="17125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Emissor</a:t>
            </a:r>
            <a:endParaRPr lang="pt-BR" alt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7295674" y="4057650"/>
            <a:ext cx="1219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endParaRPr lang="pt-BR" altLang="en-US" sz="2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6802755" y="4285404"/>
            <a:ext cx="1712595" cy="6162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16" name="Caixa de Texto 15"/>
          <p:cNvSpPr txBox="1"/>
          <p:nvPr/>
        </p:nvSpPr>
        <p:spPr>
          <a:xfrm>
            <a:off x="6802755" y="4385789"/>
            <a:ext cx="17125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endParaRPr lang="pt-BR" altLang="en-US" sz="2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341245" y="4557239"/>
            <a:ext cx="4472940" cy="133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arredondado 17"/>
          <p:cNvSpPr/>
          <p:nvPr/>
        </p:nvSpPr>
        <p:spPr>
          <a:xfrm>
            <a:off x="1946910" y="3831434"/>
            <a:ext cx="394335" cy="554355"/>
          </a:xfrm>
          <a:prstGeom prst="round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6814185" y="3831434"/>
            <a:ext cx="394335" cy="554355"/>
          </a:xfrm>
          <a:prstGeom prst="roundRect">
            <a:avLst/>
          </a:prstGeom>
          <a:solidFill>
            <a:srgbClr val="3F48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sz="1050"/>
          </a:p>
        </p:txBody>
      </p:sp>
      <p:sp>
        <p:nvSpPr>
          <p:cNvPr id="20" name="Caixa de Texto 19"/>
          <p:cNvSpPr txBox="1"/>
          <p:nvPr/>
        </p:nvSpPr>
        <p:spPr>
          <a:xfrm>
            <a:off x="2784634" y="4237676"/>
            <a:ext cx="3709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00B050"/>
                </a:solidFill>
              </a:rPr>
              <a:t>Mensagem assinada</a:t>
            </a:r>
            <a:endParaRPr lang="pt-BR" altLang="en-US" sz="1050" b="1">
              <a:solidFill>
                <a:srgbClr val="00B050"/>
              </a:solidFill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1375887" y="3577593"/>
            <a:ext cx="1529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FF0000"/>
                </a:solidFill>
              </a:rPr>
              <a:t>Chave privada</a:t>
            </a:r>
            <a:endParaRPr lang="pt-BR" altLang="en-US" sz="1050" b="1">
              <a:solidFill>
                <a:srgbClr val="FF0000"/>
              </a:solidFill>
            </a:endParaRPr>
          </a:p>
        </p:txBody>
      </p:sp>
      <p:pic>
        <p:nvPicPr>
          <p:cNvPr id="24" name="Imagem 2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914" y="3889103"/>
            <a:ext cx="327184" cy="461963"/>
          </a:xfrm>
          <a:prstGeom prst="rect">
            <a:avLst/>
          </a:prstGeom>
        </p:spPr>
      </p:pic>
      <p:sp>
        <p:nvSpPr>
          <p:cNvPr id="25" name="Caixa de Texto 24"/>
          <p:cNvSpPr txBox="1"/>
          <p:nvPr/>
        </p:nvSpPr>
        <p:spPr>
          <a:xfrm>
            <a:off x="6247130" y="3581403"/>
            <a:ext cx="1529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050" b="1">
                <a:solidFill>
                  <a:srgbClr val="0070C0"/>
                </a:solidFill>
              </a:rPr>
              <a:t>Chave publica</a:t>
            </a:r>
            <a:endParaRPr lang="pt-BR" altLang="en-US" sz="1050" b="1">
              <a:solidFill>
                <a:srgbClr val="0070C0"/>
              </a:solidFill>
            </a:endParaRPr>
          </a:p>
        </p:txBody>
      </p:sp>
      <p:pic>
        <p:nvPicPr>
          <p:cNvPr id="22" name="Espaço Reservado para Conteúdo 21" descr="download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35599" y="3897677"/>
            <a:ext cx="328612" cy="463550"/>
          </a:xfrm>
          <a:prstGeom prst="rect">
            <a:avLst/>
          </a:prstGeom>
          <a:solidFill>
            <a:srgbClr val="ED1C24"/>
          </a:solidFill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990600" y="-97719"/>
            <a:ext cx="10515600" cy="1325563"/>
          </a:xfrm>
        </p:spPr>
        <p:txBody>
          <a:bodyPr/>
          <a:lstStyle/>
          <a:p>
            <a:pPr algn="ctr"/>
            <a:r>
              <a:rPr lang="pt-BR" altLang="en-US" sz="3600" dirty="0"/>
              <a:t>Par de chaves com </a:t>
            </a:r>
            <a:r>
              <a:rPr lang="pt-BR" altLang="en-US" sz="3600" dirty="0" err="1"/>
              <a:t>keytool</a:t>
            </a:r>
            <a:endParaRPr lang="pt-BR" altLang="en-US" sz="3600" dirty="0"/>
          </a:p>
        </p:txBody>
      </p:sp>
      <p:sp>
        <p:nvSpPr>
          <p:cNvPr id="6" name="Espaço Reservado para Conteúdo 2"/>
          <p:cNvSpPr txBox="1"/>
          <p:nvPr/>
        </p:nvSpPr>
        <p:spPr>
          <a:xfrm>
            <a:off x="309142" y="1064928"/>
            <a:ext cx="8241323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400" dirty="0" err="1">
                <a:latin typeface="Barlow Semi Condensed" panose="00000506000000000000" pitchFamily="2" charset="0"/>
              </a:rPr>
              <a:t>Keytool</a:t>
            </a:r>
            <a:r>
              <a:rPr lang="pt-BR" altLang="en-US" sz="2400" dirty="0">
                <a:latin typeface="Barlow Semi Condensed" panose="00000506000000000000" pitchFamily="2" charset="0"/>
              </a:rPr>
              <a:t> cria e gerencia arquivos JKS</a:t>
            </a:r>
            <a:endParaRPr lang="pt-BR" altLang="en-US" sz="2400" dirty="0">
              <a:latin typeface="Barlow Semi Condensed" panose="00000506000000000000" pitchFamily="2" charset="0"/>
            </a:endParaRPr>
          </a:p>
          <a:p>
            <a: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400" dirty="0">
                <a:latin typeface="Barlow Semi Condensed" panose="00000506000000000000" pitchFamily="2" charset="0"/>
              </a:rPr>
              <a:t>JKS Java Key Store um container repositório para armazenar um conjunto de chaves criptografadas em formato binário.</a:t>
            </a:r>
            <a:endParaRPr lang="pt-BR" altLang="en-US" sz="2400" dirty="0">
              <a:latin typeface="Barlow Semi Condensed" panose="00000506000000000000" pitchFamily="2" charset="0"/>
            </a:endParaRPr>
          </a:p>
          <a:p>
            <a:pPr marL="285750" indent="-28575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1800" dirty="0">
              <a:latin typeface="Barlow Semi Condensed" panose="00000506000000000000" pitchFamily="2" charset="0"/>
            </a:endParaRPr>
          </a:p>
          <a:p>
            <a: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400" dirty="0" err="1">
                <a:latin typeface="Barlow Semi Condensed" panose="00000506000000000000" pitchFamily="2" charset="0"/>
              </a:rPr>
              <a:t>keytool</a:t>
            </a:r>
            <a:r>
              <a:rPr lang="pt-BR" altLang="en-US" sz="2400" dirty="0">
                <a:latin typeface="Barlow Semi Condensed" panose="00000506000000000000" pitchFamily="2" charset="0"/>
              </a:rPr>
              <a:t>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genkeypair</a:t>
            </a:r>
            <a:r>
              <a:rPr lang="pt-BR" altLang="en-US" sz="2400" dirty="0">
                <a:latin typeface="Barlow Semi Condensed" panose="00000506000000000000" pitchFamily="2" charset="0"/>
              </a:rPr>
              <a:t> -alias “nome”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keyalg</a:t>
            </a:r>
            <a:r>
              <a:rPr lang="pt-BR" altLang="en-US" sz="2400" dirty="0">
                <a:latin typeface="Barlow Semi Condensed" panose="00000506000000000000" pitchFamily="2" charset="0"/>
              </a:rPr>
              <a:t> RSA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keypass</a:t>
            </a:r>
            <a:r>
              <a:rPr lang="pt-BR" altLang="en-US" sz="2400" dirty="0">
                <a:latin typeface="Barlow Semi Condensed" panose="00000506000000000000" pitchFamily="2" charset="0"/>
              </a:rPr>
              <a:t> “senha”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keystore</a:t>
            </a:r>
            <a:r>
              <a:rPr lang="pt-BR" altLang="en-US" sz="2400" dirty="0">
                <a:latin typeface="Barlow Semi Condensed" panose="00000506000000000000" pitchFamily="2" charset="0"/>
              </a:rPr>
              <a:t> “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nomeArquivo</a:t>
            </a:r>
            <a:r>
              <a:rPr lang="pt-BR" altLang="en-US" sz="2400" dirty="0">
                <a:latin typeface="Barlow Semi Condensed" panose="00000506000000000000" pitchFamily="2" charset="0"/>
              </a:rPr>
              <a:t>”.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jks</a:t>
            </a:r>
            <a:r>
              <a:rPr lang="pt-BR" altLang="en-US" sz="2400" dirty="0">
                <a:latin typeface="Barlow Semi Condensed" panose="00000506000000000000" pitchFamily="2" charset="0"/>
              </a:rPr>
              <a:t>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storepass</a:t>
            </a:r>
            <a:r>
              <a:rPr lang="pt-BR" altLang="en-US" sz="2400" dirty="0">
                <a:latin typeface="Barlow Semi Condensed" panose="00000506000000000000" pitchFamily="2" charset="0"/>
              </a:rPr>
              <a:t> “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senhaAcesso</a:t>
            </a:r>
            <a:r>
              <a:rPr lang="pt-BR" altLang="en-US" sz="2400" dirty="0">
                <a:latin typeface="Barlow Semi Condensed" panose="00000506000000000000" pitchFamily="2" charset="0"/>
              </a:rPr>
              <a:t>”</a:t>
            </a:r>
            <a:endParaRPr lang="pt-BR" altLang="en-US" sz="2400" dirty="0">
              <a:latin typeface="Barlow Semi Condensed" panose="00000506000000000000" pitchFamily="2" charset="0"/>
            </a:endParaRPr>
          </a:p>
          <a:p>
            <a:pPr marL="285750" indent="-28575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endParaRPr lang="pt-BR" altLang="en-US" sz="1800" dirty="0">
              <a:latin typeface="Barlow Semi Condensed" panose="00000506000000000000" pitchFamily="2" charset="0"/>
            </a:endParaRPr>
          </a:p>
          <a:p>
            <a: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400" dirty="0">
                <a:latin typeface="Barlow Semi Condensed" panose="00000506000000000000" pitchFamily="2" charset="0"/>
              </a:rPr>
              <a:t>Verificar chave</a:t>
            </a:r>
            <a:endParaRPr lang="pt-BR" altLang="en-US" sz="2400" dirty="0">
              <a:latin typeface="Barlow Semi Condensed" panose="00000506000000000000" pitchFamily="2" charset="0"/>
            </a:endParaRPr>
          </a:p>
          <a:p>
            <a: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pt-BR" altLang="en-US" sz="2400" dirty="0" err="1">
                <a:latin typeface="Barlow Semi Condensed" panose="00000506000000000000" pitchFamily="2" charset="0"/>
              </a:rPr>
              <a:t>keytool</a:t>
            </a:r>
            <a:r>
              <a:rPr lang="pt-BR" altLang="en-US" sz="2400" dirty="0">
                <a:latin typeface="Barlow Semi Condensed" panose="00000506000000000000" pitchFamily="2" charset="0"/>
              </a:rPr>
              <a:t> --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list</a:t>
            </a:r>
            <a:r>
              <a:rPr lang="pt-BR" altLang="en-US" sz="2400" dirty="0">
                <a:latin typeface="Barlow Semi Condensed" panose="00000506000000000000" pitchFamily="2" charset="0"/>
              </a:rPr>
              <a:t> -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keystore</a:t>
            </a:r>
            <a:r>
              <a:rPr lang="pt-BR" altLang="en-US" sz="2400" dirty="0">
                <a:latin typeface="Barlow Semi Condensed" panose="00000506000000000000" pitchFamily="2" charset="0"/>
              </a:rPr>
              <a:t> “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nomeArquivo</a:t>
            </a:r>
            <a:r>
              <a:rPr lang="pt-BR" altLang="en-US" sz="2400" dirty="0">
                <a:latin typeface="Barlow Semi Condensed" panose="00000506000000000000" pitchFamily="2" charset="0"/>
              </a:rPr>
              <a:t>”.</a:t>
            </a:r>
            <a:r>
              <a:rPr lang="pt-BR" altLang="en-US" sz="2400" dirty="0" err="1">
                <a:latin typeface="Barlow Semi Condensed" panose="00000506000000000000" pitchFamily="2" charset="0"/>
              </a:rPr>
              <a:t>jks</a:t>
            </a:r>
            <a:endParaRPr lang="pt-BR" altLang="en-US" sz="2400" dirty="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35" y="0"/>
            <a:ext cx="9077325" cy="1325880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altLang="en-US" sz="3200" dirty="0"/>
              <a:t>Extraindo a chave pública no formato PEM</a:t>
            </a:r>
            <a:endParaRPr lang="pt-BR" altLang="en-US" sz="32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319454" y="1122239"/>
            <a:ext cx="8505092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  <a:defRPr sz="2400">
                <a:latin typeface="Barlow Semi Condensed" panose="00000506000000000000" pitchFamily="2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altLang="en-US" dirty="0"/>
              <a:t>Gerando o certificado</a:t>
            </a:r>
            <a:endParaRPr lang="pt-BR" altLang="en-US" dirty="0"/>
          </a:p>
          <a:p>
            <a:r>
              <a:rPr lang="pt-BR" altLang="en-US" dirty="0" err="1"/>
              <a:t>keytool</a:t>
            </a:r>
            <a:r>
              <a:rPr lang="pt-BR" altLang="en-US" dirty="0"/>
              <a:t> -</a:t>
            </a:r>
            <a:r>
              <a:rPr lang="pt-BR" altLang="en-US" dirty="0" err="1"/>
              <a:t>export</a:t>
            </a:r>
            <a:r>
              <a:rPr lang="pt-BR" altLang="en-US" dirty="0"/>
              <a:t> -</a:t>
            </a:r>
            <a:r>
              <a:rPr lang="pt-BR" altLang="en-US" dirty="0" err="1"/>
              <a:t>rfc</a:t>
            </a:r>
            <a:r>
              <a:rPr lang="pt-BR" altLang="en-US" dirty="0"/>
              <a:t> -alias “nome”-</a:t>
            </a:r>
            <a:r>
              <a:rPr lang="pt-BR" altLang="en-US" dirty="0" err="1"/>
              <a:t>keystore</a:t>
            </a:r>
            <a:r>
              <a:rPr lang="pt-BR" altLang="en-US" dirty="0"/>
              <a:t> “</a:t>
            </a:r>
            <a:r>
              <a:rPr lang="pt-BR" altLang="en-US" dirty="0" err="1"/>
              <a:t>nomeArquivo</a:t>
            </a:r>
            <a:r>
              <a:rPr lang="pt-BR" altLang="en-US" dirty="0"/>
              <a:t>”.</a:t>
            </a:r>
            <a:r>
              <a:rPr lang="pt-BR" altLang="en-US" dirty="0" err="1"/>
              <a:t>jks</a:t>
            </a:r>
            <a:r>
              <a:rPr lang="pt-BR" altLang="en-US" dirty="0"/>
              <a:t> -file “</a:t>
            </a:r>
            <a:r>
              <a:rPr lang="pt-BR" altLang="en-US" dirty="0" err="1">
                <a:sym typeface="+mn-ea"/>
              </a:rPr>
              <a:t>nomeArquivo</a:t>
            </a:r>
            <a:r>
              <a:rPr lang="pt-BR" altLang="en-US" dirty="0"/>
              <a:t>”-</a:t>
            </a:r>
            <a:r>
              <a:rPr lang="pt-BR" altLang="en-US" dirty="0" err="1"/>
              <a:t>cert.pem</a:t>
            </a:r>
            <a:endParaRPr lang="pt-BR" altLang="en-US" dirty="0"/>
          </a:p>
          <a:p>
            <a:endParaRPr lang="pt-BR" altLang="en-US" sz="1600" dirty="0"/>
          </a:p>
          <a:p>
            <a:r>
              <a:rPr lang="pt-BR" altLang="en-US" dirty="0"/>
              <a:t>RFC 1421 - Verificar </a:t>
            </a:r>
            <a:r>
              <a:rPr lang="pt-BR" altLang="en-US" dirty="0" err="1"/>
              <a:t>cat</a:t>
            </a:r>
            <a:r>
              <a:rPr lang="pt-BR" altLang="en-US" dirty="0"/>
              <a:t> “</a:t>
            </a:r>
            <a:r>
              <a:rPr lang="pt-BR" altLang="en-US" dirty="0" err="1"/>
              <a:t>nomeArquivo</a:t>
            </a:r>
            <a:r>
              <a:rPr lang="pt-BR" altLang="en-US" dirty="0"/>
              <a:t>”-</a:t>
            </a:r>
            <a:r>
              <a:rPr lang="pt-BR" altLang="en-US" dirty="0" err="1"/>
              <a:t>cert.pem</a:t>
            </a:r>
            <a:endParaRPr lang="pt-BR" altLang="en-US" dirty="0"/>
          </a:p>
          <a:p>
            <a:endParaRPr lang="pt-BR" altLang="en-US" sz="1600" dirty="0"/>
          </a:p>
          <a:p>
            <a:r>
              <a:rPr lang="pt-BR" altLang="en-US" dirty="0"/>
              <a:t>Gerando a chave pública</a:t>
            </a:r>
            <a:endParaRPr lang="pt-BR" altLang="en-US" dirty="0"/>
          </a:p>
          <a:p>
            <a:r>
              <a:rPr lang="pt-BR" altLang="en-US" dirty="0" err="1"/>
              <a:t>openssl</a:t>
            </a:r>
            <a:r>
              <a:rPr lang="pt-BR" altLang="en-US" dirty="0"/>
              <a:t> x509 -</a:t>
            </a:r>
            <a:r>
              <a:rPr lang="pt-BR" altLang="en-US" dirty="0" err="1"/>
              <a:t>pubkey</a:t>
            </a:r>
            <a:r>
              <a:rPr lang="pt-BR" altLang="en-US" dirty="0"/>
              <a:t> -</a:t>
            </a:r>
            <a:r>
              <a:rPr lang="pt-BR" altLang="en-US" dirty="0" err="1"/>
              <a:t>noout</a:t>
            </a:r>
            <a:r>
              <a:rPr lang="pt-BR" altLang="en-US" dirty="0"/>
              <a:t> -in “</a:t>
            </a:r>
            <a:r>
              <a:rPr lang="pt-BR" altLang="en-US" dirty="0" err="1"/>
              <a:t>nomeArquivo</a:t>
            </a:r>
            <a:r>
              <a:rPr lang="pt-BR" altLang="en-US" dirty="0"/>
              <a:t>”-</a:t>
            </a:r>
            <a:r>
              <a:rPr lang="pt-BR" altLang="en-US" dirty="0" err="1"/>
              <a:t>cert.pem</a:t>
            </a:r>
            <a:r>
              <a:rPr lang="pt-BR" altLang="en-US" dirty="0"/>
              <a:t> &gt; “</a:t>
            </a:r>
            <a:r>
              <a:rPr lang="pt-BR" altLang="en-US" dirty="0" err="1"/>
              <a:t>nomeArquivo</a:t>
            </a:r>
            <a:r>
              <a:rPr lang="pt-BR" altLang="en-US" dirty="0"/>
              <a:t>”-</a:t>
            </a:r>
            <a:r>
              <a:rPr lang="pt-BR" altLang="en-US" dirty="0" err="1"/>
              <a:t>pkey.pem</a:t>
            </a:r>
            <a:endParaRPr lang="pt-B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-776653" y="-314813"/>
            <a:ext cx="10515600" cy="1325563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6000"/>
            </a:pPr>
            <a:r>
              <a:rPr lang="pt-BR" altLang="en-US" sz="3200" dirty="0" err="1"/>
              <a:t>Claims</a:t>
            </a:r>
            <a:endParaRPr lang="pt-BR" altLang="en-US" sz="3200" dirty="0"/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791309" y="679273"/>
            <a:ext cx="7379676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  <a:defRPr sz="2400">
                <a:latin typeface="Barlow Semi Condensed" panose="00000506000000000000" pitchFamily="2" charset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algn="just"/>
            <a:r>
              <a:rPr lang="pt-BR" altLang="en-US" dirty="0"/>
              <a:t>São implementações ou adições ao body (corpo) do token JWT informações que podem ser utilizadas para apresentação de dados ou recursos  que o desenvolvedor acha necessárias na aplicação. Ou para otimizar a aplicação.</a:t>
            </a:r>
            <a:endParaRPr lang="pt-BR" altLang="en-US" dirty="0"/>
          </a:p>
          <a:p>
            <a:pPr algn="just"/>
            <a:endParaRPr lang="pt-BR" altLang="en-US" sz="1400" dirty="0"/>
          </a:p>
          <a:p>
            <a:pPr algn="just"/>
            <a:r>
              <a:rPr lang="pt-BR" altLang="en-US" dirty="0" err="1"/>
              <a:t>Claims</a:t>
            </a:r>
            <a:r>
              <a:rPr lang="pt-BR" altLang="en-US" dirty="0"/>
              <a:t> (declarações), os quais, a partir de pequenas informações do usuário, podem determinar uma política de segurança para o sistema.</a:t>
            </a:r>
            <a:endParaRPr lang="pt-BR" altLang="en-US" dirty="0"/>
          </a:p>
          <a:p>
            <a:pPr algn="just"/>
            <a:endParaRPr lang="pt-BR" altLang="en-US" sz="1400" dirty="0"/>
          </a:p>
          <a:p>
            <a:pPr algn="just"/>
            <a:r>
              <a:rPr lang="pt-BR" altLang="en-US" dirty="0"/>
              <a:t>Adicionar as autorizações para envio dentro do corpo do token usando a coleção </a:t>
            </a:r>
            <a:r>
              <a:rPr lang="pt-BR" altLang="en-US" dirty="0" err="1"/>
              <a:t>Granted</a:t>
            </a:r>
            <a:r>
              <a:rPr lang="pt-BR" altLang="en-US" dirty="0"/>
              <a:t> </a:t>
            </a:r>
            <a:r>
              <a:rPr lang="pt-BR" altLang="en-US" dirty="0" err="1"/>
              <a:t>Authorities</a:t>
            </a:r>
            <a:r>
              <a:rPr lang="pt-BR" altLang="en-US" dirty="0"/>
              <a:t>.</a:t>
            </a:r>
            <a:endParaRPr lang="pt-B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-685800" y="-3234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2"/>
              </a:buClr>
              <a:buSzPts val="6000"/>
              <a:buFont typeface="Fjalla One" panose="02000506040000020004"/>
              <a:buNone/>
              <a:defRPr sz="32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1pPr>
            <a:lvl2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2pPr>
            <a:lvl3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3pPr>
            <a:lvl4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4pPr>
            <a:lvl5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5pPr>
            <a:lvl6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6pPr>
            <a:lvl7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7pPr>
            <a:lvl8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8pPr>
            <a:lvl9pPr algn="ctr">
              <a:buClr>
                <a:schemeClr val="dk2"/>
              </a:buClr>
              <a:buSzPts val="6000"/>
              <a:buFont typeface="Fjalla One" panose="02000506040000020004"/>
              <a:buNone/>
              <a:defRPr sz="60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</a:defRPr>
            </a:lvl9pPr>
          </a:lstStyle>
          <a:p>
            <a:r>
              <a:rPr lang="pt-BR" altLang="en-US" dirty="0"/>
              <a:t>Escopos do OAuth2</a:t>
            </a:r>
            <a:endParaRPr lang="pt-BR" altLang="en-US" dirty="0"/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842786" y="778228"/>
            <a:ext cx="7458428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 algn="just"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  <a:defRPr sz="2400">
                <a:latin typeface="Barlow Semi Condensed" panose="00000506000000000000" pitchFamily="2" charset="0"/>
              </a:defRPr>
            </a:lvl1pPr>
            <a:lvl2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2pPr>
            <a:lvl3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3pPr>
            <a:lvl4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4pPr>
            <a:lvl5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5pPr>
            <a:lvl6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6pPr>
            <a:lvl7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7pPr>
            <a:lvl8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8pPr>
            <a:lvl9pPr algn="ctr"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</a:defRPr>
            </a:lvl9pPr>
          </a:lstStyle>
          <a:p>
            <a:r>
              <a:rPr lang="pt-BR" altLang="en-US" dirty="0"/>
              <a:t> E uma </a:t>
            </a:r>
            <a:r>
              <a:rPr lang="pt-BR" altLang="en-US" dirty="0" err="1"/>
              <a:t>restriçao</a:t>
            </a:r>
            <a:r>
              <a:rPr lang="pt-BR" altLang="en-US" dirty="0"/>
              <a:t> a utilização do token juntamente a aquele cliente limitado ao  tipo de “escopo” da autorização concedida que por exemplo pode limitar acesso para leitura, leitura é escrita ou apenas escrita.</a:t>
            </a:r>
            <a:endParaRPr lang="pt-BR" altLang="en-US" dirty="0"/>
          </a:p>
          <a:p>
            <a:endParaRPr lang="pt-BR" altLang="en-US" sz="1800" dirty="0"/>
          </a:p>
          <a:p>
            <a:r>
              <a:rPr lang="pt-BR" altLang="en-US" dirty="0" err="1"/>
              <a:t>scope</a:t>
            </a:r>
            <a:r>
              <a:rPr lang="pt-BR" altLang="en-US" dirty="0"/>
              <a:t>: um ou mais valores de escopo indicando quais recursos do usuário você deseja obter acesso.</a:t>
            </a:r>
            <a:endParaRPr lang="pt-BR" altLang="en-US" dirty="0"/>
          </a:p>
          <a:p>
            <a:endParaRPr lang="pt-BR" altLang="en-US" sz="1800" dirty="0"/>
          </a:p>
          <a:p>
            <a:r>
              <a:rPr lang="pt-BR" altLang="en-US" dirty="0"/>
              <a:t>Algumas </a:t>
            </a:r>
            <a:r>
              <a:rPr lang="pt-BR" altLang="en-US" dirty="0" err="1"/>
              <a:t>aplicaçes</a:t>
            </a:r>
            <a:r>
              <a:rPr lang="pt-BR" altLang="en-US" dirty="0"/>
              <a:t> exigem o envio do parâmetro no </a:t>
            </a:r>
            <a:r>
              <a:rPr lang="pt-BR" altLang="en-US" dirty="0" err="1"/>
              <a:t>scope</a:t>
            </a:r>
            <a:r>
              <a:rPr lang="pt-BR" altLang="en-US" dirty="0"/>
              <a:t> para que o </a:t>
            </a:r>
            <a:r>
              <a:rPr lang="pt-BR" altLang="en-US" dirty="0" err="1"/>
              <a:t>refresh_token</a:t>
            </a:r>
            <a:r>
              <a:rPr lang="pt-BR" altLang="en-US" dirty="0"/>
              <a:t> seja retornado na requisição.</a:t>
            </a:r>
            <a:endParaRPr lang="pt-B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271835"/>
            <a:ext cx="836871" cy="83687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3834678"/>
            <a:ext cx="836872" cy="83687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6" y="2720129"/>
            <a:ext cx="836871" cy="836871"/>
          </a:xfrm>
          <a:prstGeom prst="rect">
            <a:avLst/>
          </a:prstGeom>
        </p:spPr>
      </p:pic>
      <p:sp>
        <p:nvSpPr>
          <p:cNvPr id="27" name="Espaço Reservado para Conteúdo 2"/>
          <p:cNvSpPr txBox="1"/>
          <p:nvPr/>
        </p:nvSpPr>
        <p:spPr>
          <a:xfrm>
            <a:off x="1888675" y="1278009"/>
            <a:ext cx="6315886" cy="118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algn="just"/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Client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(Cliente): É a aplicação que interage com o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Owner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. No caso de uma aplicação WEB, MOBILE, SPA, seria a aplicação do Browser.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Espaço Reservado para Conteúdo 3"/>
          <p:cNvSpPr txBox="1"/>
          <p:nvPr/>
        </p:nvSpPr>
        <p:spPr>
          <a:xfrm>
            <a:off x="1888674" y="271835"/>
            <a:ext cx="6315885" cy="631599"/>
          </a:xfr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/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Owner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(Usuário): É a pessoa entidade que concede o acesso aos seus dados. Literalmente o dono do recurso.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Espaço Reservado para Conteúdo 3"/>
          <p:cNvSpPr>
            <a:spLocks noGrp="1"/>
          </p:cNvSpPr>
          <p:nvPr/>
        </p:nvSpPr>
        <p:spPr>
          <a:xfrm>
            <a:off x="1888625" y="2525155"/>
            <a:ext cx="6315805" cy="12268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Server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(Servidor de autorização): Responsável por autenticação e emitir tokens de acesso (Access Token). Detém informações do Resource Owner (Usuário).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Espaço Reservado para Conteúdo 3"/>
          <p:cNvSpPr>
            <a:spLocks noGrp="1"/>
          </p:cNvSpPr>
          <p:nvPr/>
        </p:nvSpPr>
        <p:spPr>
          <a:xfrm>
            <a:off x="1888625" y="3816119"/>
            <a:ext cx="6315885" cy="631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 err="1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Resource</a:t>
            </a:r>
            <a:r>
              <a:rPr lang="pt-BR" sz="2000" b="1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Server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(Servidor de recurso): API exposta na internet e contém os dados do usuário. Para conseguir acesso ao seu conteúdo é necessário um token emitido pelo Authorization Server.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054" y="917334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2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57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ítulo 1"/>
          <p:cNvSpPr>
            <a:spLocks noGrp="1"/>
          </p:cNvSpPr>
          <p:nvPr>
            <p:ph type="title"/>
          </p:nvPr>
        </p:nvSpPr>
        <p:spPr>
          <a:xfrm>
            <a:off x="1155145" y="67414"/>
            <a:ext cx="6858000" cy="382429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Password Credentials</a:t>
            </a:r>
            <a:endParaRPr lang="pt-BR" sz="4000" dirty="0">
              <a:solidFill>
                <a:schemeClr val="tx1"/>
              </a:solidFill>
            </a:endParaRPr>
          </a:p>
        </p:txBody>
      </p:sp>
      <p:cxnSp>
        <p:nvCxnSpPr>
          <p:cNvPr id="62" name="Conector de Seta Reta 61"/>
          <p:cNvCxnSpPr/>
          <p:nvPr/>
        </p:nvCxnSpPr>
        <p:spPr>
          <a:xfrm flipV="1">
            <a:off x="990124" y="2022158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3374708" y="2345055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1066275" y="1736393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408998" y="2071651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37" y="326053"/>
            <a:ext cx="2142793" cy="2142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59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V="1">
            <a:off x="989648" y="2062639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3374708" y="2329815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75270" y="1806538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471367" y="2062639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064729" y="3229846"/>
            <a:ext cx="1068871" cy="3244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REQUISIÇÃO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064729" y="3512601"/>
            <a:ext cx="7014542" cy="124936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789138" y="3582871"/>
            <a:ext cx="2353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b="1" dirty="0">
                <a:solidFill>
                  <a:srgbClr val="92D050"/>
                </a:solidFill>
              </a:rPr>
              <a:t>POST    /</a:t>
            </a:r>
            <a:r>
              <a:rPr lang="pt-BR" b="1" dirty="0" err="1">
                <a:solidFill>
                  <a:srgbClr val="92D050"/>
                </a:solidFill>
              </a:rPr>
              <a:t>oauth</a:t>
            </a:r>
            <a:r>
              <a:rPr lang="pt-BR" b="1" dirty="0">
                <a:solidFill>
                  <a:srgbClr val="92D050"/>
                </a:solidFill>
              </a:rPr>
              <a:t>/token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088745" y="3859419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pt-BR" dirty="0" err="1">
                <a:solidFill>
                  <a:srgbClr val="92D050"/>
                </a:solidFill>
              </a:rPr>
              <a:t>Content-Type</a:t>
            </a:r>
            <a:r>
              <a:rPr lang="pt-BR" dirty="0">
                <a:solidFill>
                  <a:srgbClr val="92D050"/>
                </a:solidFill>
              </a:rPr>
              <a:t>: </a:t>
            </a:r>
            <a:r>
              <a:rPr lang="pt-BR" dirty="0" err="1">
                <a:solidFill>
                  <a:srgbClr val="92D050"/>
                </a:solidFill>
              </a:rPr>
              <a:t>application</a:t>
            </a:r>
            <a:r>
              <a:rPr lang="pt-BR" dirty="0">
                <a:solidFill>
                  <a:srgbClr val="92D050"/>
                </a:solidFill>
              </a:rPr>
              <a:t>/x-</a:t>
            </a:r>
            <a:r>
              <a:rPr lang="pt-BR" dirty="0" err="1">
                <a:solidFill>
                  <a:srgbClr val="92D050"/>
                </a:solidFill>
              </a:rPr>
              <a:t>www</a:t>
            </a:r>
            <a:r>
              <a:rPr lang="pt-BR" dirty="0">
                <a:solidFill>
                  <a:srgbClr val="92D050"/>
                </a:solidFill>
              </a:rPr>
              <a:t>-</a:t>
            </a:r>
            <a:r>
              <a:rPr lang="pt-BR" dirty="0" err="1">
                <a:solidFill>
                  <a:srgbClr val="92D050"/>
                </a:solidFill>
              </a:rPr>
              <a:t>form-urlencoded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1075270" y="4120560"/>
            <a:ext cx="67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pt-BR" dirty="0" err="1">
                <a:solidFill>
                  <a:srgbClr val="92D050"/>
                </a:solidFill>
              </a:rPr>
              <a:t>Authorization</a:t>
            </a:r>
            <a:r>
              <a:rPr lang="pt-BR" dirty="0">
                <a:solidFill>
                  <a:srgbClr val="92D050"/>
                </a:solidFill>
              </a:rPr>
              <a:t>: Basic tam9hbzoXMKjM=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1075270" y="4399309"/>
            <a:ext cx="67287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pt-BR" dirty="0" err="1">
                <a:solidFill>
                  <a:srgbClr val="92D050"/>
                </a:solidFill>
              </a:rPr>
              <a:t>username</a:t>
            </a:r>
            <a:r>
              <a:rPr lang="pt-BR" dirty="0">
                <a:solidFill>
                  <a:srgbClr val="92D050"/>
                </a:solidFill>
              </a:rPr>
              <a:t>=anime_social_backend</a:t>
            </a:r>
            <a:r>
              <a:rPr lang="pt-BR" dirty="0" err="1">
                <a:solidFill>
                  <a:srgbClr val="92D050"/>
                </a:solidFill>
              </a:rPr>
              <a:t>&amp;password</a:t>
            </a:r>
            <a:r>
              <a:rPr lang="pt-BR" dirty="0">
                <a:solidFill>
                  <a:srgbClr val="92D050"/>
                </a:solidFill>
              </a:rPr>
              <a:t>=anime_social</a:t>
            </a:r>
            <a:r>
              <a:rPr lang="pt-BR" dirty="0" err="1">
                <a:solidFill>
                  <a:srgbClr val="92D050"/>
                </a:solidFill>
              </a:rPr>
              <a:t>&amp;grant_type</a:t>
            </a:r>
            <a:r>
              <a:rPr lang="pt-BR" dirty="0">
                <a:solidFill>
                  <a:srgbClr val="92D050"/>
                </a:solidFill>
              </a:rPr>
              <a:t>=</a:t>
            </a:r>
            <a:r>
              <a:rPr lang="pt-BR" dirty="0" err="1">
                <a:solidFill>
                  <a:srgbClr val="92D050"/>
                </a:solidFill>
              </a:rPr>
              <a:t>password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0913" y="352481"/>
            <a:ext cx="2142793" cy="2142793"/>
          </a:xfrm>
          <a:prstGeom prst="rect">
            <a:avLst/>
          </a:prstGeom>
        </p:spPr>
      </p:pic>
      <p:sp>
        <p:nvSpPr>
          <p:cNvPr id="77" name="Título 1"/>
          <p:cNvSpPr>
            <a:spLocks noGrp="1"/>
          </p:cNvSpPr>
          <p:nvPr>
            <p:ph type="title"/>
          </p:nvPr>
        </p:nvSpPr>
        <p:spPr>
          <a:xfrm>
            <a:off x="1155145" y="67414"/>
            <a:ext cx="6858000" cy="382429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Password Credentials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978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4708" y="234172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01378" y="2774156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65040" y="1787717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93664" y="2062715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66949" y="2519786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64730" y="2610425"/>
            <a:ext cx="997096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64896" y="2988945"/>
            <a:ext cx="7014686" cy="173814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64729" y="3084886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b="1" dirty="0"/>
              <a:t>HTTP/ 1.1 200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374250" y="3364373"/>
            <a:ext cx="58243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": </a:t>
            </a:r>
            <a:r>
              <a:rPr lang="en-US" dirty="0"/>
              <a:t>"0c39c6e4-bc86-4cdd-9412-35ece81ad7a3",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  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": </a:t>
            </a:r>
            <a:r>
              <a:rPr lang="en-US" dirty="0"/>
              <a:t>"bearer",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": </a:t>
            </a:r>
            <a:r>
              <a:rPr lang="en-US" dirty="0"/>
              <a:t>21599,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"scope": </a:t>
            </a:r>
            <a:r>
              <a:rPr lang="en-US" dirty="0"/>
              <a:t>"write read"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2268" y="359259"/>
            <a:ext cx="2142793" cy="2142793"/>
          </a:xfrm>
          <a:prstGeom prst="rect">
            <a:avLst/>
          </a:prstGeom>
        </p:spPr>
      </p:pic>
      <p:sp>
        <p:nvSpPr>
          <p:cNvPr id="77" name="Título 1"/>
          <p:cNvSpPr>
            <a:spLocks noGrp="1"/>
          </p:cNvSpPr>
          <p:nvPr>
            <p:ph type="title"/>
          </p:nvPr>
        </p:nvSpPr>
        <p:spPr>
          <a:xfrm>
            <a:off x="1155145" y="67414"/>
            <a:ext cx="6858000" cy="382429"/>
          </a:xfrm>
        </p:spPr>
        <p:txBody>
          <a:bodyPr>
            <a:noAutofit/>
          </a:bodyPr>
          <a:p>
            <a:pPr algn="ctr"/>
            <a:r>
              <a:rPr lang="pt-BR" sz="4000" dirty="0">
                <a:solidFill>
                  <a:schemeClr val="tx1"/>
                </a:solidFill>
              </a:rPr>
              <a:t>Password Credentials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955834" y="2051685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74708" y="2331244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396139" y="3349943"/>
            <a:ext cx="4829651" cy="19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827395" y="4353402"/>
            <a:ext cx="2418874" cy="333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367564" y="2827973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5827395" y="3816668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3396139" y="4800124"/>
            <a:ext cx="4852035" cy="200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>
            <a:off x="961073" y="4924901"/>
            <a:ext cx="2392204" cy="1143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45535" y="1765576"/>
            <a:ext cx="221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99889" y="2059160"/>
            <a:ext cx="243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54030" y="2551603"/>
            <a:ext cx="243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38196" y="3079087"/>
            <a:ext cx="48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Faz requisição em recurso da API utilizando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008726" y="3553138"/>
            <a:ext cx="221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Consulta </a:t>
            </a:r>
            <a:r>
              <a:rPr lang="pt-BR" dirty="0" err="1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72389" y="4091783"/>
            <a:ext cx="221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 token válido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290655" y="4522903"/>
            <a:ext cx="48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recurso solicitado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979489" y="4623877"/>
            <a:ext cx="241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Utiliza recurso e apresenta algo</a:t>
            </a:r>
            <a:endParaRPr lang="pt-BR" dirty="0">
              <a:solidFill>
                <a:srgbClr val="00B0F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3037" y="326053"/>
            <a:ext cx="2142793" cy="2142793"/>
          </a:xfrm>
          <a:prstGeom prst="rect">
            <a:avLst/>
          </a:prstGeom>
        </p:spPr>
      </p:pic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155145" y="67414"/>
            <a:ext cx="6858000" cy="382429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Password Credentials</a:t>
            </a:r>
            <a:endParaRPr lang="pt-B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2000" contras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8" y="865666"/>
            <a:ext cx="836871" cy="8368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100000"/>
                    </a14:imgEffect>
                    <a14:imgEffect>
                      <a14:colorTemperature colorTemp="112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865666"/>
            <a:ext cx="836872" cy="8368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2000" contrast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11" y="865666"/>
            <a:ext cx="836871" cy="836871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955647" y="1702537"/>
            <a:ext cx="0" cy="3440963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212368" y="1702534"/>
            <a:ext cx="0" cy="3440966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793457" y="1702536"/>
            <a:ext cx="0" cy="3440965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4519" y="1702536"/>
            <a:ext cx="0" cy="3440964"/>
          </a:xfrm>
          <a:prstGeom prst="line">
            <a:avLst/>
          </a:prstGeom>
          <a:ln w="76200">
            <a:solidFill>
              <a:srgbClr val="3A7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221582" y="89819"/>
            <a:ext cx="6858000" cy="38258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err="1">
                <a:solidFill>
                  <a:schemeClr val="tx1"/>
                </a:solidFill>
                <a:sym typeface="+mn-ea"/>
              </a:rPr>
              <a:t>Refresh</a:t>
            </a:r>
            <a:r>
              <a:rPr lang="pt-BR" sz="4000" dirty="0">
                <a:solidFill>
                  <a:schemeClr val="tx1"/>
                </a:solidFill>
                <a:sym typeface="+mn-ea"/>
              </a:rPr>
              <a:t> Tokens</a:t>
            </a:r>
            <a:endParaRPr lang="pt-BR" sz="4000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955834" y="205978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386138" y="2341722"/>
            <a:ext cx="2418874" cy="3334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01378" y="2802255"/>
            <a:ext cx="2392204" cy="11430"/>
          </a:xfrm>
          <a:prstGeom prst="straightConnector1">
            <a:avLst/>
          </a:prstGeom>
          <a:ln w="57150">
            <a:solidFill>
              <a:srgbClr val="3A74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065040" y="1787717"/>
            <a:ext cx="206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Informa as credenciais 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2808" y="2073204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Solicita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47729" y="2530188"/>
            <a:ext cx="227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Retorna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access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 token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64730" y="2618045"/>
            <a:ext cx="962438" cy="3876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rPr>
              <a:t>RESPOSTA</a:t>
            </a:r>
            <a:endParaRPr lang="pt-BR" b="1" dirty="0">
              <a:solidFill>
                <a:srgbClr val="92D050"/>
              </a:solidFill>
              <a:latin typeface="Barlow Semi Condensed" panose="00000506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64896" y="3026092"/>
            <a:ext cx="7014686" cy="158234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82805" y="3028157"/>
            <a:ext cx="1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HTTP/ 1.1 200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14129" y="3259239"/>
            <a:ext cx="58243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rgbClr val="92D050"/>
                </a:solidFill>
                <a:latin typeface="Barlow Semi Condensed" panose="00000506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access_token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"0c39c6e4-bc86-4cdd-9412-35ece81ad7a3",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</a:t>
            </a:r>
            <a:r>
              <a:rPr lang="en-US" dirty="0" err="1">
                <a:solidFill>
                  <a:srgbClr val="FF0000"/>
                </a:solidFill>
              </a:rPr>
              <a:t>token_type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 "bearer",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expires_in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pt-BR" altLang="en-US" dirty="0"/>
              <a:t>999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"scope"</a:t>
            </a:r>
            <a:r>
              <a:rPr lang="en-US" dirty="0"/>
              <a:t>: "write read"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7543" b="25737"/>
          <a:stretch>
            <a:fillRect/>
          </a:stretch>
        </p:blipFill>
        <p:spPr>
          <a:xfrm>
            <a:off x="2303000" y="701165"/>
            <a:ext cx="2142793" cy="1215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F7CE"/>
        </a:solidFill>
        <a:ln>
          <a:solidFill>
            <a:srgbClr val="CFF7CE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10086</Words>
  <Application>WPS Presentation</Application>
  <PresentationFormat>Apresentação na tela (16:9)</PresentationFormat>
  <Paragraphs>541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Wide Latin</vt:lpstr>
      <vt:lpstr>Barlow Semi Condensed</vt:lpstr>
      <vt:lpstr>Microsoft YaHei</vt:lpstr>
      <vt:lpstr>Arial Unicode MS</vt:lpstr>
      <vt:lpstr>Technology Consulting by Slidesgo</vt:lpstr>
      <vt:lpstr>OAuth 2.0</vt:lpstr>
      <vt:lpstr>Request for Comments (RFC) </vt:lpstr>
      <vt:lpstr>PowerPoint 演示文稿</vt:lpstr>
      <vt:lpstr>PowerPoint 演示文稿</vt:lpstr>
      <vt:lpstr>Password Credentials</vt:lpstr>
      <vt:lpstr>Password Credentials</vt:lpstr>
      <vt:lpstr>Password Credentials</vt:lpstr>
      <vt:lpstr>Password Credentials</vt:lpstr>
      <vt:lpstr>Refresh Tokens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Client Credentials</vt:lpstr>
      <vt:lpstr>PowerPoint 演示文稿</vt:lpstr>
      <vt:lpstr>Authorization Code</vt:lpstr>
      <vt:lpstr>PowerPoint 演示文稿</vt:lpstr>
      <vt:lpstr>PowerPoint 演示文稿</vt:lpstr>
      <vt:lpstr>PowerPoint 演示文稿</vt:lpstr>
      <vt:lpstr>Implicit</vt:lpstr>
      <vt:lpstr>PowerPoint 演示文稿</vt:lpstr>
      <vt:lpstr>PowerPoint 演示文稿</vt:lpstr>
      <vt:lpstr>Authorization Code PKCE RFC7636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Qual Fluxo OAuth 2.0 Utilizar</vt:lpstr>
      <vt:lpstr>JWT (JSON Web Token) é um método RFC7519 padrão da indústria para realizar autenticação entre duas partes por meio de um token assinado que autentica uma requisição web. Esse token é um código em Base64 que armazena objetos JSON com os dados que permitem a autenticação da requisição.</vt:lpstr>
      <vt:lpstr>PowerPoint 演示文稿</vt:lpstr>
      <vt:lpstr>JWT com chave simétrica (HMAC SHA-256)</vt:lpstr>
      <vt:lpstr>JWT com RSA SHA-256 (chave assimétrica)</vt:lpstr>
      <vt:lpstr>Par de chaves com keytool</vt:lpstr>
      <vt:lpstr>Extraindo a chave pública no formato PEM</vt:lpstr>
      <vt:lpstr>Claims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/>
  <cp:lastModifiedBy>Talisson</cp:lastModifiedBy>
  <cp:revision>25</cp:revision>
  <dcterms:created xsi:type="dcterms:W3CDTF">2021-12-09T23:25:00Z</dcterms:created>
  <dcterms:modified xsi:type="dcterms:W3CDTF">2023-02-17T11:04:09Z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8C9D1216941E447F8D1755746EDAB514</vt:lpwstr>
  </property>
  <property fmtid="{D5CDD505-2E9C-101B-9397-08002B2CF9AE}" pid="3" name="KSOProductBuildVer">
    <vt:lpwstr>1046-11.2.0.11440</vt:lpwstr>
  </property>
</Properties>
</file>