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3" r:id="rId5"/>
    <p:sldId id="376" r:id="rId6"/>
    <p:sldId id="377" r:id="rId7"/>
    <p:sldId id="378" r:id="rId8"/>
    <p:sldId id="379" r:id="rId9"/>
    <p:sldId id="380" r:id="rId10"/>
    <p:sldId id="381" r:id="rId11"/>
    <p:sldId id="404" r:id="rId12"/>
  </p:sldIdLst>
  <p:sldSz cx="9144000" cy="5143500" type="screen16x9"/>
  <p:notesSz cx="6858000" cy="9144000"/>
  <p:embeddedFontLst>
    <p:embeddedFont>
      <p:font typeface="Fjalla One" panose="02000506040000020004"/>
      <p:regular r:id="rId17"/>
    </p:embeddedFont>
    <p:embeddedFont>
      <p:font typeface="Barlow Semi Condensed Medium" panose="00000606000000000000"/>
      <p:regular r:id="rId18"/>
    </p:embeddedFont>
    <p:embeddedFont>
      <p:font typeface="Barlow Semi Condensed" panose="00000506000000000000"/>
      <p:regular r:id="rId19"/>
    </p:embeddedFont>
    <p:embeddedFont>
      <p:font typeface="Barlow Semi Condensed" panose="00000506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isson Rodrigues" initials="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CC"/>
    <a:srgbClr val="ED1C24"/>
    <a:srgbClr val="189332"/>
    <a:srgbClr val="3A7444"/>
    <a:srgbClr val="CF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7.xml"/><Relationship Id="rId14" Type="http://schemas.openxmlformats.org/officeDocument/2006/relationships/image" Target="../media/image14.png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0.png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7.xml"/><Relationship Id="rId14" Type="http://schemas.openxmlformats.org/officeDocument/2006/relationships/image" Target="../media/image14.png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35905" y="2261870"/>
            <a:ext cx="3264535" cy="90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chemeClr val="dk2"/>
                </a:solidFill>
              </a:rPr>
              <a:t>AWS</a:t>
            </a:r>
            <a:endParaRPr lang="pt-BR"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09571" y="704108"/>
            <a:ext cx="5834653" cy="39060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pt-BR" sz="1475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59978" y="896471"/>
            <a:ext cx="3628378" cy="36217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475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9517" y="2805284"/>
            <a:ext cx="2535996" cy="15458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111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17929" y="1033023"/>
            <a:ext cx="2517584" cy="15458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111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359978" y="874974"/>
            <a:ext cx="496273" cy="4860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1" t="13198" r="27180" b="5161"/>
          <a:stretch>
            <a:fillRect/>
          </a:stretch>
        </p:blipFill>
        <p:spPr>
          <a:xfrm>
            <a:off x="7354374" y="2463235"/>
            <a:ext cx="482324" cy="4872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58" y="47163"/>
            <a:ext cx="482324" cy="4823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109570" y="704105"/>
            <a:ext cx="496273" cy="486018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08" y="3767493"/>
            <a:ext cx="496273" cy="4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066865" y="2067349"/>
            <a:ext cx="617557" cy="3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337675" y="1085370"/>
            <a:ext cx="324699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42" y="2259540"/>
            <a:ext cx="482325" cy="487744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320259" y="2029671"/>
            <a:ext cx="300021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41777" y="1074582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03674" y="2001949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055016" y="3818512"/>
            <a:ext cx="617557" cy="3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339432" y="2816517"/>
            <a:ext cx="324699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362930" y="3767493"/>
            <a:ext cx="300021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98918" y="2838879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62683" y="3694286"/>
            <a:ext cx="617558" cy="5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4674415" y="465335"/>
            <a:ext cx="898327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S3</a:t>
            </a:r>
            <a:endParaRPr lang="pt-BR" sz="985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238446" y="2816436"/>
            <a:ext cx="104140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load balancar</a:t>
            </a:r>
            <a:endParaRPr lang="pt-BR" sz="985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79486" y="1359723"/>
            <a:ext cx="833296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ECS</a:t>
            </a:r>
            <a:endParaRPr lang="pt-BR" sz="985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027937" y="1121369"/>
            <a:ext cx="833296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VPC</a:t>
            </a:r>
            <a:endParaRPr lang="pt-BR" sz="985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96203" y="1710571"/>
            <a:ext cx="95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274274" y="1413243"/>
            <a:ext cx="7869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4449" y="1486996"/>
            <a:ext cx="114739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17736" y="2356050"/>
            <a:ext cx="117005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 rot="11002369">
            <a:off x="6291600" y="1618701"/>
            <a:ext cx="21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...</a:t>
            </a:r>
            <a:endParaRPr lang="pt-BR" sz="8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27932" y="2326846"/>
            <a:ext cx="695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226710" y="2344048"/>
            <a:ext cx="606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5149393" y="1325118"/>
            <a:ext cx="473756" cy="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4839123" y="3454600"/>
            <a:ext cx="95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217194" y="3157272"/>
            <a:ext cx="7869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944173" y="3224509"/>
            <a:ext cx="114739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911284" y="4092943"/>
            <a:ext cx="117005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996615" y="4103744"/>
            <a:ext cx="695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50281" y="4096781"/>
            <a:ext cx="606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5092313" y="3069147"/>
            <a:ext cx="473756" cy="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/>
          <p:cNvSpPr txBox="1"/>
          <p:nvPr/>
        </p:nvSpPr>
        <p:spPr>
          <a:xfrm rot="11002369">
            <a:off x="6365508" y="3362266"/>
            <a:ext cx="21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...</a:t>
            </a:r>
            <a:endParaRPr lang="pt-BR" sz="8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aixaDeTexto 13"/>
          <p:cNvSpPr txBox="1"/>
          <p:nvPr/>
        </p:nvSpPr>
        <p:spPr>
          <a:xfrm>
            <a:off x="3267075" y="4272280"/>
            <a:ext cx="1032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07" y="3241255"/>
            <a:ext cx="372212" cy="418085"/>
          </a:xfrm>
          <a:prstGeom prst="rect">
            <a:avLst/>
          </a:prstGeom>
        </p:spPr>
      </p:pic>
      <p:sp>
        <p:nvSpPr>
          <p:cNvPr id="44" name="CaixaDeTexto 40"/>
          <p:cNvSpPr txBox="1"/>
          <p:nvPr/>
        </p:nvSpPr>
        <p:spPr>
          <a:xfrm>
            <a:off x="2284621" y="3631412"/>
            <a:ext cx="79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Security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Rules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58" y="2086730"/>
            <a:ext cx="287941" cy="28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37"/>
          <p:cNvSpPr txBox="1"/>
          <p:nvPr/>
        </p:nvSpPr>
        <p:spPr>
          <a:xfrm>
            <a:off x="3611295" y="2029181"/>
            <a:ext cx="63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Health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Tec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6" name="Espaço Reservado para Conteúdo 45" descr="download"/>
          <p:cNvPicPr>
            <a:picLocks noChangeAspect="1"/>
          </p:cNvPicPr>
          <p:nvPr>
            <p:ph idx="1"/>
          </p:nvPr>
        </p:nvPicPr>
        <p:blipFill>
          <a:blip r:embed="rId14"/>
          <a:stretch>
            <a:fillRect/>
          </a:stretch>
        </p:blipFill>
        <p:spPr>
          <a:xfrm>
            <a:off x="4318000" y="4678045"/>
            <a:ext cx="465455" cy="465455"/>
          </a:xfrm>
          <a:prstGeom prst="rect">
            <a:avLst/>
          </a:prstGeom>
        </p:spPr>
      </p:pic>
      <p:cxnSp>
        <p:nvCxnSpPr>
          <p:cNvPr id="48" name="Conector de Seta Reta 47"/>
          <p:cNvCxnSpPr/>
          <p:nvPr/>
        </p:nvCxnSpPr>
        <p:spPr>
          <a:xfrm>
            <a:off x="2031091" y="2485971"/>
            <a:ext cx="404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: Cantos Arredondados 58"/>
          <p:cNvSpPr/>
          <p:nvPr/>
        </p:nvSpPr>
        <p:spPr>
          <a:xfrm>
            <a:off x="0" y="2326005"/>
            <a:ext cx="2003425" cy="305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CRUD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2922270" y="2503170"/>
            <a:ext cx="440690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13"/>
          <p:cNvSpPr txBox="1"/>
          <p:nvPr/>
        </p:nvSpPr>
        <p:spPr>
          <a:xfrm>
            <a:off x="4839335" y="4678045"/>
            <a:ext cx="1032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>
                <a:latin typeface="Barlow Semi Condensed" panose="00000506000000000000" pitchFamily="2" charset="0"/>
                <a:cs typeface="Arial" panose="020B0604020202020204" pitchFamily="34" charset="0"/>
              </a:rPr>
              <a:t>Amazon </a:t>
            </a:r>
            <a:endParaRPr lang="pt-BR" sz="120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r>
              <a:rPr lang="pt-BR" sz="1200">
                <a:latin typeface="Barlow Semi Condensed" panose="00000506000000000000" pitchFamily="2" charset="0"/>
                <a:cs typeface="Arial" panose="020B0604020202020204" pitchFamily="34" charset="0"/>
              </a:rPr>
              <a:t>ECR</a:t>
            </a:r>
            <a:endParaRPr lang="pt-BR" sz="120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CaixaDeTexto 13"/>
          <p:cNvSpPr txBox="1"/>
          <p:nvPr/>
        </p:nvSpPr>
        <p:spPr>
          <a:xfrm>
            <a:off x="7294880" y="2896235"/>
            <a:ext cx="756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Amazon 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RDS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 animBg="1"/>
      <p:bldP spid="3" grpId="1" animBg="1"/>
      <p:bldP spid="4" grpId="1" animBg="1"/>
      <p:bldP spid="5" grpId="1" animBg="1"/>
      <p:bldP spid="22" grpId="1"/>
      <p:bldP spid="23" grpId="1"/>
      <p:bldP spid="24" grpId="1"/>
      <p:bldP spid="25" grpId="1"/>
      <p:bldP spid="26" grpId="1"/>
      <p:bldP spid="27" grpId="1"/>
      <p:bldP spid="28" grpId="1"/>
      <p:bldP spid="29" grpId="1"/>
      <p:bldP spid="30" grpId="1"/>
      <p:bldP spid="31" grpId="1"/>
      <p:bldP spid="32" grpId="1"/>
      <p:bldP spid="34" grpId="1"/>
      <p:bldP spid="35" grpId="1"/>
      <p:bldP spid="36" grpId="1"/>
      <p:bldP spid="37" grpId="1"/>
      <p:bldP spid="38" grpId="1"/>
      <p:bldP spid="39" grpId="1"/>
      <p:bldP spid="41" grpId="1"/>
      <p:bldP spid="42" grpId="1"/>
      <p:bldP spid="50" grpId="1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2325511" y="309178"/>
            <a:ext cx="6118578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34342" y="311296"/>
            <a:ext cx="759326" cy="74363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240554" y="1010574"/>
            <a:ext cx="117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/>
          <p:cNvSpPr/>
          <p:nvPr/>
        </p:nvSpPr>
        <p:spPr>
          <a:xfrm>
            <a:off x="88523" y="1774637"/>
            <a:ext cx="2011209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5237" y="500933"/>
            <a:ext cx="4260894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Permite criar uma rede virtual</a:t>
            </a:r>
            <a:endParaRPr lang="pt-BR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Os componentes dentro dessa rede podem ficar isolados de acesso fora rede virtual</a:t>
            </a:r>
            <a:endParaRPr lang="pt-BR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Regras de segurança podem ser criadas para abrir portas/protocolos para a internet</a:t>
            </a:r>
            <a:endParaRPr lang="pt-BR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3093668" y="767644"/>
            <a:ext cx="2315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36800" y="302405"/>
            <a:ext cx="6107289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5" name="CaixaDeTexto 12"/>
          <p:cNvSpPr txBox="1"/>
          <p:nvPr/>
        </p:nvSpPr>
        <p:spPr>
          <a:xfrm>
            <a:off x="3498817" y="911071"/>
            <a:ext cx="4730783" cy="332181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498818" y="910619"/>
            <a:ext cx="756511" cy="740879"/>
          </a:xfrm>
          <a:prstGeom prst="rect">
            <a:avLst/>
          </a:prstGeom>
        </p:spPr>
      </p:pic>
      <p:sp>
        <p:nvSpPr>
          <p:cNvPr id="11" name="CaixaDeTexto 6"/>
          <p:cNvSpPr txBox="1"/>
          <p:nvPr/>
        </p:nvSpPr>
        <p:spPr>
          <a:xfrm>
            <a:off x="3435286" y="1599567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ECS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9"/>
          <p:cNvSpPr txBox="1"/>
          <p:nvPr/>
        </p:nvSpPr>
        <p:spPr>
          <a:xfrm>
            <a:off x="3528480" y="1963492"/>
            <a:ext cx="4462223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Barlow Semi Condensed" panose="00000506000000000000" pitchFamily="2" charset="0"/>
                <a:cs typeface="Arial" panose="020B0604020202020204" pitchFamily="34" charset="0"/>
              </a:rPr>
              <a:t>Serviço de orquestração de containers</a:t>
            </a:r>
            <a:endParaRPr lang="pt-BR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Barlow Semi Condensed" panose="00000506000000000000" pitchFamily="2" charset="0"/>
                <a:cs typeface="Arial" panose="020B0604020202020204" pitchFamily="34" charset="0"/>
              </a:rPr>
              <a:t>Com AWS </a:t>
            </a:r>
            <a:r>
              <a:rPr lang="pt-BR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r>
              <a:rPr lang="pt-BR" dirty="0">
                <a:latin typeface="Barlow Semi Condensed" panose="00000506000000000000" pitchFamily="2" charset="0"/>
                <a:cs typeface="Arial" panose="020B0604020202020204" pitchFamily="34" charset="0"/>
              </a:rPr>
              <a:t>, não é necessário gerenciar instancias de máquinas </a:t>
            </a:r>
            <a:endParaRPr lang="pt-BR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214630" indent="-21463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Barlow Semi Condensed" panose="00000506000000000000" pitchFamily="2" charset="0"/>
                <a:cs typeface="Arial" panose="020B0604020202020204" pitchFamily="34" charset="0"/>
              </a:rPr>
              <a:t>A cobrança é feita somente sobre os recursos especificados por cada aplicação</a:t>
            </a:r>
            <a:endParaRPr lang="pt-BR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13"/>
          <p:cNvSpPr txBox="1"/>
          <p:nvPr/>
        </p:nvSpPr>
        <p:spPr>
          <a:xfrm>
            <a:off x="3412890" y="3929682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/>
          <p:cNvSpPr/>
          <p:nvPr/>
        </p:nvSpPr>
        <p:spPr>
          <a:xfrm>
            <a:off x="88523" y="1774637"/>
            <a:ext cx="2011209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45631" y="311296"/>
            <a:ext cx="759326" cy="74363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251843" y="1010574"/>
            <a:ext cx="14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3906468" y="3133043"/>
            <a:ext cx="0" cy="1919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2" y="3240545"/>
            <a:ext cx="756506" cy="7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>
          <a:xfrm>
            <a:off x="2336800" y="302405"/>
            <a:ext cx="6107289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40" name="CaixaDeTexto 12"/>
          <p:cNvSpPr txBox="1"/>
          <p:nvPr/>
        </p:nvSpPr>
        <p:spPr>
          <a:xfrm>
            <a:off x="3498817" y="911071"/>
            <a:ext cx="4730783" cy="332181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92398" y="1140178"/>
            <a:ext cx="3579158" cy="28698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83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518533" y="3750535"/>
            <a:ext cx="91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57829" y="2914019"/>
            <a:ext cx="2841463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90805" indent="-90805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 imagem Docker é uma foto da aplicação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90805" indent="-90805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 definição da tarefa é uma receita de como a aplicação, em termos de recursos computacionais e principalmente a versão da imagem Docker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498818" y="910619"/>
            <a:ext cx="756511" cy="740879"/>
          </a:xfrm>
          <a:prstGeom prst="rect">
            <a:avLst/>
          </a:prstGeom>
        </p:spPr>
      </p:pic>
      <p:sp>
        <p:nvSpPr>
          <p:cNvPr id="42" name="CaixaDeTexto 6"/>
          <p:cNvSpPr txBox="1"/>
          <p:nvPr/>
        </p:nvSpPr>
        <p:spPr>
          <a:xfrm>
            <a:off x="3435286" y="1599567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ECS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2" y="3240545"/>
            <a:ext cx="756506" cy="7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13"/>
          <p:cNvSpPr txBox="1"/>
          <p:nvPr/>
        </p:nvSpPr>
        <p:spPr>
          <a:xfrm>
            <a:off x="3412890" y="3929682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Retângulo: Cantos Arredondados 44"/>
          <p:cNvSpPr/>
          <p:nvPr/>
        </p:nvSpPr>
        <p:spPr>
          <a:xfrm>
            <a:off x="88523" y="1774637"/>
            <a:ext cx="2011209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45631" y="311296"/>
            <a:ext cx="759326" cy="743635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251843" y="1010574"/>
            <a:ext cx="14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4926260" y="3375378"/>
            <a:ext cx="2315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519340" y="3008329"/>
            <a:ext cx="597536" cy="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12"/>
          <p:cNvSpPr txBox="1"/>
          <p:nvPr/>
        </p:nvSpPr>
        <p:spPr>
          <a:xfrm>
            <a:off x="3498817" y="911071"/>
            <a:ext cx="4730783" cy="332181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336800" y="302405"/>
            <a:ext cx="6107289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492398" y="1140178"/>
            <a:ext cx="3579158" cy="28698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830" dirty="0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513193" y="1167837"/>
            <a:ext cx="711836" cy="8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4489134" y="2005890"/>
            <a:ext cx="10448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49190" y="69705"/>
            <a:ext cx="2879337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Gerenciar a execução das tarefas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Garante que a quantidade </a:t>
            </a:r>
            <a:r>
              <a:rPr lang="pt-BR" sz="12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desejada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de instâncias estejam em execução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Controla o processo de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deployment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de novas versões da definição da tarefa.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3008329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6993827" y="1998763"/>
            <a:ext cx="113671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993827" y="3733050"/>
            <a:ext cx="113671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 rot="5400000">
            <a:off x="7334407" y="2446910"/>
            <a:ext cx="45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 . .</a:t>
            </a:r>
            <a:endParaRPr lang="pt-BR" sz="12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626494" y="3171528"/>
            <a:ext cx="946517" cy="5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5428615" y="2526665"/>
            <a:ext cx="142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  <a:t>IAM Role</a:t>
            </a:r>
            <a:b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</a:b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  <a:t>Systems Manager Parameter Store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519340" y="3008329"/>
            <a:ext cx="597536" cy="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4519151" y="3761637"/>
            <a:ext cx="91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498818" y="910619"/>
            <a:ext cx="756511" cy="740879"/>
          </a:xfrm>
          <a:prstGeom prst="rect">
            <a:avLst/>
          </a:prstGeom>
        </p:spPr>
      </p:pic>
      <p:sp>
        <p:nvSpPr>
          <p:cNvPr id="31" name="CaixaDeTexto 6"/>
          <p:cNvSpPr txBox="1"/>
          <p:nvPr/>
        </p:nvSpPr>
        <p:spPr>
          <a:xfrm>
            <a:off x="3435286" y="1569706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ECS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2" y="3240545"/>
            <a:ext cx="756506" cy="7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13"/>
          <p:cNvSpPr txBox="1"/>
          <p:nvPr/>
        </p:nvSpPr>
        <p:spPr>
          <a:xfrm>
            <a:off x="3412890" y="3929682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Retângulo: Cantos Arredondados 33"/>
          <p:cNvSpPr/>
          <p:nvPr/>
        </p:nvSpPr>
        <p:spPr>
          <a:xfrm>
            <a:off x="88523" y="1774637"/>
            <a:ext cx="2011209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45631" y="311296"/>
            <a:ext cx="759326" cy="743635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251843" y="1010574"/>
            <a:ext cx="14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1339200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>
            <a:off x="2336800" y="302405"/>
            <a:ext cx="6107289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29" name="CaixaDeTexto 12"/>
          <p:cNvSpPr txBox="1"/>
          <p:nvPr/>
        </p:nvSpPr>
        <p:spPr>
          <a:xfrm>
            <a:off x="3498817" y="911071"/>
            <a:ext cx="4730783" cy="332181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492398" y="1140178"/>
            <a:ext cx="3579158" cy="28698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83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970049" y="2594955"/>
            <a:ext cx="9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513193" y="1167837"/>
            <a:ext cx="711836" cy="8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4601480" y="1959627"/>
            <a:ext cx="10448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993827" y="1968918"/>
            <a:ext cx="113671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993827" y="3733050"/>
            <a:ext cx="113671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 rot="5400000">
            <a:off x="7334407" y="2446910"/>
            <a:ext cx="45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 . .</a:t>
            </a:r>
            <a:endParaRPr lang="pt-BR" sz="12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626494" y="3171528"/>
            <a:ext cx="946517" cy="5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847787" y="3753948"/>
            <a:ext cx="104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519340" y="3008329"/>
            <a:ext cx="597536" cy="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519151" y="3761637"/>
            <a:ext cx="91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498818" y="910619"/>
            <a:ext cx="756511" cy="740879"/>
          </a:xfrm>
          <a:prstGeom prst="rect">
            <a:avLst/>
          </a:prstGeom>
        </p:spPr>
      </p:pic>
      <p:sp>
        <p:nvSpPr>
          <p:cNvPr id="42" name="CaixaDeTexto 6"/>
          <p:cNvSpPr txBox="1"/>
          <p:nvPr/>
        </p:nvSpPr>
        <p:spPr>
          <a:xfrm>
            <a:off x="3435286" y="1569706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ECS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2" y="3240545"/>
            <a:ext cx="756506" cy="7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13"/>
          <p:cNvSpPr txBox="1"/>
          <p:nvPr/>
        </p:nvSpPr>
        <p:spPr>
          <a:xfrm>
            <a:off x="3412890" y="3929682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Retângulo: Cantos Arredondados 44"/>
          <p:cNvSpPr/>
          <p:nvPr/>
        </p:nvSpPr>
        <p:spPr>
          <a:xfrm>
            <a:off x="88523" y="1774637"/>
            <a:ext cx="2011209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45631" y="311296"/>
            <a:ext cx="759326" cy="743635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251843" y="1010574"/>
            <a:ext cx="14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487889" y="2197181"/>
            <a:ext cx="348215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33350" indent="-13335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Pode monitorar métricas, como consumo de CPU, RAM e quantidade de requisições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133350" indent="-13335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Baseado nos valores das métricas, pode aumentar ou diminuir a quantidade de instâncias da aplicação em execução, para se adequar à carga a ser executada.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9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3008329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1339200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to 31"/>
          <p:cNvCxnSpPr/>
          <p:nvPr/>
        </p:nvCxnSpPr>
        <p:spPr>
          <a:xfrm>
            <a:off x="5970048" y="2460978"/>
            <a:ext cx="2315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6055005" y="1959627"/>
            <a:ext cx="711836" cy="7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2"/>
          <p:cNvSpPr txBox="1"/>
          <p:nvPr/>
        </p:nvSpPr>
        <p:spPr>
          <a:xfrm>
            <a:off x="3498817" y="911071"/>
            <a:ext cx="4730783" cy="332181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336800" y="302405"/>
            <a:ext cx="6107289" cy="42719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05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58" y="1993780"/>
            <a:ext cx="759326" cy="767857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2410649" y="2772208"/>
            <a:ext cx="102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sym typeface="+mn-ea"/>
              </a:rPr>
              <a:t>load balancar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2072366" y="2416756"/>
            <a:ext cx="404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3274676" y="2438401"/>
            <a:ext cx="1217722" cy="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33" y="1969890"/>
            <a:ext cx="287941" cy="28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3576370" y="1912341"/>
            <a:ext cx="63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Health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Tec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17" y="2979000"/>
            <a:ext cx="372212" cy="418085"/>
          </a:xfrm>
          <a:prstGeom prst="rect">
            <a:avLst/>
          </a:prstGeom>
        </p:spPr>
      </p:pic>
      <p:sp>
        <p:nvSpPr>
          <p:cNvPr id="41" name="CaixaDeTexto 40"/>
          <p:cNvSpPr txBox="1"/>
          <p:nvPr/>
        </p:nvSpPr>
        <p:spPr>
          <a:xfrm>
            <a:off x="1501031" y="3369157"/>
            <a:ext cx="79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Security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Rules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1486" y="140889"/>
            <a:ext cx="224138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Faz o balanceamento de requisições nas instancias em execução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Verifica a integridade da aplicação em execução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marL="133350" indent="-133350" algn="just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Associa regras de segurança, liberando somente as portas e protocolos configurados.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492398" y="1140178"/>
            <a:ext cx="3579158" cy="28698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83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825893" y="2651968"/>
            <a:ext cx="9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513193" y="1167837"/>
            <a:ext cx="711836" cy="8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/>
          <p:cNvSpPr txBox="1"/>
          <p:nvPr/>
        </p:nvSpPr>
        <p:spPr>
          <a:xfrm>
            <a:off x="4601480" y="1959627"/>
            <a:ext cx="10448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012305" y="2005965"/>
            <a:ext cx="982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993890" y="3705860"/>
            <a:ext cx="107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 rot="5400000">
            <a:off x="7334407" y="2446910"/>
            <a:ext cx="45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 . .</a:t>
            </a:r>
            <a:endParaRPr lang="pt-BR" sz="12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738866" y="3240545"/>
            <a:ext cx="946517" cy="5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/>
          <p:cNvSpPr txBox="1"/>
          <p:nvPr/>
        </p:nvSpPr>
        <p:spPr>
          <a:xfrm>
            <a:off x="5847787" y="3753948"/>
            <a:ext cx="104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519340" y="3008329"/>
            <a:ext cx="597536" cy="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/>
          <p:cNvSpPr txBox="1"/>
          <p:nvPr/>
        </p:nvSpPr>
        <p:spPr>
          <a:xfrm>
            <a:off x="4519151" y="3761637"/>
            <a:ext cx="91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498818" y="910619"/>
            <a:ext cx="756511" cy="740879"/>
          </a:xfrm>
          <a:prstGeom prst="rect">
            <a:avLst/>
          </a:prstGeom>
        </p:spPr>
      </p:pic>
      <p:sp>
        <p:nvSpPr>
          <p:cNvPr id="56" name="CaixaDeTexto 6"/>
          <p:cNvSpPr txBox="1"/>
          <p:nvPr/>
        </p:nvSpPr>
        <p:spPr>
          <a:xfrm>
            <a:off x="3435286" y="1569706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 ECS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2" y="3240545"/>
            <a:ext cx="756506" cy="7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13"/>
          <p:cNvSpPr txBox="1"/>
          <p:nvPr/>
        </p:nvSpPr>
        <p:spPr>
          <a:xfrm>
            <a:off x="3412890" y="3929682"/>
            <a:ext cx="11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59" name="Retângulo: Cantos Arredondados 58"/>
          <p:cNvSpPr/>
          <p:nvPr/>
        </p:nvSpPr>
        <p:spPr>
          <a:xfrm>
            <a:off x="41486" y="2106519"/>
            <a:ext cx="2003133" cy="6637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Recursos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251843" y="1010574"/>
            <a:ext cx="14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chemeClr val="tx1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VPC</a:t>
            </a:r>
            <a:endParaRPr lang="pt-BR" sz="1200" dirty="0">
              <a:solidFill>
                <a:schemeClr val="tx1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64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3008329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2" t="18042" r="15701" b="65328"/>
          <a:stretch>
            <a:fillRect/>
          </a:stretch>
        </p:blipFill>
        <p:spPr bwMode="auto">
          <a:xfrm>
            <a:off x="6993827" y="1339200"/>
            <a:ext cx="1009808" cy="7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5973547" y="1971540"/>
            <a:ext cx="711836" cy="7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to 36"/>
          <p:cNvCxnSpPr/>
          <p:nvPr/>
        </p:nvCxnSpPr>
        <p:spPr>
          <a:xfrm>
            <a:off x="2282869" y="666044"/>
            <a:ext cx="2315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345631" y="311296"/>
            <a:ext cx="759326" cy="743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09571" y="704108"/>
            <a:ext cx="5834653" cy="39060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pt-BR" sz="1475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59978" y="896471"/>
            <a:ext cx="3628378" cy="36217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sz="1475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9517" y="2805284"/>
            <a:ext cx="2535996" cy="15458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111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17929" y="1033023"/>
            <a:ext cx="2517584" cy="15458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sz="111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14087" r="27025" b="6561"/>
          <a:stretch>
            <a:fillRect/>
          </a:stretch>
        </p:blipFill>
        <p:spPr>
          <a:xfrm>
            <a:off x="3359978" y="874974"/>
            <a:ext cx="496273" cy="4860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1" t="13198" r="27180" b="5161"/>
          <a:stretch>
            <a:fillRect/>
          </a:stretch>
        </p:blipFill>
        <p:spPr>
          <a:xfrm>
            <a:off x="7354374" y="2463235"/>
            <a:ext cx="482324" cy="4872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58" y="47163"/>
            <a:ext cx="482324" cy="4823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2941" r="3263" b="4253"/>
          <a:stretch>
            <a:fillRect/>
          </a:stretch>
        </p:blipFill>
        <p:spPr>
          <a:xfrm>
            <a:off x="2109570" y="704105"/>
            <a:ext cx="496273" cy="486018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08" y="3767493"/>
            <a:ext cx="496273" cy="4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066865" y="2067349"/>
            <a:ext cx="617557" cy="3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337675" y="1085370"/>
            <a:ext cx="324699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42" y="2259540"/>
            <a:ext cx="482325" cy="487744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320259" y="2029671"/>
            <a:ext cx="300021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41777" y="1074582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03674" y="2001949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50000" r="68279" b="31319"/>
          <a:stretch>
            <a:fillRect/>
          </a:stretch>
        </p:blipFill>
        <p:spPr bwMode="auto">
          <a:xfrm>
            <a:off x="5055016" y="3818512"/>
            <a:ext cx="617557" cy="3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8" t="33464" r="42950" b="30843"/>
          <a:stretch>
            <a:fillRect/>
          </a:stretch>
        </p:blipFill>
        <p:spPr bwMode="auto">
          <a:xfrm>
            <a:off x="4339432" y="2816517"/>
            <a:ext cx="324699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9" t="22975" r="26040" b="60707"/>
          <a:stretch>
            <a:fillRect/>
          </a:stretch>
        </p:blipFill>
        <p:spPr bwMode="auto">
          <a:xfrm>
            <a:off x="4362930" y="3767493"/>
            <a:ext cx="300021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98918" y="2838879"/>
            <a:ext cx="617558" cy="4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4" t="14507" r="15701" b="65328"/>
          <a:stretch>
            <a:fillRect/>
          </a:stretch>
        </p:blipFill>
        <p:spPr bwMode="auto">
          <a:xfrm>
            <a:off x="6162683" y="3694286"/>
            <a:ext cx="617558" cy="5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4674415" y="465335"/>
            <a:ext cx="898327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S3</a:t>
            </a:r>
            <a:endParaRPr lang="pt-BR" sz="985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238446" y="2747221"/>
            <a:ext cx="1041400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load balancar</a:t>
            </a:r>
            <a:endParaRPr lang="pt-BR" sz="985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79486" y="1359723"/>
            <a:ext cx="833296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ECS</a:t>
            </a:r>
            <a:endParaRPr lang="pt-BR" sz="985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027937" y="1121369"/>
            <a:ext cx="833296" cy="2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85" dirty="0" err="1"/>
              <a:t>Amazon</a:t>
            </a:r>
            <a:r>
              <a:rPr lang="pt-BR" sz="985" dirty="0"/>
              <a:t> VPC</a:t>
            </a:r>
            <a:endParaRPr lang="pt-BR" sz="985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96203" y="1710571"/>
            <a:ext cx="95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274274" y="1413243"/>
            <a:ext cx="7869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4449" y="1486996"/>
            <a:ext cx="114739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17736" y="2356050"/>
            <a:ext cx="117005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 rot="11002369">
            <a:off x="6291600" y="1618701"/>
            <a:ext cx="21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...</a:t>
            </a:r>
            <a:endParaRPr lang="pt-BR" sz="8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27932" y="2326846"/>
            <a:ext cx="695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226710" y="2344048"/>
            <a:ext cx="606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5149393" y="1325118"/>
            <a:ext cx="473756" cy="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4839123" y="3454600"/>
            <a:ext cx="95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Auto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Scaling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217194" y="3157272"/>
            <a:ext cx="7869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Service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944173" y="3224509"/>
            <a:ext cx="114739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911284" y="4092943"/>
            <a:ext cx="117005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AWS_Project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996615" y="4103744"/>
            <a:ext cx="695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IAM Role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50281" y="4096781"/>
            <a:ext cx="606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Task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0" t="31141" r="29873" b="46204"/>
          <a:stretch>
            <a:fillRect/>
          </a:stretch>
        </p:blipFill>
        <p:spPr bwMode="auto">
          <a:xfrm>
            <a:off x="5092313" y="3069147"/>
            <a:ext cx="473756" cy="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/>
          <p:cNvSpPr txBox="1"/>
          <p:nvPr/>
        </p:nvSpPr>
        <p:spPr>
          <a:xfrm rot="11002369">
            <a:off x="6365508" y="3362266"/>
            <a:ext cx="21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...</a:t>
            </a:r>
            <a:endParaRPr lang="pt-BR" sz="800" b="1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aixaDeTexto 13"/>
          <p:cNvSpPr txBox="1"/>
          <p:nvPr/>
        </p:nvSpPr>
        <p:spPr>
          <a:xfrm>
            <a:off x="3267075" y="4272280"/>
            <a:ext cx="1032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AWS </a:t>
            </a:r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Fargate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07" y="3241255"/>
            <a:ext cx="372212" cy="418085"/>
          </a:xfrm>
          <a:prstGeom prst="rect">
            <a:avLst/>
          </a:prstGeom>
        </p:spPr>
      </p:pic>
      <p:sp>
        <p:nvSpPr>
          <p:cNvPr id="44" name="CaixaDeTexto 40"/>
          <p:cNvSpPr txBox="1"/>
          <p:nvPr/>
        </p:nvSpPr>
        <p:spPr>
          <a:xfrm>
            <a:off x="2284621" y="3631412"/>
            <a:ext cx="79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Security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Barlow Semi Condensed" panose="00000506000000000000" pitchFamily="2" charset="0"/>
                <a:cs typeface="Arial" panose="020B0604020202020204" pitchFamily="34" charset="0"/>
              </a:rPr>
              <a:t>Rules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58" y="2086730"/>
            <a:ext cx="287941" cy="28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37"/>
          <p:cNvSpPr txBox="1"/>
          <p:nvPr/>
        </p:nvSpPr>
        <p:spPr>
          <a:xfrm>
            <a:off x="3611295" y="2029181"/>
            <a:ext cx="63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Health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Tec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46" name="Espaço Reservado para Conteúdo 45" descr="download"/>
          <p:cNvPicPr>
            <a:picLocks noChangeAspect="1"/>
          </p:cNvPicPr>
          <p:nvPr>
            <p:ph idx="1"/>
          </p:nvPr>
        </p:nvPicPr>
        <p:blipFill>
          <a:blip r:embed="rId14"/>
          <a:stretch>
            <a:fillRect/>
          </a:stretch>
        </p:blipFill>
        <p:spPr>
          <a:xfrm>
            <a:off x="4318000" y="4678045"/>
            <a:ext cx="465455" cy="465455"/>
          </a:xfrm>
          <a:prstGeom prst="rect">
            <a:avLst/>
          </a:prstGeom>
        </p:spPr>
      </p:pic>
      <p:cxnSp>
        <p:nvCxnSpPr>
          <p:cNvPr id="48" name="Conector de Seta Reta 47"/>
          <p:cNvCxnSpPr/>
          <p:nvPr/>
        </p:nvCxnSpPr>
        <p:spPr>
          <a:xfrm>
            <a:off x="2031091" y="2485971"/>
            <a:ext cx="404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: Cantos Arredondados 58"/>
          <p:cNvSpPr/>
          <p:nvPr/>
        </p:nvSpPr>
        <p:spPr>
          <a:xfrm>
            <a:off x="0" y="2326005"/>
            <a:ext cx="2003425" cy="305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600" dirty="0" err="1">
                <a:solidFill>
                  <a:schemeClr val="tx1"/>
                </a:solidFill>
                <a:latin typeface="Barlow Semi Condensed" panose="00000506000000000000" pitchFamily="2" charset="0"/>
              </a:rPr>
              <a:t>Create</a:t>
            </a:r>
            <a:r>
              <a:rPr lang="pt-BR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/Update/Delete</a:t>
            </a:r>
            <a:endParaRPr lang="pt-BR" sz="1600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2922270" y="2503170"/>
            <a:ext cx="440690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13"/>
          <p:cNvSpPr txBox="1"/>
          <p:nvPr/>
        </p:nvSpPr>
        <p:spPr>
          <a:xfrm>
            <a:off x="4839335" y="4678045"/>
            <a:ext cx="1032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>
                <a:latin typeface="Barlow Semi Condensed" panose="00000506000000000000" pitchFamily="2" charset="0"/>
                <a:cs typeface="Arial" panose="020B0604020202020204" pitchFamily="34" charset="0"/>
              </a:rPr>
              <a:t>Amazon </a:t>
            </a:r>
            <a:endParaRPr lang="pt-BR" sz="120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r>
              <a:rPr lang="pt-BR" sz="1200">
                <a:latin typeface="Barlow Semi Condensed" panose="00000506000000000000" pitchFamily="2" charset="0"/>
                <a:cs typeface="Arial" panose="020B0604020202020204" pitchFamily="34" charset="0"/>
              </a:rPr>
              <a:t>ECR</a:t>
            </a:r>
            <a:endParaRPr lang="pt-BR" sz="120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CaixaDeTexto 13"/>
          <p:cNvSpPr txBox="1"/>
          <p:nvPr/>
        </p:nvSpPr>
        <p:spPr>
          <a:xfrm>
            <a:off x="7294880" y="2896235"/>
            <a:ext cx="756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Amazon 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Barlow Semi Condensed" panose="00000506000000000000" pitchFamily="2" charset="0"/>
                <a:cs typeface="Arial" panose="020B0604020202020204" pitchFamily="34" charset="0"/>
              </a:rPr>
              <a:t>RDS</a:t>
            </a:r>
            <a:endParaRPr lang="pt-BR" sz="12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 animBg="1"/>
      <p:bldP spid="3" grpId="1" animBg="1"/>
      <p:bldP spid="4" grpId="1" animBg="1"/>
      <p:bldP spid="5" grpId="1" animBg="1"/>
      <p:bldP spid="22" grpId="1"/>
      <p:bldP spid="23" grpId="1"/>
      <p:bldP spid="24" grpId="1"/>
      <p:bldP spid="25" grpId="1"/>
      <p:bldP spid="26" grpId="1"/>
      <p:bldP spid="27" grpId="1"/>
      <p:bldP spid="28" grpId="1"/>
      <p:bldP spid="29" grpId="1"/>
      <p:bldP spid="30" grpId="1"/>
      <p:bldP spid="31" grpId="1"/>
      <p:bldP spid="32" grpId="1"/>
      <p:bldP spid="34" grpId="1"/>
      <p:bldP spid="35" grpId="1"/>
      <p:bldP spid="36" grpId="1"/>
      <p:bldP spid="37" grpId="1"/>
      <p:bldP spid="38" grpId="1"/>
      <p:bldP spid="39" grpId="1"/>
      <p:bldP spid="41" grpId="1"/>
      <p:bldP spid="42" grpId="1"/>
      <p:bldP spid="50" grpId="1"/>
      <p:bldP spid="51" grpId="1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F7CE"/>
        </a:solidFill>
        <a:ln>
          <a:solidFill>
            <a:srgbClr val="CFF7CE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Presentation</Application>
  <PresentationFormat>Apresentação na tela (16:9)</PresentationFormat>
  <Paragraphs>228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Verdana</vt:lpstr>
      <vt:lpstr>Barlow Semi Condensed</vt:lpstr>
      <vt:lpstr>Microsoft YaHei</vt:lpstr>
      <vt:lpstr>Arial Unicode MS</vt:lpstr>
      <vt:lpstr>Technology Consulting by Slidesgo</vt:lpstr>
      <vt:lpstr>OAuth 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/>
  <cp:lastModifiedBy>Talisson Cursos</cp:lastModifiedBy>
  <cp:revision>33</cp:revision>
  <dcterms:created xsi:type="dcterms:W3CDTF">2021-12-09T23:25:00Z</dcterms:created>
  <dcterms:modified xsi:type="dcterms:W3CDTF">2024-09-29T12:09:13Z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6E3172E137E6457CB1745B5FDB61EC46_13</vt:lpwstr>
  </property>
  <property fmtid="{D5CDD505-2E9C-101B-9397-08002B2CF9AE}" pid="3" name="KSOProductBuildVer">
    <vt:lpwstr>1046-12.2.0.18283</vt:lpwstr>
  </property>
</Properties>
</file>