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9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3B514-51F4-BDBF-BEB3-675988D3146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E"/>
          </a:p>
        </p:txBody>
      </p:sp>
      <p:sp>
        <p:nvSpPr>
          <p:cNvPr id="3" name="Subtitle 2">
            <a:extLst>
              <a:ext uri="{FF2B5EF4-FFF2-40B4-BE49-F238E27FC236}">
                <a16:creationId xmlns:a16="http://schemas.microsoft.com/office/drawing/2014/main" id="{123D5B6E-46A5-A382-7663-30CA58B932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E"/>
          </a:p>
        </p:txBody>
      </p:sp>
      <p:sp>
        <p:nvSpPr>
          <p:cNvPr id="4" name="Date Placeholder 3">
            <a:extLst>
              <a:ext uri="{FF2B5EF4-FFF2-40B4-BE49-F238E27FC236}">
                <a16:creationId xmlns:a16="http://schemas.microsoft.com/office/drawing/2014/main" id="{3B81DBB9-91E7-C9BB-F546-2B670D222823}"/>
              </a:ext>
            </a:extLst>
          </p:cNvPr>
          <p:cNvSpPr>
            <a:spLocks noGrp="1"/>
          </p:cNvSpPr>
          <p:nvPr>
            <p:ph type="dt" sz="half" idx="10"/>
          </p:nvPr>
        </p:nvSpPr>
        <p:spPr/>
        <p:txBody>
          <a:bodyPr/>
          <a:lstStyle/>
          <a:p>
            <a:fld id="{6BE5E3D1-6EC4-4E52-BC7F-11819D423E51}" type="datetimeFigureOut">
              <a:rPr lang="en-IE" smtClean="0"/>
              <a:t>26/05/2023</a:t>
            </a:fld>
            <a:endParaRPr lang="en-IE"/>
          </a:p>
        </p:txBody>
      </p:sp>
      <p:sp>
        <p:nvSpPr>
          <p:cNvPr id="5" name="Footer Placeholder 4">
            <a:extLst>
              <a:ext uri="{FF2B5EF4-FFF2-40B4-BE49-F238E27FC236}">
                <a16:creationId xmlns:a16="http://schemas.microsoft.com/office/drawing/2014/main" id="{7E3312AF-5FD4-7868-9CD9-CBD4882F0804}"/>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81D7412-DEB1-1C14-797F-C2665A1FE988}"/>
              </a:ext>
            </a:extLst>
          </p:cNvPr>
          <p:cNvSpPr>
            <a:spLocks noGrp="1"/>
          </p:cNvSpPr>
          <p:nvPr>
            <p:ph type="sldNum" sz="quarter" idx="12"/>
          </p:nvPr>
        </p:nvSpPr>
        <p:spPr/>
        <p:txBody>
          <a:bodyPr/>
          <a:lstStyle/>
          <a:p>
            <a:fld id="{C07BBCF1-9D3B-4CCF-8A8D-F2A1D848EE60}" type="slidenum">
              <a:rPr lang="en-IE" smtClean="0"/>
              <a:t>‹#›</a:t>
            </a:fld>
            <a:endParaRPr lang="en-IE"/>
          </a:p>
        </p:txBody>
      </p:sp>
    </p:spTree>
    <p:extLst>
      <p:ext uri="{BB962C8B-B14F-4D97-AF65-F5344CB8AC3E}">
        <p14:creationId xmlns:p14="http://schemas.microsoft.com/office/powerpoint/2010/main" val="350983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10D7-65E2-E5A4-EB56-8B5308A3B207}"/>
              </a:ext>
            </a:extLst>
          </p:cNvPr>
          <p:cNvSpPr>
            <a:spLocks noGrp="1"/>
          </p:cNvSpPr>
          <p:nvPr>
            <p:ph type="title"/>
          </p:nvPr>
        </p:nvSpPr>
        <p:spPr/>
        <p:txBody>
          <a:bodyPr/>
          <a:lstStyle/>
          <a:p>
            <a:r>
              <a:rPr lang="en-GB"/>
              <a:t>Click to edit Master title style</a:t>
            </a:r>
            <a:endParaRPr lang="en-IE"/>
          </a:p>
        </p:txBody>
      </p:sp>
      <p:sp>
        <p:nvSpPr>
          <p:cNvPr id="3" name="Vertical Text Placeholder 2">
            <a:extLst>
              <a:ext uri="{FF2B5EF4-FFF2-40B4-BE49-F238E27FC236}">
                <a16:creationId xmlns:a16="http://schemas.microsoft.com/office/drawing/2014/main" id="{26944652-C641-5BB9-CAB3-319F795D973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4D565517-F2E7-F7F7-9EA9-C0F645A9882D}"/>
              </a:ext>
            </a:extLst>
          </p:cNvPr>
          <p:cNvSpPr>
            <a:spLocks noGrp="1"/>
          </p:cNvSpPr>
          <p:nvPr>
            <p:ph type="dt" sz="half" idx="10"/>
          </p:nvPr>
        </p:nvSpPr>
        <p:spPr/>
        <p:txBody>
          <a:bodyPr/>
          <a:lstStyle/>
          <a:p>
            <a:fld id="{6BE5E3D1-6EC4-4E52-BC7F-11819D423E51}" type="datetimeFigureOut">
              <a:rPr lang="en-IE" smtClean="0"/>
              <a:t>26/05/2023</a:t>
            </a:fld>
            <a:endParaRPr lang="en-IE"/>
          </a:p>
        </p:txBody>
      </p:sp>
      <p:sp>
        <p:nvSpPr>
          <p:cNvPr id="5" name="Footer Placeholder 4">
            <a:extLst>
              <a:ext uri="{FF2B5EF4-FFF2-40B4-BE49-F238E27FC236}">
                <a16:creationId xmlns:a16="http://schemas.microsoft.com/office/drawing/2014/main" id="{CD6AC50D-42FD-24DE-C095-7EFA49D64ED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8424EF6-1D3A-C0E6-EB5E-56E0F1ED6974}"/>
              </a:ext>
            </a:extLst>
          </p:cNvPr>
          <p:cNvSpPr>
            <a:spLocks noGrp="1"/>
          </p:cNvSpPr>
          <p:nvPr>
            <p:ph type="sldNum" sz="quarter" idx="12"/>
          </p:nvPr>
        </p:nvSpPr>
        <p:spPr/>
        <p:txBody>
          <a:bodyPr/>
          <a:lstStyle/>
          <a:p>
            <a:fld id="{C07BBCF1-9D3B-4CCF-8A8D-F2A1D848EE60}" type="slidenum">
              <a:rPr lang="en-IE" smtClean="0"/>
              <a:t>‹#›</a:t>
            </a:fld>
            <a:endParaRPr lang="en-IE"/>
          </a:p>
        </p:txBody>
      </p:sp>
    </p:spTree>
    <p:extLst>
      <p:ext uri="{BB962C8B-B14F-4D97-AF65-F5344CB8AC3E}">
        <p14:creationId xmlns:p14="http://schemas.microsoft.com/office/powerpoint/2010/main" val="1529715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044EC3-7A11-05B3-0F68-42F5944DD7A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E"/>
          </a:p>
        </p:txBody>
      </p:sp>
      <p:sp>
        <p:nvSpPr>
          <p:cNvPr id="3" name="Vertical Text Placeholder 2">
            <a:extLst>
              <a:ext uri="{FF2B5EF4-FFF2-40B4-BE49-F238E27FC236}">
                <a16:creationId xmlns:a16="http://schemas.microsoft.com/office/drawing/2014/main" id="{126721B5-FB10-550B-7A1E-F8516AA71B5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AE4DA8D4-B8A8-89B8-AC7A-87418C717895}"/>
              </a:ext>
            </a:extLst>
          </p:cNvPr>
          <p:cNvSpPr>
            <a:spLocks noGrp="1"/>
          </p:cNvSpPr>
          <p:nvPr>
            <p:ph type="dt" sz="half" idx="10"/>
          </p:nvPr>
        </p:nvSpPr>
        <p:spPr/>
        <p:txBody>
          <a:bodyPr/>
          <a:lstStyle/>
          <a:p>
            <a:fld id="{6BE5E3D1-6EC4-4E52-BC7F-11819D423E51}" type="datetimeFigureOut">
              <a:rPr lang="en-IE" smtClean="0"/>
              <a:t>26/05/2023</a:t>
            </a:fld>
            <a:endParaRPr lang="en-IE"/>
          </a:p>
        </p:txBody>
      </p:sp>
      <p:sp>
        <p:nvSpPr>
          <p:cNvPr id="5" name="Footer Placeholder 4">
            <a:extLst>
              <a:ext uri="{FF2B5EF4-FFF2-40B4-BE49-F238E27FC236}">
                <a16:creationId xmlns:a16="http://schemas.microsoft.com/office/drawing/2014/main" id="{3B065D40-E1D8-C5E8-34F4-1F6056D2D3F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9F29477-A55B-7066-FCCC-80DB43E14E1F}"/>
              </a:ext>
            </a:extLst>
          </p:cNvPr>
          <p:cNvSpPr>
            <a:spLocks noGrp="1"/>
          </p:cNvSpPr>
          <p:nvPr>
            <p:ph type="sldNum" sz="quarter" idx="12"/>
          </p:nvPr>
        </p:nvSpPr>
        <p:spPr/>
        <p:txBody>
          <a:bodyPr/>
          <a:lstStyle/>
          <a:p>
            <a:fld id="{C07BBCF1-9D3B-4CCF-8A8D-F2A1D848EE60}" type="slidenum">
              <a:rPr lang="en-IE" smtClean="0"/>
              <a:t>‹#›</a:t>
            </a:fld>
            <a:endParaRPr lang="en-IE"/>
          </a:p>
        </p:txBody>
      </p:sp>
    </p:spTree>
    <p:extLst>
      <p:ext uri="{BB962C8B-B14F-4D97-AF65-F5344CB8AC3E}">
        <p14:creationId xmlns:p14="http://schemas.microsoft.com/office/powerpoint/2010/main" val="450623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CF537-E0C0-9F42-C0EE-271B47EFFE13}"/>
              </a:ext>
            </a:extLst>
          </p:cNvPr>
          <p:cNvSpPr>
            <a:spLocks noGrp="1"/>
          </p:cNvSpPr>
          <p:nvPr>
            <p:ph type="title"/>
          </p:nvPr>
        </p:nvSpPr>
        <p:spPr/>
        <p:txBody>
          <a:bodyPr/>
          <a:lstStyle/>
          <a:p>
            <a:r>
              <a:rPr lang="en-GB"/>
              <a:t>Click to edit Master title style</a:t>
            </a:r>
            <a:endParaRPr lang="en-IE"/>
          </a:p>
        </p:txBody>
      </p:sp>
      <p:sp>
        <p:nvSpPr>
          <p:cNvPr id="3" name="Content Placeholder 2">
            <a:extLst>
              <a:ext uri="{FF2B5EF4-FFF2-40B4-BE49-F238E27FC236}">
                <a16:creationId xmlns:a16="http://schemas.microsoft.com/office/drawing/2014/main" id="{4F616E92-4E6D-B5D7-FA98-45AA272849B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96E4D785-D090-65AC-267B-1EBAFBDBE77B}"/>
              </a:ext>
            </a:extLst>
          </p:cNvPr>
          <p:cNvSpPr>
            <a:spLocks noGrp="1"/>
          </p:cNvSpPr>
          <p:nvPr>
            <p:ph type="dt" sz="half" idx="10"/>
          </p:nvPr>
        </p:nvSpPr>
        <p:spPr/>
        <p:txBody>
          <a:bodyPr/>
          <a:lstStyle/>
          <a:p>
            <a:fld id="{6BE5E3D1-6EC4-4E52-BC7F-11819D423E51}" type="datetimeFigureOut">
              <a:rPr lang="en-IE" smtClean="0"/>
              <a:t>26/05/2023</a:t>
            </a:fld>
            <a:endParaRPr lang="en-IE"/>
          </a:p>
        </p:txBody>
      </p:sp>
      <p:sp>
        <p:nvSpPr>
          <p:cNvPr id="5" name="Footer Placeholder 4">
            <a:extLst>
              <a:ext uri="{FF2B5EF4-FFF2-40B4-BE49-F238E27FC236}">
                <a16:creationId xmlns:a16="http://schemas.microsoft.com/office/drawing/2014/main" id="{2B2FF024-AE51-7AA0-9B63-94916F91CF3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6EF7238-E174-01AB-1B18-DCA55DBD8C3E}"/>
              </a:ext>
            </a:extLst>
          </p:cNvPr>
          <p:cNvSpPr>
            <a:spLocks noGrp="1"/>
          </p:cNvSpPr>
          <p:nvPr>
            <p:ph type="sldNum" sz="quarter" idx="12"/>
          </p:nvPr>
        </p:nvSpPr>
        <p:spPr/>
        <p:txBody>
          <a:bodyPr/>
          <a:lstStyle/>
          <a:p>
            <a:fld id="{C07BBCF1-9D3B-4CCF-8A8D-F2A1D848EE60}" type="slidenum">
              <a:rPr lang="en-IE" smtClean="0"/>
              <a:t>‹#›</a:t>
            </a:fld>
            <a:endParaRPr lang="en-IE"/>
          </a:p>
        </p:txBody>
      </p:sp>
    </p:spTree>
    <p:extLst>
      <p:ext uri="{BB962C8B-B14F-4D97-AF65-F5344CB8AC3E}">
        <p14:creationId xmlns:p14="http://schemas.microsoft.com/office/powerpoint/2010/main" val="3515123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0CE50-36F7-BB7C-496F-02AD848DF5C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E"/>
          </a:p>
        </p:txBody>
      </p:sp>
      <p:sp>
        <p:nvSpPr>
          <p:cNvPr id="3" name="Text Placeholder 2">
            <a:extLst>
              <a:ext uri="{FF2B5EF4-FFF2-40B4-BE49-F238E27FC236}">
                <a16:creationId xmlns:a16="http://schemas.microsoft.com/office/drawing/2014/main" id="{010394DB-ADD6-27AD-67B9-3867859AA6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B0B01C4-8919-4B5C-5D97-F02E2537706F}"/>
              </a:ext>
            </a:extLst>
          </p:cNvPr>
          <p:cNvSpPr>
            <a:spLocks noGrp="1"/>
          </p:cNvSpPr>
          <p:nvPr>
            <p:ph type="dt" sz="half" idx="10"/>
          </p:nvPr>
        </p:nvSpPr>
        <p:spPr/>
        <p:txBody>
          <a:bodyPr/>
          <a:lstStyle/>
          <a:p>
            <a:fld id="{6BE5E3D1-6EC4-4E52-BC7F-11819D423E51}" type="datetimeFigureOut">
              <a:rPr lang="en-IE" smtClean="0"/>
              <a:t>26/05/2023</a:t>
            </a:fld>
            <a:endParaRPr lang="en-IE"/>
          </a:p>
        </p:txBody>
      </p:sp>
      <p:sp>
        <p:nvSpPr>
          <p:cNvPr id="5" name="Footer Placeholder 4">
            <a:extLst>
              <a:ext uri="{FF2B5EF4-FFF2-40B4-BE49-F238E27FC236}">
                <a16:creationId xmlns:a16="http://schemas.microsoft.com/office/drawing/2014/main" id="{053A759A-3114-EEC3-54B2-E50AC17B62A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DF5451A-897F-50C6-4D8E-0501AF2BC3CF}"/>
              </a:ext>
            </a:extLst>
          </p:cNvPr>
          <p:cNvSpPr>
            <a:spLocks noGrp="1"/>
          </p:cNvSpPr>
          <p:nvPr>
            <p:ph type="sldNum" sz="quarter" idx="12"/>
          </p:nvPr>
        </p:nvSpPr>
        <p:spPr/>
        <p:txBody>
          <a:bodyPr/>
          <a:lstStyle/>
          <a:p>
            <a:fld id="{C07BBCF1-9D3B-4CCF-8A8D-F2A1D848EE60}" type="slidenum">
              <a:rPr lang="en-IE" smtClean="0"/>
              <a:t>‹#›</a:t>
            </a:fld>
            <a:endParaRPr lang="en-IE"/>
          </a:p>
        </p:txBody>
      </p:sp>
    </p:spTree>
    <p:extLst>
      <p:ext uri="{BB962C8B-B14F-4D97-AF65-F5344CB8AC3E}">
        <p14:creationId xmlns:p14="http://schemas.microsoft.com/office/powerpoint/2010/main" val="1717841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60DD-DF20-969B-E705-413435D407CC}"/>
              </a:ext>
            </a:extLst>
          </p:cNvPr>
          <p:cNvSpPr>
            <a:spLocks noGrp="1"/>
          </p:cNvSpPr>
          <p:nvPr>
            <p:ph type="title"/>
          </p:nvPr>
        </p:nvSpPr>
        <p:spPr/>
        <p:txBody>
          <a:bodyPr/>
          <a:lstStyle/>
          <a:p>
            <a:r>
              <a:rPr lang="en-GB"/>
              <a:t>Click to edit Master title style</a:t>
            </a:r>
            <a:endParaRPr lang="en-IE"/>
          </a:p>
        </p:txBody>
      </p:sp>
      <p:sp>
        <p:nvSpPr>
          <p:cNvPr id="3" name="Content Placeholder 2">
            <a:extLst>
              <a:ext uri="{FF2B5EF4-FFF2-40B4-BE49-F238E27FC236}">
                <a16:creationId xmlns:a16="http://schemas.microsoft.com/office/drawing/2014/main" id="{26BF1BED-59D7-065C-EB01-4A0898D2A3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Content Placeholder 3">
            <a:extLst>
              <a:ext uri="{FF2B5EF4-FFF2-40B4-BE49-F238E27FC236}">
                <a16:creationId xmlns:a16="http://schemas.microsoft.com/office/drawing/2014/main" id="{D2BAA16A-6F67-9463-B0A0-B860FC6EA60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5" name="Date Placeholder 4">
            <a:extLst>
              <a:ext uri="{FF2B5EF4-FFF2-40B4-BE49-F238E27FC236}">
                <a16:creationId xmlns:a16="http://schemas.microsoft.com/office/drawing/2014/main" id="{50AEA03B-E94A-D762-44D8-297653949F83}"/>
              </a:ext>
            </a:extLst>
          </p:cNvPr>
          <p:cNvSpPr>
            <a:spLocks noGrp="1"/>
          </p:cNvSpPr>
          <p:nvPr>
            <p:ph type="dt" sz="half" idx="10"/>
          </p:nvPr>
        </p:nvSpPr>
        <p:spPr/>
        <p:txBody>
          <a:bodyPr/>
          <a:lstStyle/>
          <a:p>
            <a:fld id="{6BE5E3D1-6EC4-4E52-BC7F-11819D423E51}" type="datetimeFigureOut">
              <a:rPr lang="en-IE" smtClean="0"/>
              <a:t>26/05/2023</a:t>
            </a:fld>
            <a:endParaRPr lang="en-IE"/>
          </a:p>
        </p:txBody>
      </p:sp>
      <p:sp>
        <p:nvSpPr>
          <p:cNvPr id="6" name="Footer Placeholder 5">
            <a:extLst>
              <a:ext uri="{FF2B5EF4-FFF2-40B4-BE49-F238E27FC236}">
                <a16:creationId xmlns:a16="http://schemas.microsoft.com/office/drawing/2014/main" id="{88FB9BB8-9C2F-FE96-9193-4EE164ADD72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84B87A64-A3AB-B730-E0AD-A79617394BDB}"/>
              </a:ext>
            </a:extLst>
          </p:cNvPr>
          <p:cNvSpPr>
            <a:spLocks noGrp="1"/>
          </p:cNvSpPr>
          <p:nvPr>
            <p:ph type="sldNum" sz="quarter" idx="12"/>
          </p:nvPr>
        </p:nvSpPr>
        <p:spPr/>
        <p:txBody>
          <a:bodyPr/>
          <a:lstStyle/>
          <a:p>
            <a:fld id="{C07BBCF1-9D3B-4CCF-8A8D-F2A1D848EE60}" type="slidenum">
              <a:rPr lang="en-IE" smtClean="0"/>
              <a:t>‹#›</a:t>
            </a:fld>
            <a:endParaRPr lang="en-IE"/>
          </a:p>
        </p:txBody>
      </p:sp>
    </p:spTree>
    <p:extLst>
      <p:ext uri="{BB962C8B-B14F-4D97-AF65-F5344CB8AC3E}">
        <p14:creationId xmlns:p14="http://schemas.microsoft.com/office/powerpoint/2010/main" val="88198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79E3B-18E8-AC97-EE47-11C9F83B0FDD}"/>
              </a:ext>
            </a:extLst>
          </p:cNvPr>
          <p:cNvSpPr>
            <a:spLocks noGrp="1"/>
          </p:cNvSpPr>
          <p:nvPr>
            <p:ph type="title"/>
          </p:nvPr>
        </p:nvSpPr>
        <p:spPr>
          <a:xfrm>
            <a:off x="839788" y="365125"/>
            <a:ext cx="10515600" cy="1325563"/>
          </a:xfrm>
        </p:spPr>
        <p:txBody>
          <a:bodyPr/>
          <a:lstStyle/>
          <a:p>
            <a:r>
              <a:rPr lang="en-GB"/>
              <a:t>Click to edit Master title style</a:t>
            </a:r>
            <a:endParaRPr lang="en-IE"/>
          </a:p>
        </p:txBody>
      </p:sp>
      <p:sp>
        <p:nvSpPr>
          <p:cNvPr id="3" name="Text Placeholder 2">
            <a:extLst>
              <a:ext uri="{FF2B5EF4-FFF2-40B4-BE49-F238E27FC236}">
                <a16:creationId xmlns:a16="http://schemas.microsoft.com/office/drawing/2014/main" id="{19EC948F-8456-FE3F-9863-42843D7A1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BEADEEC-2E44-9133-5AF8-F1A7A0D616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5" name="Text Placeholder 4">
            <a:extLst>
              <a:ext uri="{FF2B5EF4-FFF2-40B4-BE49-F238E27FC236}">
                <a16:creationId xmlns:a16="http://schemas.microsoft.com/office/drawing/2014/main" id="{97C2A0C1-9261-428D-4F1E-C1B1D61F4F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54947ED-8881-34D3-325E-561292ED293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7" name="Date Placeholder 6">
            <a:extLst>
              <a:ext uri="{FF2B5EF4-FFF2-40B4-BE49-F238E27FC236}">
                <a16:creationId xmlns:a16="http://schemas.microsoft.com/office/drawing/2014/main" id="{9077A39C-D1E3-6F54-AEE8-753343109D52}"/>
              </a:ext>
            </a:extLst>
          </p:cNvPr>
          <p:cNvSpPr>
            <a:spLocks noGrp="1"/>
          </p:cNvSpPr>
          <p:nvPr>
            <p:ph type="dt" sz="half" idx="10"/>
          </p:nvPr>
        </p:nvSpPr>
        <p:spPr/>
        <p:txBody>
          <a:bodyPr/>
          <a:lstStyle/>
          <a:p>
            <a:fld id="{6BE5E3D1-6EC4-4E52-BC7F-11819D423E51}" type="datetimeFigureOut">
              <a:rPr lang="en-IE" smtClean="0"/>
              <a:t>26/05/2023</a:t>
            </a:fld>
            <a:endParaRPr lang="en-IE"/>
          </a:p>
        </p:txBody>
      </p:sp>
      <p:sp>
        <p:nvSpPr>
          <p:cNvPr id="8" name="Footer Placeholder 7">
            <a:extLst>
              <a:ext uri="{FF2B5EF4-FFF2-40B4-BE49-F238E27FC236}">
                <a16:creationId xmlns:a16="http://schemas.microsoft.com/office/drawing/2014/main" id="{46BD06D7-2E37-1687-E99D-264560D123EE}"/>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26861A3C-3C78-DF38-036E-3C4C4DA091D6}"/>
              </a:ext>
            </a:extLst>
          </p:cNvPr>
          <p:cNvSpPr>
            <a:spLocks noGrp="1"/>
          </p:cNvSpPr>
          <p:nvPr>
            <p:ph type="sldNum" sz="quarter" idx="12"/>
          </p:nvPr>
        </p:nvSpPr>
        <p:spPr/>
        <p:txBody>
          <a:bodyPr/>
          <a:lstStyle/>
          <a:p>
            <a:fld id="{C07BBCF1-9D3B-4CCF-8A8D-F2A1D848EE60}" type="slidenum">
              <a:rPr lang="en-IE" smtClean="0"/>
              <a:t>‹#›</a:t>
            </a:fld>
            <a:endParaRPr lang="en-IE"/>
          </a:p>
        </p:txBody>
      </p:sp>
    </p:spTree>
    <p:extLst>
      <p:ext uri="{BB962C8B-B14F-4D97-AF65-F5344CB8AC3E}">
        <p14:creationId xmlns:p14="http://schemas.microsoft.com/office/powerpoint/2010/main" val="871677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0617A-939A-486A-80B6-6ADC65BA959F}"/>
              </a:ext>
            </a:extLst>
          </p:cNvPr>
          <p:cNvSpPr>
            <a:spLocks noGrp="1"/>
          </p:cNvSpPr>
          <p:nvPr>
            <p:ph type="title"/>
          </p:nvPr>
        </p:nvSpPr>
        <p:spPr/>
        <p:txBody>
          <a:bodyPr/>
          <a:lstStyle/>
          <a:p>
            <a:r>
              <a:rPr lang="en-GB"/>
              <a:t>Click to edit Master title style</a:t>
            </a:r>
            <a:endParaRPr lang="en-IE"/>
          </a:p>
        </p:txBody>
      </p:sp>
      <p:sp>
        <p:nvSpPr>
          <p:cNvPr id="3" name="Date Placeholder 2">
            <a:extLst>
              <a:ext uri="{FF2B5EF4-FFF2-40B4-BE49-F238E27FC236}">
                <a16:creationId xmlns:a16="http://schemas.microsoft.com/office/drawing/2014/main" id="{F417CD13-AC80-BF6F-4663-B90757DFA360}"/>
              </a:ext>
            </a:extLst>
          </p:cNvPr>
          <p:cNvSpPr>
            <a:spLocks noGrp="1"/>
          </p:cNvSpPr>
          <p:nvPr>
            <p:ph type="dt" sz="half" idx="10"/>
          </p:nvPr>
        </p:nvSpPr>
        <p:spPr/>
        <p:txBody>
          <a:bodyPr/>
          <a:lstStyle/>
          <a:p>
            <a:fld id="{6BE5E3D1-6EC4-4E52-BC7F-11819D423E51}" type="datetimeFigureOut">
              <a:rPr lang="en-IE" smtClean="0"/>
              <a:t>26/05/2023</a:t>
            </a:fld>
            <a:endParaRPr lang="en-IE"/>
          </a:p>
        </p:txBody>
      </p:sp>
      <p:sp>
        <p:nvSpPr>
          <p:cNvPr id="4" name="Footer Placeholder 3">
            <a:extLst>
              <a:ext uri="{FF2B5EF4-FFF2-40B4-BE49-F238E27FC236}">
                <a16:creationId xmlns:a16="http://schemas.microsoft.com/office/drawing/2014/main" id="{CF528043-9B2B-A6DC-2E42-AD2AEE051A4D}"/>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D53B108A-B54E-881C-D673-61E5A5940BAD}"/>
              </a:ext>
            </a:extLst>
          </p:cNvPr>
          <p:cNvSpPr>
            <a:spLocks noGrp="1"/>
          </p:cNvSpPr>
          <p:nvPr>
            <p:ph type="sldNum" sz="quarter" idx="12"/>
          </p:nvPr>
        </p:nvSpPr>
        <p:spPr/>
        <p:txBody>
          <a:bodyPr/>
          <a:lstStyle/>
          <a:p>
            <a:fld id="{C07BBCF1-9D3B-4CCF-8A8D-F2A1D848EE60}" type="slidenum">
              <a:rPr lang="en-IE" smtClean="0"/>
              <a:t>‹#›</a:t>
            </a:fld>
            <a:endParaRPr lang="en-IE"/>
          </a:p>
        </p:txBody>
      </p:sp>
    </p:spTree>
    <p:extLst>
      <p:ext uri="{BB962C8B-B14F-4D97-AF65-F5344CB8AC3E}">
        <p14:creationId xmlns:p14="http://schemas.microsoft.com/office/powerpoint/2010/main" val="1095517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203B60-BC5C-0F54-D953-464BBDFD7342}"/>
              </a:ext>
            </a:extLst>
          </p:cNvPr>
          <p:cNvSpPr>
            <a:spLocks noGrp="1"/>
          </p:cNvSpPr>
          <p:nvPr>
            <p:ph type="dt" sz="half" idx="10"/>
          </p:nvPr>
        </p:nvSpPr>
        <p:spPr/>
        <p:txBody>
          <a:bodyPr/>
          <a:lstStyle/>
          <a:p>
            <a:fld id="{6BE5E3D1-6EC4-4E52-BC7F-11819D423E51}" type="datetimeFigureOut">
              <a:rPr lang="en-IE" smtClean="0"/>
              <a:t>26/05/2023</a:t>
            </a:fld>
            <a:endParaRPr lang="en-IE"/>
          </a:p>
        </p:txBody>
      </p:sp>
      <p:sp>
        <p:nvSpPr>
          <p:cNvPr id="3" name="Footer Placeholder 2">
            <a:extLst>
              <a:ext uri="{FF2B5EF4-FFF2-40B4-BE49-F238E27FC236}">
                <a16:creationId xmlns:a16="http://schemas.microsoft.com/office/drawing/2014/main" id="{550E8E97-B8D6-DDA4-9B3F-5132A83EEA4D}"/>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9AC15F0B-2E6D-979E-6428-EACD059BE168}"/>
              </a:ext>
            </a:extLst>
          </p:cNvPr>
          <p:cNvSpPr>
            <a:spLocks noGrp="1"/>
          </p:cNvSpPr>
          <p:nvPr>
            <p:ph type="sldNum" sz="quarter" idx="12"/>
          </p:nvPr>
        </p:nvSpPr>
        <p:spPr/>
        <p:txBody>
          <a:bodyPr/>
          <a:lstStyle/>
          <a:p>
            <a:fld id="{C07BBCF1-9D3B-4CCF-8A8D-F2A1D848EE60}" type="slidenum">
              <a:rPr lang="en-IE" smtClean="0"/>
              <a:t>‹#›</a:t>
            </a:fld>
            <a:endParaRPr lang="en-IE"/>
          </a:p>
        </p:txBody>
      </p:sp>
    </p:spTree>
    <p:extLst>
      <p:ext uri="{BB962C8B-B14F-4D97-AF65-F5344CB8AC3E}">
        <p14:creationId xmlns:p14="http://schemas.microsoft.com/office/powerpoint/2010/main" val="3503152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B3DAB-6725-2A05-E869-8B94CA11E74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E"/>
          </a:p>
        </p:txBody>
      </p:sp>
      <p:sp>
        <p:nvSpPr>
          <p:cNvPr id="3" name="Content Placeholder 2">
            <a:extLst>
              <a:ext uri="{FF2B5EF4-FFF2-40B4-BE49-F238E27FC236}">
                <a16:creationId xmlns:a16="http://schemas.microsoft.com/office/drawing/2014/main" id="{07478F28-A193-6676-1711-1F79118919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Text Placeholder 3">
            <a:extLst>
              <a:ext uri="{FF2B5EF4-FFF2-40B4-BE49-F238E27FC236}">
                <a16:creationId xmlns:a16="http://schemas.microsoft.com/office/drawing/2014/main" id="{3BC19355-918F-0ED8-D403-18AF95ABE0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2011FD8-D2A5-F8E8-2DA8-D4E22CD875CE}"/>
              </a:ext>
            </a:extLst>
          </p:cNvPr>
          <p:cNvSpPr>
            <a:spLocks noGrp="1"/>
          </p:cNvSpPr>
          <p:nvPr>
            <p:ph type="dt" sz="half" idx="10"/>
          </p:nvPr>
        </p:nvSpPr>
        <p:spPr/>
        <p:txBody>
          <a:bodyPr/>
          <a:lstStyle/>
          <a:p>
            <a:fld id="{6BE5E3D1-6EC4-4E52-BC7F-11819D423E51}" type="datetimeFigureOut">
              <a:rPr lang="en-IE" smtClean="0"/>
              <a:t>26/05/2023</a:t>
            </a:fld>
            <a:endParaRPr lang="en-IE"/>
          </a:p>
        </p:txBody>
      </p:sp>
      <p:sp>
        <p:nvSpPr>
          <p:cNvPr id="6" name="Footer Placeholder 5">
            <a:extLst>
              <a:ext uri="{FF2B5EF4-FFF2-40B4-BE49-F238E27FC236}">
                <a16:creationId xmlns:a16="http://schemas.microsoft.com/office/drawing/2014/main" id="{901D451D-0751-D918-9E07-D653D55D3D86}"/>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CFB66658-7BF4-9509-A253-8E298824B37F}"/>
              </a:ext>
            </a:extLst>
          </p:cNvPr>
          <p:cNvSpPr>
            <a:spLocks noGrp="1"/>
          </p:cNvSpPr>
          <p:nvPr>
            <p:ph type="sldNum" sz="quarter" idx="12"/>
          </p:nvPr>
        </p:nvSpPr>
        <p:spPr/>
        <p:txBody>
          <a:bodyPr/>
          <a:lstStyle/>
          <a:p>
            <a:fld id="{C07BBCF1-9D3B-4CCF-8A8D-F2A1D848EE60}" type="slidenum">
              <a:rPr lang="en-IE" smtClean="0"/>
              <a:t>‹#›</a:t>
            </a:fld>
            <a:endParaRPr lang="en-IE"/>
          </a:p>
        </p:txBody>
      </p:sp>
    </p:spTree>
    <p:extLst>
      <p:ext uri="{BB962C8B-B14F-4D97-AF65-F5344CB8AC3E}">
        <p14:creationId xmlns:p14="http://schemas.microsoft.com/office/powerpoint/2010/main" val="3398036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A360-7514-32F8-D096-979C01BAF94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E"/>
          </a:p>
        </p:txBody>
      </p:sp>
      <p:sp>
        <p:nvSpPr>
          <p:cNvPr id="3" name="Picture Placeholder 2">
            <a:extLst>
              <a:ext uri="{FF2B5EF4-FFF2-40B4-BE49-F238E27FC236}">
                <a16:creationId xmlns:a16="http://schemas.microsoft.com/office/drawing/2014/main" id="{9FCBB534-E948-6C9B-FB40-B0CE58CB01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0CEEF2A3-F664-CE7A-69A0-72EFDCDD2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3DA3BCD-FDEB-25C1-5E2C-3787436FF09A}"/>
              </a:ext>
            </a:extLst>
          </p:cNvPr>
          <p:cNvSpPr>
            <a:spLocks noGrp="1"/>
          </p:cNvSpPr>
          <p:nvPr>
            <p:ph type="dt" sz="half" idx="10"/>
          </p:nvPr>
        </p:nvSpPr>
        <p:spPr/>
        <p:txBody>
          <a:bodyPr/>
          <a:lstStyle/>
          <a:p>
            <a:fld id="{6BE5E3D1-6EC4-4E52-BC7F-11819D423E51}" type="datetimeFigureOut">
              <a:rPr lang="en-IE" smtClean="0"/>
              <a:t>26/05/2023</a:t>
            </a:fld>
            <a:endParaRPr lang="en-IE"/>
          </a:p>
        </p:txBody>
      </p:sp>
      <p:sp>
        <p:nvSpPr>
          <p:cNvPr id="6" name="Footer Placeholder 5">
            <a:extLst>
              <a:ext uri="{FF2B5EF4-FFF2-40B4-BE49-F238E27FC236}">
                <a16:creationId xmlns:a16="http://schemas.microsoft.com/office/drawing/2014/main" id="{4505C4D7-8BD3-AD79-BDCE-CB42F5DA7A9F}"/>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3EEE6244-449B-3C68-8AEB-5155CB5D6993}"/>
              </a:ext>
            </a:extLst>
          </p:cNvPr>
          <p:cNvSpPr>
            <a:spLocks noGrp="1"/>
          </p:cNvSpPr>
          <p:nvPr>
            <p:ph type="sldNum" sz="quarter" idx="12"/>
          </p:nvPr>
        </p:nvSpPr>
        <p:spPr/>
        <p:txBody>
          <a:bodyPr/>
          <a:lstStyle/>
          <a:p>
            <a:fld id="{C07BBCF1-9D3B-4CCF-8A8D-F2A1D848EE60}" type="slidenum">
              <a:rPr lang="en-IE" smtClean="0"/>
              <a:t>‹#›</a:t>
            </a:fld>
            <a:endParaRPr lang="en-IE"/>
          </a:p>
        </p:txBody>
      </p:sp>
    </p:spTree>
    <p:extLst>
      <p:ext uri="{BB962C8B-B14F-4D97-AF65-F5344CB8AC3E}">
        <p14:creationId xmlns:p14="http://schemas.microsoft.com/office/powerpoint/2010/main" val="1793464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1E6B55-027F-C63B-332A-A99B8EA92C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E"/>
          </a:p>
        </p:txBody>
      </p:sp>
      <p:sp>
        <p:nvSpPr>
          <p:cNvPr id="3" name="Text Placeholder 2">
            <a:extLst>
              <a:ext uri="{FF2B5EF4-FFF2-40B4-BE49-F238E27FC236}">
                <a16:creationId xmlns:a16="http://schemas.microsoft.com/office/drawing/2014/main" id="{3E337B15-AF3F-25C8-D2F3-1E4DC6507B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E"/>
          </a:p>
        </p:txBody>
      </p:sp>
      <p:sp>
        <p:nvSpPr>
          <p:cNvPr id="4" name="Date Placeholder 3">
            <a:extLst>
              <a:ext uri="{FF2B5EF4-FFF2-40B4-BE49-F238E27FC236}">
                <a16:creationId xmlns:a16="http://schemas.microsoft.com/office/drawing/2014/main" id="{60804968-8D72-B166-F9D0-9945310B46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5E3D1-6EC4-4E52-BC7F-11819D423E51}" type="datetimeFigureOut">
              <a:rPr lang="en-IE" smtClean="0"/>
              <a:t>26/05/2023</a:t>
            </a:fld>
            <a:endParaRPr lang="en-IE"/>
          </a:p>
        </p:txBody>
      </p:sp>
      <p:sp>
        <p:nvSpPr>
          <p:cNvPr id="5" name="Footer Placeholder 4">
            <a:extLst>
              <a:ext uri="{FF2B5EF4-FFF2-40B4-BE49-F238E27FC236}">
                <a16:creationId xmlns:a16="http://schemas.microsoft.com/office/drawing/2014/main" id="{949B351B-136F-E9F5-7D4A-344162BAC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EC0D1713-DD10-DDF3-6FF1-1EDCAAD0BE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BBCF1-9D3B-4CCF-8A8D-F2A1D848EE60}" type="slidenum">
              <a:rPr lang="en-IE" smtClean="0"/>
              <a:t>‹#›</a:t>
            </a:fld>
            <a:endParaRPr lang="en-IE"/>
          </a:p>
        </p:txBody>
      </p:sp>
      <p:sp>
        <p:nvSpPr>
          <p:cNvPr id="8" name="TextBox 7">
            <a:extLst>
              <a:ext uri="{FF2B5EF4-FFF2-40B4-BE49-F238E27FC236}">
                <a16:creationId xmlns:a16="http://schemas.microsoft.com/office/drawing/2014/main" id="{0E673FCB-A39E-9BE7-7447-135E051625C4}"/>
              </a:ext>
            </a:extLst>
          </p:cNvPr>
          <p:cNvSpPr txBox="1"/>
          <p:nvPr userDrawn="1">
            <p:extLst>
              <p:ext uri="{1162E1C5-73C7-4A58-AE30-91384D911F3F}">
                <p184:classification xmlns:p184="http://schemas.microsoft.com/office/powerpoint/2018/4/main" val="ftr"/>
              </p:ext>
            </p:extLst>
          </p:nvPr>
        </p:nvSpPr>
        <p:spPr>
          <a:xfrm>
            <a:off x="5649913" y="6642100"/>
            <a:ext cx="920750" cy="152400"/>
          </a:xfrm>
          <a:prstGeom prst="rect">
            <a:avLst/>
          </a:prstGeom>
        </p:spPr>
        <p:txBody>
          <a:bodyPr horzOverflow="overflow" lIns="0" tIns="0" rIns="0" bIns="0">
            <a:spAutoFit/>
          </a:bodyPr>
          <a:lstStyle/>
          <a:p>
            <a:pPr algn="l"/>
            <a:r>
              <a:rPr lang="en-IE" sz="1000">
                <a:solidFill>
                  <a:srgbClr val="000000"/>
                </a:solidFill>
                <a:latin typeface="Calibri" panose="020F0502020204030204" pitchFamily="34" charset="0"/>
                <a:cs typeface="Calibri" panose="020F0502020204030204" pitchFamily="34" charset="0"/>
              </a:rPr>
              <a:t>Internal Use Only</a:t>
            </a:r>
          </a:p>
        </p:txBody>
      </p:sp>
    </p:spTree>
    <p:extLst>
      <p:ext uri="{BB962C8B-B14F-4D97-AF65-F5344CB8AC3E}">
        <p14:creationId xmlns:p14="http://schemas.microsoft.com/office/powerpoint/2010/main" val="1524865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0839CA-0D16-C0A8-118C-B8E7033ACCC2}"/>
              </a:ext>
            </a:extLst>
          </p:cNvPr>
          <p:cNvSpPr>
            <a:spLocks noGrp="1"/>
          </p:cNvSpPr>
          <p:nvPr>
            <p:ph type="subTitle" idx="1"/>
          </p:nvPr>
        </p:nvSpPr>
        <p:spPr>
          <a:xfrm>
            <a:off x="-1517152" y="327459"/>
            <a:ext cx="9144000" cy="382133"/>
          </a:xfrm>
        </p:spPr>
        <p:txBody>
          <a:bodyPr>
            <a:normAutofit/>
          </a:bodyPr>
          <a:lstStyle/>
          <a:p>
            <a:r>
              <a:rPr lang="en-US" sz="1400" dirty="0"/>
              <a:t>You can find some introduction about the project in the code file .</a:t>
            </a:r>
            <a:r>
              <a:rPr lang="en-US" sz="1400" dirty="0" err="1"/>
              <a:t>ipyj</a:t>
            </a:r>
            <a:endParaRPr lang="en-US" sz="1400" dirty="0"/>
          </a:p>
          <a:p>
            <a:endParaRPr lang="en-US" sz="1400" dirty="0"/>
          </a:p>
          <a:p>
            <a:endParaRPr lang="en-IE" sz="1400" dirty="0"/>
          </a:p>
        </p:txBody>
      </p:sp>
      <p:pic>
        <p:nvPicPr>
          <p:cNvPr id="5" name="Picture 4">
            <a:extLst>
              <a:ext uri="{FF2B5EF4-FFF2-40B4-BE49-F238E27FC236}">
                <a16:creationId xmlns:a16="http://schemas.microsoft.com/office/drawing/2014/main" id="{94F219A9-F595-67F4-8536-C323203B3963}"/>
              </a:ext>
            </a:extLst>
          </p:cNvPr>
          <p:cNvPicPr>
            <a:picLocks noChangeAspect="1"/>
          </p:cNvPicPr>
          <p:nvPr/>
        </p:nvPicPr>
        <p:blipFill>
          <a:blip r:embed="rId2"/>
          <a:stretch>
            <a:fillRect/>
          </a:stretch>
        </p:blipFill>
        <p:spPr>
          <a:xfrm>
            <a:off x="6096000" y="174917"/>
            <a:ext cx="4471107" cy="997889"/>
          </a:xfrm>
          <a:prstGeom prst="rect">
            <a:avLst/>
          </a:prstGeom>
        </p:spPr>
      </p:pic>
      <p:pic>
        <p:nvPicPr>
          <p:cNvPr id="7" name="Picture 6">
            <a:extLst>
              <a:ext uri="{FF2B5EF4-FFF2-40B4-BE49-F238E27FC236}">
                <a16:creationId xmlns:a16="http://schemas.microsoft.com/office/drawing/2014/main" id="{3A14C374-6A34-20A5-E146-5A4434661E55}"/>
              </a:ext>
            </a:extLst>
          </p:cNvPr>
          <p:cNvPicPr>
            <a:picLocks noChangeAspect="1"/>
          </p:cNvPicPr>
          <p:nvPr/>
        </p:nvPicPr>
        <p:blipFill>
          <a:blip r:embed="rId3"/>
          <a:stretch>
            <a:fillRect/>
          </a:stretch>
        </p:blipFill>
        <p:spPr>
          <a:xfrm>
            <a:off x="1532180" y="1469569"/>
            <a:ext cx="3045335" cy="2860010"/>
          </a:xfrm>
          <a:prstGeom prst="rect">
            <a:avLst/>
          </a:prstGeom>
        </p:spPr>
      </p:pic>
      <p:sp>
        <p:nvSpPr>
          <p:cNvPr id="8" name="Subtitle 2">
            <a:extLst>
              <a:ext uri="{FF2B5EF4-FFF2-40B4-BE49-F238E27FC236}">
                <a16:creationId xmlns:a16="http://schemas.microsoft.com/office/drawing/2014/main" id="{4A6A5226-56A3-57E2-1C3B-6179B314A429}"/>
              </a:ext>
            </a:extLst>
          </p:cNvPr>
          <p:cNvSpPr txBox="1">
            <a:spLocks/>
          </p:cNvSpPr>
          <p:nvPr/>
        </p:nvSpPr>
        <p:spPr>
          <a:xfrm>
            <a:off x="5105838" y="1897165"/>
            <a:ext cx="5244269" cy="16407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500" dirty="0"/>
              <a:t>The project starts importing the libraries need use to perform different functionality, then also suppresses the warnings so that the output should look very simply. So, it shouldn't present a lot of warnings.</a:t>
            </a:r>
          </a:p>
          <a:p>
            <a:pPr algn="l"/>
            <a:r>
              <a:rPr lang="en-US" sz="1500" dirty="0"/>
              <a:t>I also, custom the default pandas setting to display only 50 rows and 50 columns.</a:t>
            </a:r>
          </a:p>
          <a:p>
            <a:endParaRPr lang="en-IE" sz="1400" dirty="0"/>
          </a:p>
        </p:txBody>
      </p:sp>
      <p:pic>
        <p:nvPicPr>
          <p:cNvPr id="10" name="Picture 9">
            <a:extLst>
              <a:ext uri="{FF2B5EF4-FFF2-40B4-BE49-F238E27FC236}">
                <a16:creationId xmlns:a16="http://schemas.microsoft.com/office/drawing/2014/main" id="{ED6E9A7C-1BE5-9CD9-C9DD-1B8638B4BC83}"/>
              </a:ext>
            </a:extLst>
          </p:cNvPr>
          <p:cNvPicPr>
            <a:picLocks noChangeAspect="1"/>
          </p:cNvPicPr>
          <p:nvPr/>
        </p:nvPicPr>
        <p:blipFill>
          <a:blip r:embed="rId4"/>
          <a:stretch>
            <a:fillRect/>
          </a:stretch>
        </p:blipFill>
        <p:spPr>
          <a:xfrm>
            <a:off x="832735" y="4845988"/>
            <a:ext cx="4273103" cy="1361006"/>
          </a:xfrm>
          <a:prstGeom prst="rect">
            <a:avLst/>
          </a:prstGeom>
        </p:spPr>
      </p:pic>
      <p:sp>
        <p:nvSpPr>
          <p:cNvPr id="11" name="Subtitle 2">
            <a:extLst>
              <a:ext uri="{FF2B5EF4-FFF2-40B4-BE49-F238E27FC236}">
                <a16:creationId xmlns:a16="http://schemas.microsoft.com/office/drawing/2014/main" id="{C06BCC51-43F0-CA5D-54F7-131B82C2EEFC}"/>
              </a:ext>
            </a:extLst>
          </p:cNvPr>
          <p:cNvSpPr txBox="1">
            <a:spLocks/>
          </p:cNvSpPr>
          <p:nvPr/>
        </p:nvSpPr>
        <p:spPr>
          <a:xfrm>
            <a:off x="5249967" y="5089556"/>
            <a:ext cx="5812972" cy="125963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400" dirty="0"/>
          </a:p>
          <a:p>
            <a:r>
              <a:rPr lang="en-US" sz="1400" dirty="0"/>
              <a:t>After that I read the data then I add a copy of the original data to keep it safe as it is.</a:t>
            </a:r>
          </a:p>
          <a:p>
            <a:endParaRPr lang="en-IE" sz="1400" dirty="0"/>
          </a:p>
        </p:txBody>
      </p:sp>
    </p:spTree>
    <p:extLst>
      <p:ext uri="{BB962C8B-B14F-4D97-AF65-F5344CB8AC3E}">
        <p14:creationId xmlns:p14="http://schemas.microsoft.com/office/powerpoint/2010/main" val="3704763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07620-C5CC-6489-8E07-76BD4D8E1D54}"/>
              </a:ext>
            </a:extLst>
          </p:cNvPr>
          <p:cNvSpPr>
            <a:spLocks noGrp="1"/>
          </p:cNvSpPr>
          <p:nvPr>
            <p:ph type="title"/>
          </p:nvPr>
        </p:nvSpPr>
        <p:spPr/>
        <p:txBody>
          <a:bodyPr>
            <a:normAutofit/>
          </a:bodyPr>
          <a:lstStyle/>
          <a:p>
            <a:r>
              <a:rPr lang="en-US" sz="1400" dirty="0"/>
              <a:t>Cluster analysis was performed to find different groups and patterns.</a:t>
            </a:r>
            <a:br>
              <a:rPr lang="en-US" sz="1400" dirty="0"/>
            </a:br>
            <a:r>
              <a:rPr lang="en-US" sz="1400" dirty="0"/>
              <a:t>It was only performed on numerical features. </a:t>
            </a:r>
            <a:br>
              <a:rPr lang="en-US" sz="1400" dirty="0"/>
            </a:br>
            <a:r>
              <a:rPr lang="en-US" sz="1400" dirty="0"/>
              <a:t> K means clustering. Before applying K clustering was applied elbow curve test.</a:t>
            </a:r>
            <a:endParaRPr lang="en-IE" sz="1400" dirty="0"/>
          </a:p>
        </p:txBody>
      </p:sp>
      <p:pic>
        <p:nvPicPr>
          <p:cNvPr id="5" name="Content Placeholder 4">
            <a:extLst>
              <a:ext uri="{FF2B5EF4-FFF2-40B4-BE49-F238E27FC236}">
                <a16:creationId xmlns:a16="http://schemas.microsoft.com/office/drawing/2014/main" id="{3548D4FB-D150-A1B5-52AD-60BF5DF129DA}"/>
              </a:ext>
            </a:extLst>
          </p:cNvPr>
          <p:cNvPicPr>
            <a:picLocks noGrp="1" noChangeAspect="1"/>
          </p:cNvPicPr>
          <p:nvPr>
            <p:ph idx="1"/>
          </p:nvPr>
        </p:nvPicPr>
        <p:blipFill>
          <a:blip r:embed="rId2"/>
          <a:stretch>
            <a:fillRect/>
          </a:stretch>
        </p:blipFill>
        <p:spPr>
          <a:xfrm>
            <a:off x="557305" y="1871764"/>
            <a:ext cx="5847110" cy="4351338"/>
          </a:xfrm>
        </p:spPr>
      </p:pic>
      <p:pic>
        <p:nvPicPr>
          <p:cNvPr id="7" name="Picture 6">
            <a:extLst>
              <a:ext uri="{FF2B5EF4-FFF2-40B4-BE49-F238E27FC236}">
                <a16:creationId xmlns:a16="http://schemas.microsoft.com/office/drawing/2014/main" id="{0CB7B5DD-19AF-CCD5-3E37-3C70F2A498FF}"/>
              </a:ext>
            </a:extLst>
          </p:cNvPr>
          <p:cNvPicPr>
            <a:picLocks noChangeAspect="1"/>
          </p:cNvPicPr>
          <p:nvPr/>
        </p:nvPicPr>
        <p:blipFill>
          <a:blip r:embed="rId3"/>
          <a:stretch>
            <a:fillRect/>
          </a:stretch>
        </p:blipFill>
        <p:spPr>
          <a:xfrm>
            <a:off x="7384110" y="5046476"/>
            <a:ext cx="4615057" cy="1446399"/>
          </a:xfrm>
          <a:prstGeom prst="rect">
            <a:avLst/>
          </a:prstGeom>
        </p:spPr>
      </p:pic>
      <p:sp>
        <p:nvSpPr>
          <p:cNvPr id="10" name="Title 1">
            <a:extLst>
              <a:ext uri="{FF2B5EF4-FFF2-40B4-BE49-F238E27FC236}">
                <a16:creationId xmlns:a16="http://schemas.microsoft.com/office/drawing/2014/main" id="{579311DD-12D7-CB2A-F2C9-385DDB46C36E}"/>
              </a:ext>
            </a:extLst>
          </p:cNvPr>
          <p:cNvSpPr txBox="1">
            <a:spLocks/>
          </p:cNvSpPr>
          <p:nvPr/>
        </p:nvSpPr>
        <p:spPr>
          <a:xfrm>
            <a:off x="7384110" y="4189445"/>
            <a:ext cx="4093321" cy="68908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t>The median was used here to analyze the different between clusters.</a:t>
            </a:r>
            <a:endParaRPr lang="en-IE" sz="1400" dirty="0"/>
          </a:p>
        </p:txBody>
      </p:sp>
    </p:spTree>
    <p:extLst>
      <p:ext uri="{BB962C8B-B14F-4D97-AF65-F5344CB8AC3E}">
        <p14:creationId xmlns:p14="http://schemas.microsoft.com/office/powerpoint/2010/main" val="542314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FF2E-2632-54E3-B9F0-83152D739E7B}"/>
              </a:ext>
            </a:extLst>
          </p:cNvPr>
          <p:cNvSpPr>
            <a:spLocks noGrp="1"/>
          </p:cNvSpPr>
          <p:nvPr>
            <p:ph type="title"/>
          </p:nvPr>
        </p:nvSpPr>
        <p:spPr>
          <a:xfrm>
            <a:off x="5622721" y="329915"/>
            <a:ext cx="6029587" cy="2326807"/>
          </a:xfrm>
        </p:spPr>
        <p:txBody>
          <a:bodyPr>
            <a:normAutofit/>
          </a:bodyPr>
          <a:lstStyle/>
          <a:p>
            <a:r>
              <a:rPr lang="en-US" sz="1400" dirty="0"/>
              <a:t>Data Cleaning for ML modules.</a:t>
            </a:r>
            <a:br>
              <a:rPr lang="en-US" sz="1400" dirty="0"/>
            </a:br>
            <a:r>
              <a:rPr lang="en-US" sz="1400" dirty="0"/>
              <a:t>Exploration for visualization</a:t>
            </a:r>
            <a:br>
              <a:rPr lang="en-US" sz="1400" dirty="0"/>
            </a:br>
            <a:br>
              <a:rPr lang="en-US" sz="1400" dirty="0"/>
            </a:br>
            <a:r>
              <a:rPr lang="en-US" sz="1400" dirty="0"/>
              <a:t>First, I created a copy od the data. Ambiguous values were removed as they were found in the dataset. </a:t>
            </a:r>
            <a:br>
              <a:rPr lang="en-US" sz="1400" dirty="0"/>
            </a:br>
            <a:br>
              <a:rPr lang="en-US" sz="1400" dirty="0"/>
            </a:br>
            <a:r>
              <a:rPr lang="en-US" sz="1400" dirty="0"/>
              <a:t>Was identified string values not having proper integer data type so I wrote a function and check if it is identified integer values if it is not supply it accordingly to the surpass and only get the value, drop any symbol then the data should get to work in integer. </a:t>
            </a:r>
            <a:br>
              <a:rPr lang="en-IE" sz="1400" dirty="0"/>
            </a:br>
            <a:endParaRPr lang="en-IE" sz="1400" dirty="0"/>
          </a:p>
        </p:txBody>
      </p:sp>
      <p:pic>
        <p:nvPicPr>
          <p:cNvPr id="5" name="Content Placeholder 4">
            <a:extLst>
              <a:ext uri="{FF2B5EF4-FFF2-40B4-BE49-F238E27FC236}">
                <a16:creationId xmlns:a16="http://schemas.microsoft.com/office/drawing/2014/main" id="{9F299BAC-8936-A516-320A-7CAFF910E7E4}"/>
              </a:ext>
            </a:extLst>
          </p:cNvPr>
          <p:cNvPicPr>
            <a:picLocks noGrp="1" noChangeAspect="1"/>
          </p:cNvPicPr>
          <p:nvPr>
            <p:ph idx="1"/>
          </p:nvPr>
        </p:nvPicPr>
        <p:blipFill rotWithShape="1">
          <a:blip r:embed="rId2"/>
          <a:srcRect b="27509"/>
          <a:stretch/>
        </p:blipFill>
        <p:spPr>
          <a:xfrm>
            <a:off x="448238" y="458104"/>
            <a:ext cx="4907518" cy="2070427"/>
          </a:xfrm>
        </p:spPr>
      </p:pic>
      <p:sp>
        <p:nvSpPr>
          <p:cNvPr id="6" name="Title 1">
            <a:extLst>
              <a:ext uri="{FF2B5EF4-FFF2-40B4-BE49-F238E27FC236}">
                <a16:creationId xmlns:a16="http://schemas.microsoft.com/office/drawing/2014/main" id="{25202860-E75D-42AE-BE4B-B911586E8AB6}"/>
              </a:ext>
            </a:extLst>
          </p:cNvPr>
          <p:cNvSpPr txBox="1">
            <a:spLocks/>
          </p:cNvSpPr>
          <p:nvPr/>
        </p:nvSpPr>
        <p:spPr>
          <a:xfrm>
            <a:off x="594920" y="2903620"/>
            <a:ext cx="7894739" cy="6323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t>Some data types and features were not in correct format, so I created setting as below shows for these.</a:t>
            </a:r>
            <a:endParaRPr lang="en-IE" sz="1400" dirty="0"/>
          </a:p>
        </p:txBody>
      </p:sp>
      <p:pic>
        <p:nvPicPr>
          <p:cNvPr id="8" name="Picture 7">
            <a:extLst>
              <a:ext uri="{FF2B5EF4-FFF2-40B4-BE49-F238E27FC236}">
                <a16:creationId xmlns:a16="http://schemas.microsoft.com/office/drawing/2014/main" id="{04685ADE-999E-4ABB-4F81-4C3F5958EBFC}"/>
              </a:ext>
            </a:extLst>
          </p:cNvPr>
          <p:cNvPicPr>
            <a:picLocks noChangeAspect="1"/>
          </p:cNvPicPr>
          <p:nvPr/>
        </p:nvPicPr>
        <p:blipFill>
          <a:blip r:embed="rId3"/>
          <a:stretch>
            <a:fillRect/>
          </a:stretch>
        </p:blipFill>
        <p:spPr>
          <a:xfrm>
            <a:off x="594920" y="3536007"/>
            <a:ext cx="6591300" cy="1190625"/>
          </a:xfrm>
          <a:prstGeom prst="rect">
            <a:avLst/>
          </a:prstGeom>
        </p:spPr>
      </p:pic>
    </p:spTree>
    <p:extLst>
      <p:ext uri="{BB962C8B-B14F-4D97-AF65-F5344CB8AC3E}">
        <p14:creationId xmlns:p14="http://schemas.microsoft.com/office/powerpoint/2010/main" val="2464242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B00C455-4B1A-6EC8-CB0F-85317C7BC281}"/>
              </a:ext>
            </a:extLst>
          </p:cNvPr>
          <p:cNvPicPr>
            <a:picLocks noGrp="1" noChangeAspect="1"/>
          </p:cNvPicPr>
          <p:nvPr>
            <p:ph idx="1"/>
          </p:nvPr>
        </p:nvPicPr>
        <p:blipFill>
          <a:blip r:embed="rId2"/>
          <a:stretch>
            <a:fillRect/>
          </a:stretch>
        </p:blipFill>
        <p:spPr>
          <a:xfrm>
            <a:off x="697990" y="1338401"/>
            <a:ext cx="9420225" cy="3295650"/>
          </a:xfrm>
        </p:spPr>
      </p:pic>
      <p:sp>
        <p:nvSpPr>
          <p:cNvPr id="4" name="Title 1">
            <a:extLst>
              <a:ext uri="{FF2B5EF4-FFF2-40B4-BE49-F238E27FC236}">
                <a16:creationId xmlns:a16="http://schemas.microsoft.com/office/drawing/2014/main" id="{42BE112B-0950-6E05-2E5E-CC6C1CDA035F}"/>
              </a:ext>
            </a:extLst>
          </p:cNvPr>
          <p:cNvSpPr txBox="1">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t>I wrote a function to calculate the missing values, percentage, data type in each of the features. So, this function take the data frame as an input will read all columns, will calculate the values as shows below.</a:t>
            </a:r>
            <a:endParaRPr lang="en-IE" sz="1400" dirty="0"/>
          </a:p>
        </p:txBody>
      </p:sp>
    </p:spTree>
    <p:extLst>
      <p:ext uri="{BB962C8B-B14F-4D97-AF65-F5344CB8AC3E}">
        <p14:creationId xmlns:p14="http://schemas.microsoft.com/office/powerpoint/2010/main" val="1440338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B978-5A3C-C81C-B18D-EE0DD65E09BC}"/>
              </a:ext>
            </a:extLst>
          </p:cNvPr>
          <p:cNvSpPr>
            <a:spLocks noGrp="1"/>
          </p:cNvSpPr>
          <p:nvPr>
            <p:ph type="title"/>
          </p:nvPr>
        </p:nvSpPr>
        <p:spPr>
          <a:xfrm>
            <a:off x="3319886" y="603613"/>
            <a:ext cx="3272406" cy="691887"/>
          </a:xfrm>
        </p:spPr>
        <p:txBody>
          <a:bodyPr>
            <a:normAutofit fontScale="90000"/>
          </a:bodyPr>
          <a:lstStyle/>
          <a:p>
            <a:r>
              <a:rPr lang="en-US" sz="1400" dirty="0"/>
              <a:t>, then I check the shape of the data as you can see it has 3,8?????  36 columns</a:t>
            </a:r>
            <a:br>
              <a:rPr lang="en-US" sz="1400" dirty="0"/>
            </a:br>
            <a:br>
              <a:rPr lang="en-US" sz="1400" dirty="0"/>
            </a:br>
            <a:endParaRPr lang="en-IE" sz="1400" dirty="0"/>
          </a:p>
        </p:txBody>
      </p:sp>
      <p:pic>
        <p:nvPicPr>
          <p:cNvPr id="5" name="Picture 4">
            <a:extLst>
              <a:ext uri="{FF2B5EF4-FFF2-40B4-BE49-F238E27FC236}">
                <a16:creationId xmlns:a16="http://schemas.microsoft.com/office/drawing/2014/main" id="{A357209A-BA75-3803-3A96-E57BE26A06B8}"/>
              </a:ext>
            </a:extLst>
          </p:cNvPr>
          <p:cNvPicPr>
            <a:picLocks noChangeAspect="1"/>
          </p:cNvPicPr>
          <p:nvPr/>
        </p:nvPicPr>
        <p:blipFill>
          <a:blip r:embed="rId2"/>
          <a:stretch>
            <a:fillRect/>
          </a:stretch>
        </p:blipFill>
        <p:spPr>
          <a:xfrm>
            <a:off x="1047750" y="703946"/>
            <a:ext cx="1866900" cy="752475"/>
          </a:xfrm>
          <a:prstGeom prst="rect">
            <a:avLst/>
          </a:prstGeom>
        </p:spPr>
      </p:pic>
      <p:pic>
        <p:nvPicPr>
          <p:cNvPr id="9" name="Picture 8">
            <a:extLst>
              <a:ext uri="{FF2B5EF4-FFF2-40B4-BE49-F238E27FC236}">
                <a16:creationId xmlns:a16="http://schemas.microsoft.com/office/drawing/2014/main" id="{A6219EB7-F3C7-190B-BE92-121CB117A6EF}"/>
              </a:ext>
            </a:extLst>
          </p:cNvPr>
          <p:cNvPicPr>
            <a:picLocks noChangeAspect="1"/>
          </p:cNvPicPr>
          <p:nvPr/>
        </p:nvPicPr>
        <p:blipFill>
          <a:blip r:embed="rId3"/>
          <a:stretch>
            <a:fillRect/>
          </a:stretch>
        </p:blipFill>
        <p:spPr>
          <a:xfrm>
            <a:off x="718613" y="1833981"/>
            <a:ext cx="4392074" cy="4320073"/>
          </a:xfrm>
          <a:prstGeom prst="rect">
            <a:avLst/>
          </a:prstGeom>
        </p:spPr>
      </p:pic>
      <p:sp>
        <p:nvSpPr>
          <p:cNvPr id="10" name="Title 1">
            <a:extLst>
              <a:ext uri="{FF2B5EF4-FFF2-40B4-BE49-F238E27FC236}">
                <a16:creationId xmlns:a16="http://schemas.microsoft.com/office/drawing/2014/main" id="{053745A6-91B2-AAF6-71A6-94720341B163}"/>
              </a:ext>
            </a:extLst>
          </p:cNvPr>
          <p:cNvSpPr txBox="1">
            <a:spLocks/>
          </p:cNvSpPr>
          <p:nvPr/>
        </p:nvSpPr>
        <p:spPr>
          <a:xfrm>
            <a:off x="5110687" y="3289672"/>
            <a:ext cx="4522237" cy="140868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t>Following on the requirement I’ve separate the Statistics analysis accordingly.</a:t>
            </a:r>
          </a:p>
          <a:p>
            <a:r>
              <a:rPr lang="en-US" sz="1400" dirty="0"/>
              <a:t>First, I start from different statistics. </a:t>
            </a:r>
          </a:p>
          <a:p>
            <a:r>
              <a:rPr lang="en-US" sz="1400" dirty="0"/>
              <a:t>Basically, the purpose of descriptive analysis is to check the distribution of the data like how are data is distributed and it looks like such kind of characteristics we can find though the  analysis. </a:t>
            </a:r>
            <a:r>
              <a:rPr lang="en-US" sz="1400" dirty="0" err="1"/>
              <a:t>E.g</a:t>
            </a:r>
            <a:r>
              <a:rPr lang="en-US" sz="1400" dirty="0"/>
              <a:t> Data types and so on.</a:t>
            </a:r>
            <a:br>
              <a:rPr lang="en-US" sz="1400" dirty="0"/>
            </a:br>
            <a:endParaRPr lang="en-IE" sz="1400" dirty="0"/>
          </a:p>
        </p:txBody>
      </p:sp>
    </p:spTree>
    <p:extLst>
      <p:ext uri="{BB962C8B-B14F-4D97-AF65-F5344CB8AC3E}">
        <p14:creationId xmlns:p14="http://schemas.microsoft.com/office/powerpoint/2010/main" val="221226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3CC4E-6F4D-A689-D9C7-25C4CF218E59}"/>
              </a:ext>
            </a:extLst>
          </p:cNvPr>
          <p:cNvSpPr>
            <a:spLocks noGrp="1"/>
          </p:cNvSpPr>
          <p:nvPr>
            <p:ph type="title"/>
          </p:nvPr>
        </p:nvSpPr>
        <p:spPr>
          <a:xfrm>
            <a:off x="838200" y="365125"/>
            <a:ext cx="8523914" cy="1371396"/>
          </a:xfrm>
        </p:spPr>
        <p:txBody>
          <a:bodyPr>
            <a:normAutofit/>
          </a:bodyPr>
          <a:lstStyle/>
          <a:p>
            <a:r>
              <a:rPr lang="en-US" sz="1400" dirty="0"/>
              <a:t>After that I check this statistics properties for numerical features using the .describe function. You can performance the whole statistical analysis using only this descriptive function </a:t>
            </a:r>
            <a:br>
              <a:rPr lang="en-US" sz="1400" dirty="0"/>
            </a:br>
            <a:br>
              <a:rPr lang="en-US" sz="1400" dirty="0"/>
            </a:br>
            <a:r>
              <a:rPr lang="en-US" sz="1400" dirty="0"/>
              <a:t>First displayed is numerical features then I checked for categorical features.</a:t>
            </a:r>
            <a:endParaRPr lang="en-IE" sz="1400" dirty="0"/>
          </a:p>
        </p:txBody>
      </p:sp>
      <p:pic>
        <p:nvPicPr>
          <p:cNvPr id="5" name="Content Placeholder 4">
            <a:extLst>
              <a:ext uri="{FF2B5EF4-FFF2-40B4-BE49-F238E27FC236}">
                <a16:creationId xmlns:a16="http://schemas.microsoft.com/office/drawing/2014/main" id="{71BC56FA-61AF-06AC-083D-867B2C0FCC56}"/>
              </a:ext>
            </a:extLst>
          </p:cNvPr>
          <p:cNvPicPr>
            <a:picLocks noGrp="1" noChangeAspect="1"/>
          </p:cNvPicPr>
          <p:nvPr>
            <p:ph idx="1"/>
          </p:nvPr>
        </p:nvPicPr>
        <p:blipFill>
          <a:blip r:embed="rId2"/>
          <a:stretch>
            <a:fillRect/>
          </a:stretch>
        </p:blipFill>
        <p:spPr>
          <a:xfrm>
            <a:off x="692718" y="1674623"/>
            <a:ext cx="7232853" cy="4351338"/>
          </a:xfrm>
        </p:spPr>
      </p:pic>
    </p:spTree>
    <p:extLst>
      <p:ext uri="{BB962C8B-B14F-4D97-AF65-F5344CB8AC3E}">
        <p14:creationId xmlns:p14="http://schemas.microsoft.com/office/powerpoint/2010/main" val="214308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9805-2B6B-E2DF-E88E-0163551DE563}"/>
              </a:ext>
            </a:extLst>
          </p:cNvPr>
          <p:cNvSpPr>
            <a:spLocks noGrp="1"/>
          </p:cNvSpPr>
          <p:nvPr>
            <p:ph type="title"/>
          </p:nvPr>
        </p:nvSpPr>
        <p:spPr>
          <a:xfrm>
            <a:off x="5914053" y="476470"/>
            <a:ext cx="5870510" cy="1043797"/>
          </a:xfrm>
        </p:spPr>
        <p:txBody>
          <a:bodyPr>
            <a:normAutofit/>
          </a:bodyPr>
          <a:lstStyle/>
          <a:p>
            <a:r>
              <a:rPr lang="en-US" sz="1400" dirty="0"/>
              <a:t>After that I performed some descriptive analysis on our target features that is basically is the price. </a:t>
            </a:r>
            <a:br>
              <a:rPr lang="en-US" sz="1400" dirty="0"/>
            </a:br>
            <a:r>
              <a:rPr lang="en-US" sz="1400" dirty="0"/>
              <a:t>It was checked the mean, median standard deviation, skewness and kurtosis of the price feature. </a:t>
            </a:r>
            <a:endParaRPr lang="en-IE" sz="1400" dirty="0"/>
          </a:p>
        </p:txBody>
      </p:sp>
      <p:pic>
        <p:nvPicPr>
          <p:cNvPr id="5" name="Content Placeholder 4">
            <a:extLst>
              <a:ext uri="{FF2B5EF4-FFF2-40B4-BE49-F238E27FC236}">
                <a16:creationId xmlns:a16="http://schemas.microsoft.com/office/drawing/2014/main" id="{3D9B897D-F6D7-06FF-C189-BF17E4EF9225}"/>
              </a:ext>
            </a:extLst>
          </p:cNvPr>
          <p:cNvPicPr>
            <a:picLocks noGrp="1" noChangeAspect="1"/>
          </p:cNvPicPr>
          <p:nvPr>
            <p:ph idx="1"/>
          </p:nvPr>
        </p:nvPicPr>
        <p:blipFill>
          <a:blip r:embed="rId2"/>
          <a:stretch>
            <a:fillRect/>
          </a:stretch>
        </p:blipFill>
        <p:spPr>
          <a:xfrm>
            <a:off x="642257" y="279296"/>
            <a:ext cx="5058747" cy="3540324"/>
          </a:xfrm>
        </p:spPr>
      </p:pic>
      <p:pic>
        <p:nvPicPr>
          <p:cNvPr id="7" name="Picture 6">
            <a:extLst>
              <a:ext uri="{FF2B5EF4-FFF2-40B4-BE49-F238E27FC236}">
                <a16:creationId xmlns:a16="http://schemas.microsoft.com/office/drawing/2014/main" id="{AB547751-9553-05DA-E2EA-C4589DCA288F}"/>
              </a:ext>
            </a:extLst>
          </p:cNvPr>
          <p:cNvPicPr>
            <a:picLocks noChangeAspect="1"/>
          </p:cNvPicPr>
          <p:nvPr/>
        </p:nvPicPr>
        <p:blipFill>
          <a:blip r:embed="rId3"/>
          <a:stretch>
            <a:fillRect/>
          </a:stretch>
        </p:blipFill>
        <p:spPr>
          <a:xfrm>
            <a:off x="594049" y="3990929"/>
            <a:ext cx="6238486" cy="2390601"/>
          </a:xfrm>
          <a:prstGeom prst="rect">
            <a:avLst/>
          </a:prstGeom>
        </p:spPr>
      </p:pic>
      <p:sp>
        <p:nvSpPr>
          <p:cNvPr id="8" name="Title 1">
            <a:extLst>
              <a:ext uri="{FF2B5EF4-FFF2-40B4-BE49-F238E27FC236}">
                <a16:creationId xmlns:a16="http://schemas.microsoft.com/office/drawing/2014/main" id="{C7C806B9-622B-4588-8E84-085D67097917}"/>
              </a:ext>
            </a:extLst>
          </p:cNvPr>
          <p:cNvSpPr txBox="1">
            <a:spLocks/>
          </p:cNvSpPr>
          <p:nvPr/>
        </p:nvSpPr>
        <p:spPr>
          <a:xfrm>
            <a:off x="5914053" y="2869644"/>
            <a:ext cx="5870510" cy="10437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t>Then I checked the correlation numerical that you can see here. </a:t>
            </a:r>
            <a:endParaRPr lang="en-IE" sz="1400" dirty="0"/>
          </a:p>
        </p:txBody>
      </p:sp>
    </p:spTree>
    <p:extLst>
      <p:ext uri="{BB962C8B-B14F-4D97-AF65-F5344CB8AC3E}">
        <p14:creationId xmlns:p14="http://schemas.microsoft.com/office/powerpoint/2010/main" val="3446731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9822A-1BD1-CAF0-15E7-12F01CE6056D}"/>
              </a:ext>
            </a:extLst>
          </p:cNvPr>
          <p:cNvSpPr>
            <a:spLocks noGrp="1"/>
          </p:cNvSpPr>
          <p:nvPr>
            <p:ph type="title"/>
          </p:nvPr>
        </p:nvSpPr>
        <p:spPr>
          <a:xfrm>
            <a:off x="5259241" y="229066"/>
            <a:ext cx="4874703" cy="1237172"/>
          </a:xfrm>
        </p:spPr>
        <p:txBody>
          <a:bodyPr>
            <a:normAutofit/>
          </a:bodyPr>
          <a:lstStyle/>
          <a:p>
            <a:r>
              <a:rPr lang="en-US" sz="1400" dirty="0"/>
              <a:t>Accordingly, with the district was performed for each district I get statical properties separately </a:t>
            </a:r>
            <a:br>
              <a:rPr lang="en-US" sz="1400" dirty="0"/>
            </a:br>
            <a:r>
              <a:rPr lang="en-US" sz="1400" dirty="0" err="1"/>
              <a:t>E.g</a:t>
            </a:r>
            <a:r>
              <a:rPr lang="en-US" sz="1400" dirty="0"/>
              <a:t> mean, standard deviation and so on. </a:t>
            </a:r>
            <a:endParaRPr lang="en-IE" sz="1400" dirty="0"/>
          </a:p>
        </p:txBody>
      </p:sp>
      <p:pic>
        <p:nvPicPr>
          <p:cNvPr id="5" name="Content Placeholder 4">
            <a:extLst>
              <a:ext uri="{FF2B5EF4-FFF2-40B4-BE49-F238E27FC236}">
                <a16:creationId xmlns:a16="http://schemas.microsoft.com/office/drawing/2014/main" id="{EFBC468B-A4BF-859E-B853-C369462BEDB0}"/>
              </a:ext>
            </a:extLst>
          </p:cNvPr>
          <p:cNvPicPr>
            <a:picLocks noGrp="1" noChangeAspect="1"/>
          </p:cNvPicPr>
          <p:nvPr>
            <p:ph idx="1"/>
          </p:nvPr>
        </p:nvPicPr>
        <p:blipFill>
          <a:blip r:embed="rId2"/>
          <a:stretch>
            <a:fillRect/>
          </a:stretch>
        </p:blipFill>
        <p:spPr>
          <a:xfrm>
            <a:off x="578141" y="402672"/>
            <a:ext cx="4451059" cy="2817703"/>
          </a:xfrm>
        </p:spPr>
      </p:pic>
      <p:sp>
        <p:nvSpPr>
          <p:cNvPr id="6" name="Title 1">
            <a:extLst>
              <a:ext uri="{FF2B5EF4-FFF2-40B4-BE49-F238E27FC236}">
                <a16:creationId xmlns:a16="http://schemas.microsoft.com/office/drawing/2014/main" id="{ADA7F472-C468-5426-2C91-4F2C5DDB4B07}"/>
              </a:ext>
            </a:extLst>
          </p:cNvPr>
          <p:cNvSpPr txBox="1">
            <a:spLocks/>
          </p:cNvSpPr>
          <p:nvPr/>
        </p:nvSpPr>
        <p:spPr>
          <a:xfrm>
            <a:off x="578141" y="3062940"/>
            <a:ext cx="9670240" cy="11493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400" dirty="0"/>
              <a:t>It was the descriptive analyze performed. I’ve also, added some other things in descriptive analyze like correlation matrix and district wise properties the values for price feature.</a:t>
            </a:r>
            <a:endParaRPr lang="en-IE" sz="1400" dirty="0"/>
          </a:p>
        </p:txBody>
      </p:sp>
      <p:pic>
        <p:nvPicPr>
          <p:cNvPr id="8" name="Picture 7">
            <a:extLst>
              <a:ext uri="{FF2B5EF4-FFF2-40B4-BE49-F238E27FC236}">
                <a16:creationId xmlns:a16="http://schemas.microsoft.com/office/drawing/2014/main" id="{192ADF01-AEBA-F9C1-421B-ABB9E79716B1}"/>
              </a:ext>
            </a:extLst>
          </p:cNvPr>
          <p:cNvPicPr>
            <a:picLocks noChangeAspect="1"/>
          </p:cNvPicPr>
          <p:nvPr/>
        </p:nvPicPr>
        <p:blipFill>
          <a:blip r:embed="rId3"/>
          <a:stretch>
            <a:fillRect/>
          </a:stretch>
        </p:blipFill>
        <p:spPr>
          <a:xfrm>
            <a:off x="578141" y="4022069"/>
            <a:ext cx="4750254" cy="2433259"/>
          </a:xfrm>
          <a:prstGeom prst="rect">
            <a:avLst/>
          </a:prstGeom>
        </p:spPr>
      </p:pic>
      <p:pic>
        <p:nvPicPr>
          <p:cNvPr id="10" name="Picture 9">
            <a:extLst>
              <a:ext uri="{FF2B5EF4-FFF2-40B4-BE49-F238E27FC236}">
                <a16:creationId xmlns:a16="http://schemas.microsoft.com/office/drawing/2014/main" id="{49226A4A-B55B-13A1-5289-E9C29602739B}"/>
              </a:ext>
            </a:extLst>
          </p:cNvPr>
          <p:cNvPicPr>
            <a:picLocks noChangeAspect="1"/>
          </p:cNvPicPr>
          <p:nvPr/>
        </p:nvPicPr>
        <p:blipFill>
          <a:blip r:embed="rId4"/>
          <a:stretch>
            <a:fillRect/>
          </a:stretch>
        </p:blipFill>
        <p:spPr>
          <a:xfrm>
            <a:off x="5690701" y="4408698"/>
            <a:ext cx="5032759" cy="1905608"/>
          </a:xfrm>
          <a:prstGeom prst="rect">
            <a:avLst/>
          </a:prstGeom>
        </p:spPr>
      </p:pic>
    </p:spTree>
    <p:extLst>
      <p:ext uri="{BB962C8B-B14F-4D97-AF65-F5344CB8AC3E}">
        <p14:creationId xmlns:p14="http://schemas.microsoft.com/office/powerpoint/2010/main" val="134439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748C1-6BCB-E55E-A61C-B438A94CFF1A}"/>
              </a:ext>
            </a:extLst>
          </p:cNvPr>
          <p:cNvSpPr>
            <a:spLocks noGrp="1"/>
          </p:cNvSpPr>
          <p:nvPr>
            <p:ph type="title"/>
          </p:nvPr>
        </p:nvSpPr>
        <p:spPr>
          <a:xfrm>
            <a:off x="5679346" y="365125"/>
            <a:ext cx="5914239" cy="2898192"/>
          </a:xfrm>
        </p:spPr>
        <p:txBody>
          <a:bodyPr>
            <a:normAutofit/>
          </a:bodyPr>
          <a:lstStyle/>
          <a:p>
            <a:r>
              <a:rPr lang="en-US" sz="1400" dirty="0"/>
              <a:t>Then Hypothesis Analysis where hypothesis test was performed and try to figure out the relationship between different features of the data.</a:t>
            </a:r>
            <a:br>
              <a:rPr lang="en-US" sz="1400" dirty="0"/>
            </a:br>
            <a:br>
              <a:rPr lang="en-US" sz="1400" dirty="0"/>
            </a:br>
            <a:r>
              <a:rPr lang="en-US" sz="1400" dirty="0"/>
              <a:t>You can find the analysis in detail</a:t>
            </a:r>
            <a:br>
              <a:rPr lang="en-US" sz="1400" dirty="0"/>
            </a:br>
            <a:br>
              <a:rPr lang="en-US" sz="1400" dirty="0"/>
            </a:br>
            <a:r>
              <a:rPr lang="en-US" sz="1400" dirty="0"/>
              <a:t>I want to check the price of two different districts. E.g. I own a house in district A and also, own a house in district B then will the price change or not?</a:t>
            </a:r>
            <a:br>
              <a:rPr lang="en-US" sz="1400" dirty="0"/>
            </a:br>
            <a:r>
              <a:rPr lang="en-US" sz="1400" dirty="0"/>
              <a:t>For this kind of relationship T-Test was used. </a:t>
            </a:r>
            <a:br>
              <a:rPr lang="en-US" sz="1400" dirty="0"/>
            </a:br>
            <a:br>
              <a:rPr lang="en-US" sz="1400" dirty="0"/>
            </a:br>
            <a:r>
              <a:rPr lang="en-US" sz="1400" dirty="0"/>
              <a:t>You can see by the result obtained that the hypothesis was rejected. There is no relationship identified, there is no change between the price but there is a significant difference in average price between District A and B according with the hypothesis analysis.</a:t>
            </a:r>
            <a:endParaRPr lang="en-IE" sz="1400" dirty="0"/>
          </a:p>
        </p:txBody>
      </p:sp>
      <p:pic>
        <p:nvPicPr>
          <p:cNvPr id="5" name="Content Placeholder 4">
            <a:extLst>
              <a:ext uri="{FF2B5EF4-FFF2-40B4-BE49-F238E27FC236}">
                <a16:creationId xmlns:a16="http://schemas.microsoft.com/office/drawing/2014/main" id="{899ECD14-3178-D32B-B8CD-B3BD59906881}"/>
              </a:ext>
            </a:extLst>
          </p:cNvPr>
          <p:cNvPicPr>
            <a:picLocks noGrp="1" noChangeAspect="1"/>
          </p:cNvPicPr>
          <p:nvPr>
            <p:ph idx="1"/>
          </p:nvPr>
        </p:nvPicPr>
        <p:blipFill>
          <a:blip r:embed="rId2"/>
          <a:stretch>
            <a:fillRect/>
          </a:stretch>
        </p:blipFill>
        <p:spPr>
          <a:xfrm>
            <a:off x="598415" y="1489249"/>
            <a:ext cx="4784232" cy="4351338"/>
          </a:xfrm>
        </p:spPr>
      </p:pic>
    </p:spTree>
    <p:extLst>
      <p:ext uri="{BB962C8B-B14F-4D97-AF65-F5344CB8AC3E}">
        <p14:creationId xmlns:p14="http://schemas.microsoft.com/office/powerpoint/2010/main" val="260860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5D2A-CFB1-15BC-84E4-68FDF8B3EE7D}"/>
              </a:ext>
            </a:extLst>
          </p:cNvPr>
          <p:cNvSpPr>
            <a:spLocks noGrp="1"/>
          </p:cNvSpPr>
          <p:nvPr>
            <p:ph type="title"/>
          </p:nvPr>
        </p:nvSpPr>
        <p:spPr>
          <a:xfrm>
            <a:off x="612296" y="251311"/>
            <a:ext cx="9035043" cy="805702"/>
          </a:xfrm>
        </p:spPr>
        <p:txBody>
          <a:bodyPr>
            <a:normAutofit/>
          </a:bodyPr>
          <a:lstStyle/>
          <a:p>
            <a:r>
              <a:rPr lang="en-US" sz="1400" dirty="0"/>
              <a:t>One Way ANOVA - to check the difference between numerical values of multiple groups. </a:t>
            </a:r>
            <a:br>
              <a:rPr lang="en-US" sz="1400" dirty="0"/>
            </a:br>
            <a:br>
              <a:rPr lang="en-US" sz="1400" dirty="0"/>
            </a:br>
            <a:r>
              <a:rPr lang="en-US" sz="1400" dirty="0"/>
              <a:t>You can find also, the Wilcoxon test, Correlation analyses and so on.</a:t>
            </a:r>
            <a:endParaRPr lang="en-IE" sz="1400" dirty="0"/>
          </a:p>
        </p:txBody>
      </p:sp>
      <p:pic>
        <p:nvPicPr>
          <p:cNvPr id="5" name="Content Placeholder 4">
            <a:extLst>
              <a:ext uri="{FF2B5EF4-FFF2-40B4-BE49-F238E27FC236}">
                <a16:creationId xmlns:a16="http://schemas.microsoft.com/office/drawing/2014/main" id="{C0DF8C58-97B4-0445-452D-F45A9726488C}"/>
              </a:ext>
            </a:extLst>
          </p:cNvPr>
          <p:cNvPicPr>
            <a:picLocks noGrp="1" noChangeAspect="1"/>
          </p:cNvPicPr>
          <p:nvPr>
            <p:ph idx="1"/>
          </p:nvPr>
        </p:nvPicPr>
        <p:blipFill>
          <a:blip r:embed="rId2"/>
          <a:stretch>
            <a:fillRect/>
          </a:stretch>
        </p:blipFill>
        <p:spPr>
          <a:xfrm>
            <a:off x="823163" y="1148126"/>
            <a:ext cx="4436734" cy="4973043"/>
          </a:xfrm>
        </p:spPr>
      </p:pic>
    </p:spTree>
    <p:extLst>
      <p:ext uri="{BB962C8B-B14F-4D97-AF65-F5344CB8AC3E}">
        <p14:creationId xmlns:p14="http://schemas.microsoft.com/office/powerpoint/2010/main" val="3434446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19CB-8AC6-3752-80DB-D533C22D4774}"/>
              </a:ext>
            </a:extLst>
          </p:cNvPr>
          <p:cNvSpPr>
            <a:spLocks noGrp="1"/>
          </p:cNvSpPr>
          <p:nvPr>
            <p:ph type="title"/>
          </p:nvPr>
        </p:nvSpPr>
        <p:spPr>
          <a:xfrm>
            <a:off x="450210" y="322895"/>
            <a:ext cx="7870429" cy="2093136"/>
          </a:xfrm>
        </p:spPr>
        <p:txBody>
          <a:bodyPr>
            <a:normAutofit/>
          </a:bodyPr>
          <a:lstStyle/>
          <a:p>
            <a:r>
              <a:rPr lang="en-US" sz="1400" dirty="0"/>
              <a:t>After the hypothesis analysis we need to explore the data through visualization. </a:t>
            </a:r>
            <a:br>
              <a:rPr lang="en-US" sz="1400" dirty="0"/>
            </a:br>
            <a:r>
              <a:rPr lang="en-US" sz="1400" dirty="0"/>
              <a:t>For this I’ve made different types of visualization. I also, performed cluster analysis and there are a lot of exploration using different kind of graphs . </a:t>
            </a:r>
            <a:br>
              <a:rPr lang="en-US" sz="1400" dirty="0"/>
            </a:br>
            <a:br>
              <a:rPr lang="en-US" sz="1400" dirty="0"/>
            </a:br>
            <a:r>
              <a:rPr lang="en-US" sz="1400" dirty="0"/>
              <a:t>First of all, I made different plot for this columns – followers, </a:t>
            </a:r>
            <a:r>
              <a:rPr lang="en-US" sz="1400" dirty="0" err="1"/>
              <a:t>totalPrice</a:t>
            </a:r>
            <a:r>
              <a:rPr lang="en-US" sz="1400" dirty="0"/>
              <a:t>, price, square, </a:t>
            </a:r>
            <a:r>
              <a:rPr lang="en-US" sz="1400" dirty="0" err="1"/>
              <a:t>communityAverage</a:t>
            </a:r>
            <a:r>
              <a:rPr lang="en-US" sz="1400" dirty="0"/>
              <a:t>.</a:t>
            </a:r>
            <a:br>
              <a:rPr lang="en-US" sz="1400" dirty="0"/>
            </a:br>
            <a:br>
              <a:rPr lang="en-US" sz="1400" dirty="0"/>
            </a:br>
            <a:r>
              <a:rPr lang="en-US" sz="1400" dirty="0"/>
              <a:t>To check the distribution of our numerical features, I used Shapiro test to check the normal distribution of each numerical feature.</a:t>
            </a:r>
            <a:br>
              <a:rPr lang="en-IE" sz="800" dirty="0"/>
            </a:br>
            <a:endParaRPr lang="en-IE" sz="1400" dirty="0"/>
          </a:p>
        </p:txBody>
      </p:sp>
      <p:pic>
        <p:nvPicPr>
          <p:cNvPr id="5" name="Content Placeholder 4">
            <a:extLst>
              <a:ext uri="{FF2B5EF4-FFF2-40B4-BE49-F238E27FC236}">
                <a16:creationId xmlns:a16="http://schemas.microsoft.com/office/drawing/2014/main" id="{5A29CEFE-4F98-7CCD-E446-72FCDFA02638}"/>
              </a:ext>
            </a:extLst>
          </p:cNvPr>
          <p:cNvPicPr>
            <a:picLocks noGrp="1" noChangeAspect="1"/>
          </p:cNvPicPr>
          <p:nvPr>
            <p:ph idx="1"/>
          </p:nvPr>
        </p:nvPicPr>
        <p:blipFill>
          <a:blip r:embed="rId2"/>
          <a:stretch>
            <a:fillRect/>
          </a:stretch>
        </p:blipFill>
        <p:spPr>
          <a:xfrm>
            <a:off x="394283" y="2266386"/>
            <a:ext cx="6511772" cy="3487269"/>
          </a:xfrm>
        </p:spPr>
      </p:pic>
    </p:spTree>
    <p:extLst>
      <p:ext uri="{BB962C8B-B14F-4D97-AF65-F5344CB8AC3E}">
        <p14:creationId xmlns:p14="http://schemas.microsoft.com/office/powerpoint/2010/main" val="3911681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F894-7B64-9DA0-0D20-1AE2216D3C9C}"/>
              </a:ext>
            </a:extLst>
          </p:cNvPr>
          <p:cNvSpPr>
            <a:spLocks noGrp="1"/>
          </p:cNvSpPr>
          <p:nvPr>
            <p:ph type="title"/>
          </p:nvPr>
        </p:nvSpPr>
        <p:spPr/>
        <p:txBody>
          <a:bodyPr>
            <a:normAutofit/>
          </a:bodyPr>
          <a:lstStyle/>
          <a:p>
            <a:r>
              <a:rPr lang="en-US" sz="1400" dirty="0"/>
              <a:t>This is normal distribution that I tested. A single feature was selected and created plots. After that I treated the feature one by one and performed Shapiro test on that particular feature if is that in normal distribution or not. If it is in normal distribution value will be ‘normal’ otherwise will be ‘not normal’. </a:t>
            </a:r>
            <a:br>
              <a:rPr lang="en-US" sz="1400" dirty="0"/>
            </a:br>
            <a:br>
              <a:rPr lang="en-US" sz="1400" dirty="0"/>
            </a:br>
            <a:r>
              <a:rPr lang="en-US" sz="1400" dirty="0"/>
              <a:t>Then for this feature I made two plots, first plot was histogram, and second plot was Q-Q plot. It basically shows how the data varying from average value.</a:t>
            </a:r>
            <a:endParaRPr lang="en-IE" sz="1400" dirty="0"/>
          </a:p>
        </p:txBody>
      </p:sp>
      <p:pic>
        <p:nvPicPr>
          <p:cNvPr id="5" name="Content Placeholder 4">
            <a:extLst>
              <a:ext uri="{FF2B5EF4-FFF2-40B4-BE49-F238E27FC236}">
                <a16:creationId xmlns:a16="http://schemas.microsoft.com/office/drawing/2014/main" id="{2A3D5448-882B-953F-69B8-FE5A4A2A3C12}"/>
              </a:ext>
            </a:extLst>
          </p:cNvPr>
          <p:cNvPicPr>
            <a:picLocks noGrp="1" noChangeAspect="1"/>
          </p:cNvPicPr>
          <p:nvPr>
            <p:ph idx="1"/>
          </p:nvPr>
        </p:nvPicPr>
        <p:blipFill>
          <a:blip r:embed="rId2"/>
          <a:stretch>
            <a:fillRect/>
          </a:stretch>
        </p:blipFill>
        <p:spPr>
          <a:xfrm>
            <a:off x="425694" y="2192693"/>
            <a:ext cx="4740625" cy="2957902"/>
          </a:xfrm>
        </p:spPr>
      </p:pic>
    </p:spTree>
    <p:extLst>
      <p:ext uri="{BB962C8B-B14F-4D97-AF65-F5344CB8AC3E}">
        <p14:creationId xmlns:p14="http://schemas.microsoft.com/office/powerpoint/2010/main" val="21936127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877</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 then I check the shape of the data as you can see it has 3,8?????  36 columns  </vt:lpstr>
      <vt:lpstr>After that I check this statistics properties for numerical features using the .describe function. You can performance the whole statistical analysis using only this descriptive function   First displayed is numerical features then I checked for categorical features.</vt:lpstr>
      <vt:lpstr>After that I performed some descriptive analysis on our target features that is basically is the price.  It was checked the mean, median standard deviation, skewness and kurtosis of the price feature. </vt:lpstr>
      <vt:lpstr>Accordingly, with the district was performed for each district I get statical properties separately  E.g mean, standard deviation and so on. </vt:lpstr>
      <vt:lpstr>Then Hypothesis Analysis where hypothesis test was performed and try to figure out the relationship between different features of the data.  You can find the analysis in detail  I want to check the price of two different districts. E.g. I own a house in district A and also, own a house in district B then will the price change or not? For this kind of relationship T-Test was used.   You can see by the result obtained that the hypothesis was rejected. There is no relationship identified, there is no change between the price but there is a significant difference in average price between District A and B according with the hypothesis analysis.</vt:lpstr>
      <vt:lpstr>One Way ANOVA - to check the difference between numerical values of multiple groups.   You can find also, the Wilcoxon test, Correlation analyses and so on.</vt:lpstr>
      <vt:lpstr>After the hypothesis analysis we need to explore the data through visualization.  For this I’ve made different types of visualization. I also, performed cluster analysis and there are a lot of exploration using different kind of graphs .   First of all, I made different plot for this columns – followers, totalPrice, price, square, communityAverage.  To check the distribution of our numerical features, I used Shapiro test to check the normal distribution of each numerical feature. </vt:lpstr>
      <vt:lpstr>This is normal distribution that I tested. A single feature was selected and created plots. After that I treated the feature one by one and performed Shapiro test on that particular feature if is that in normal distribution or not. If it is in normal distribution value will be ‘normal’ otherwise will be ‘not normal’.   Then for this feature I made two plots, first plot was histogram, and second plot was Q-Q plot. It basically shows how the data varying from average value.</vt:lpstr>
      <vt:lpstr>Cluster analysis was performed to find different groups and patterns. It was only performed on numerical features.   K means clustering. Before applying K clustering was applied elbow curve test.</vt:lpstr>
      <vt:lpstr>Data Cleaning for ML modules. Exploration for visualization  First, I created a copy od the data. Ambiguous values were removed as they were found in the dataset.   Was identified string values not having proper integer data type so I wrote a function and check if it is identified integer values if it is not supply it accordingly to the surpass and only get the value, drop any symbol then the data should get to work in integer.  </vt:lpstr>
      <vt:lpstr>I wrote a function to calculate the missing values, percentage, data type in each of the features. So, this function take the data frame as an input will read all columns, will calculate the values as shows below.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Talita Souza</dc:creator>
  <cp:lastModifiedBy>Talita Souza</cp:lastModifiedBy>
  <cp:revision>1</cp:revision>
  <dcterms:created xsi:type="dcterms:W3CDTF">2023-05-26T15:54:33Z</dcterms:created>
  <dcterms:modified xsi:type="dcterms:W3CDTF">2023-05-26T21:02:20Z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fe73fb-e515-4627-a33c-cd8e18031155_Enabled">
    <vt:lpwstr>true</vt:lpwstr>
  </property>
  <property fmtid="{D5CDD505-2E9C-101B-9397-08002B2CF9AE}" pid="3" name="MSIP_Label_92fe73fb-e515-4627-a33c-cd8e18031155_SetDate">
    <vt:lpwstr>2023-05-26T21:01:57Z</vt:lpwstr>
  </property>
  <property fmtid="{D5CDD505-2E9C-101B-9397-08002B2CF9AE}" pid="4" name="MSIP_Label_92fe73fb-e515-4627-a33c-cd8e18031155_Method">
    <vt:lpwstr>Standard</vt:lpwstr>
  </property>
  <property fmtid="{D5CDD505-2E9C-101B-9397-08002B2CF9AE}" pid="5" name="MSIP_Label_92fe73fb-e515-4627-a33c-cd8e18031155_Name">
    <vt:lpwstr>Internal Use Only</vt:lpwstr>
  </property>
  <property fmtid="{D5CDD505-2E9C-101B-9397-08002B2CF9AE}" pid="6" name="MSIP_Label_92fe73fb-e515-4627-a33c-cd8e18031155_SiteId">
    <vt:lpwstr>a00035bc-d628-4788-97c4-bbfbf70f3e7a</vt:lpwstr>
  </property>
  <property fmtid="{D5CDD505-2E9C-101B-9397-08002B2CF9AE}" pid="7" name="MSIP_Label_92fe73fb-e515-4627-a33c-cd8e18031155_ActionId">
    <vt:lpwstr>c0f06b0e-2b17-418d-9571-785bb27258a7</vt:lpwstr>
  </property>
  <property fmtid="{D5CDD505-2E9C-101B-9397-08002B2CF9AE}" pid="8" name="MSIP_Label_92fe73fb-e515-4627-a33c-cd8e18031155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Internal Use Only</vt:lpwstr>
  </property>
</Properties>
</file>