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2" r:id="rId17"/>
    <p:sldId id="273" r:id="rId18"/>
    <p:sldId id="271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us-software.com.br/microservicos-diferenca-arquietura-monoliticas/" TargetMode="External"/><Relationship Id="rId2" Type="http://schemas.openxmlformats.org/officeDocument/2006/relationships/hyperlink" Target="http://cio.com.br/tecnologia/2017/06/20/sete-razoes-para-mudar-para-microservico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nsedia.com/blog/apis/arquitetura-de-microservicos-habilitando-apis/" TargetMode="External"/><Relationship Id="rId5" Type="http://schemas.openxmlformats.org/officeDocument/2006/relationships/hyperlink" Target="https://martinfowler.com/articles/microservices.html" TargetMode="External"/><Relationship Id="rId4" Type="http://schemas.openxmlformats.org/officeDocument/2006/relationships/hyperlink" Target="http://microservices.io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v8/" TargetMode="External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bbitmq.com/install-windows.html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docker.com/products/docker-toolbox#/resource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468F6-A4E2-49BC-9B61-3E48C66EFB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dirty="0"/>
              <a:t>Arquitetura de </a:t>
            </a:r>
            <a:r>
              <a:rPr lang="pt-BR" dirty="0" err="1"/>
              <a:t>Microserviços</a:t>
            </a:r>
            <a:r>
              <a:rPr lang="pt-BR" dirty="0"/>
              <a:t> com Node.js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545592-DDBC-482B-80A1-FE4E58E50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/>
              <a:t>Victor Luiz Domingues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FA1DB4D-3DF7-40D4-BB79-FB1393A431A2}"/>
              </a:ext>
            </a:extLst>
          </p:cNvPr>
          <p:cNvSpPr txBox="1"/>
          <p:nvPr/>
        </p:nvSpPr>
        <p:spPr>
          <a:xfrm>
            <a:off x="1507067" y="4773805"/>
            <a:ext cx="4617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Site: victorl.domingues.net</a:t>
            </a:r>
            <a:br>
              <a:rPr lang="pt-B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GitHub: github.com/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victorldomingues</a:t>
            </a:r>
            <a:br>
              <a:rPr lang="pt-B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E-mail: victor@atrace.com.br</a:t>
            </a:r>
          </a:p>
        </p:txBody>
      </p:sp>
    </p:spTree>
    <p:extLst>
      <p:ext uri="{BB962C8B-B14F-4D97-AF65-F5344CB8AC3E}">
        <p14:creationId xmlns:p14="http://schemas.microsoft.com/office/powerpoint/2010/main" val="4161507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A1FA6-A314-432D-BD25-AD6EA4E5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de </a:t>
            </a:r>
            <a:r>
              <a:rPr lang="pt-BR" dirty="0" err="1"/>
              <a:t>Microserviços</a:t>
            </a:r>
            <a:r>
              <a:rPr lang="pt-BR" dirty="0"/>
              <a:t> / </a:t>
            </a:r>
            <a:r>
              <a:rPr lang="pt-BR" dirty="0" err="1"/>
              <a:t>Microservices</a:t>
            </a:r>
            <a:r>
              <a:rPr lang="pt-BR" dirty="0"/>
              <a:t> </a:t>
            </a:r>
            <a:r>
              <a:rPr lang="pt-BR" dirty="0" err="1"/>
              <a:t>Architecture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C76C1D-6517-49D2-9BB1-92A72BF6F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pt-BR" sz="2400" dirty="0"/>
              <a:t>É Ideal para aplicações mais robustas e que necessitam de alta escalabilidade ou simplesmente projetos que tendem a crescer naturalmente em seu tempo de vida. Também é ideal para se trabalhar com um time grande de desenvolvedores.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26" name="Picture 2" descr="https://www.maistecnologia.com/wp-content/uploads/2015/08/Spotify.png">
            <a:extLst>
              <a:ext uri="{FF2B5EF4-FFF2-40B4-BE49-F238E27FC236}">
                <a16:creationId xmlns:a16="http://schemas.microsoft.com/office/drawing/2014/main" id="{AEC94E56-578C-4A47-AE4B-A724E9E2C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37" y="4646808"/>
            <a:ext cx="3229559" cy="169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netflix logo">
            <a:extLst>
              <a:ext uri="{FF2B5EF4-FFF2-40B4-BE49-F238E27FC236}">
                <a16:creationId xmlns:a16="http://schemas.microsoft.com/office/drawing/2014/main" id="{045AA774-66DD-46BC-8908-93FF780E9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966" y="4776375"/>
            <a:ext cx="4136570" cy="129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uber">
            <a:extLst>
              <a:ext uri="{FF2B5EF4-FFF2-40B4-BE49-F238E27FC236}">
                <a16:creationId xmlns:a16="http://schemas.microsoft.com/office/drawing/2014/main" id="{38E20291-4A5C-47E0-9CD9-9540CF4CB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272" y="4576033"/>
            <a:ext cx="1695518" cy="169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51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60AEF-E65E-4F1C-906A-3B2696E4C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de </a:t>
            </a:r>
            <a:r>
              <a:rPr lang="pt-BR" dirty="0" err="1"/>
              <a:t>Microserviços</a:t>
            </a:r>
            <a:r>
              <a:rPr lang="pt-BR" dirty="0"/>
              <a:t> / </a:t>
            </a:r>
            <a:r>
              <a:rPr lang="pt-BR" dirty="0" err="1"/>
              <a:t>Microservices</a:t>
            </a:r>
            <a:r>
              <a:rPr lang="pt-BR" dirty="0"/>
              <a:t> </a:t>
            </a:r>
            <a:r>
              <a:rPr lang="pt-BR" dirty="0" err="1"/>
              <a:t>Architecture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FF4445-A2DA-4A5F-A328-18EC9841C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https://lh4.googleusercontent.com/Rra6cNuj2cBvUmex6o18Q-tQknZjTBXIyHbhBMtyLABb6gJu3gt2x1xrS_h3vDmjkK_uK54Sn0n34FiL2Hg3OGpbPWTZ8BkIvRHLd7k1wfH1keqLVel6wW1Ee0Z82T06tsA1dix8">
            <a:extLst>
              <a:ext uri="{FF2B5EF4-FFF2-40B4-BE49-F238E27FC236}">
                <a16:creationId xmlns:a16="http://schemas.microsoft.com/office/drawing/2014/main" id="{606939C3-C98B-49EB-8546-F6603DC3A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679243"/>
            <a:ext cx="6457950" cy="484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728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D7758-578F-4528-A91A-8E72261A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dirty="0"/>
              <a:t>Arquitetura de </a:t>
            </a:r>
            <a:r>
              <a:rPr lang="pt-BR" dirty="0" err="1"/>
              <a:t>Microserviços</a:t>
            </a:r>
            <a:r>
              <a:rPr lang="pt-BR" dirty="0"/>
              <a:t> / </a:t>
            </a:r>
            <a:r>
              <a:rPr lang="pt-BR" dirty="0" err="1"/>
              <a:t>Microservices</a:t>
            </a:r>
            <a:r>
              <a:rPr lang="pt-BR" dirty="0"/>
              <a:t> </a:t>
            </a:r>
            <a:r>
              <a:rPr lang="pt-BR" dirty="0" err="1"/>
              <a:t>Architecture</a:t>
            </a:r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5E1D60A-F803-436C-A442-1CEA78568C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418734"/>
              </p:ext>
            </p:extLst>
          </p:nvPr>
        </p:nvGraphicFramePr>
        <p:xfrm>
          <a:off x="3177223" y="2012791"/>
          <a:ext cx="5731192" cy="4196080"/>
        </p:xfrm>
        <a:graphic>
          <a:graphicData uri="http://schemas.openxmlformats.org/drawingml/2006/table">
            <a:tbl>
              <a:tblPr/>
              <a:tblGrid>
                <a:gridCol w="2865596">
                  <a:extLst>
                    <a:ext uri="{9D8B030D-6E8A-4147-A177-3AD203B41FA5}">
                      <a16:colId xmlns:a16="http://schemas.microsoft.com/office/drawing/2014/main" val="516375734"/>
                    </a:ext>
                  </a:extLst>
                </a:gridCol>
                <a:gridCol w="2865596">
                  <a:extLst>
                    <a:ext uri="{9D8B030D-6E8A-4147-A177-3AD203B41FA5}">
                      <a16:colId xmlns:a16="http://schemas.microsoft.com/office/drawing/2014/main" val="33746802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Monolítica </a:t>
                      </a:r>
                      <a:endParaRPr lang="pt-BR" sz="1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Microserviços </a:t>
                      </a:r>
                      <a:endParaRPr lang="pt-BR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821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 um padrão de projeto de escalabilidade bem implementado é possível escalar.</a:t>
                      </a:r>
                      <a:endParaRPr lang="pt-BR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Altamente escalável.</a:t>
                      </a:r>
                      <a:endParaRPr lang="pt-BR" sz="1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575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Ideal para projetos e times pequenos.</a:t>
                      </a:r>
                      <a:endParaRPr lang="pt-BR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Ideal para projetos e equipes grandes.</a:t>
                      </a:r>
                      <a:endParaRPr lang="pt-BR" sz="1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99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É possível manter um bom trabalho em equipe se todos os envolvidos estejam alinhados com padrões de desenvolvimento adotado pela empresa. </a:t>
                      </a:r>
                      <a:endParaRPr lang="pt-BR" sz="1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Melhor trabalho em equipe uma vez em que cada serviço passa a ter um baixo grau de complexidade.</a:t>
                      </a:r>
                      <a:endParaRPr lang="pt-BR" sz="1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199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pt-BR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Melhor gerenciamento de recursos.</a:t>
                      </a:r>
                      <a:endParaRPr lang="pt-BR" sz="1200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280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pt-BR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Permite </a:t>
                      </a:r>
                      <a:r>
                        <a:rPr lang="pt-B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Deploys</a:t>
                      </a: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isolados.</a:t>
                      </a:r>
                      <a:endParaRPr lang="pt-BR" sz="1200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392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pt-BR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Autonomia na implantação.</a:t>
                      </a:r>
                      <a:endParaRPr lang="pt-BR" sz="1200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698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pt-BR" sz="1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Isolamento de falhas.</a:t>
                      </a:r>
                      <a:endParaRPr lang="pt-BR" sz="1200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626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Melhor custo benefício com infra estrutura. </a:t>
                      </a:r>
                      <a:endParaRPr lang="pt-BR" sz="1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Relativo.</a:t>
                      </a:r>
                      <a:endParaRPr lang="pt-BR" sz="1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533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Baixa complexidade de implementação.</a:t>
                      </a:r>
                      <a:endParaRPr lang="pt-BR" sz="1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Relativo.</a:t>
                      </a:r>
                      <a:endParaRPr lang="pt-BR" sz="1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376669"/>
                  </a:ext>
                </a:extLst>
              </a:tr>
            </a:tbl>
          </a:graphicData>
        </a:graphic>
      </p:graphicFrame>
      <p:pic>
        <p:nvPicPr>
          <p:cNvPr id="4098" name="Picture 2" descr="https://lh4.googleusercontent.com/Rra6cNuj2cBvUmex6o18Q-tQknZjTBXIyHbhBMtyLABb6gJu3gt2x1xrS_h3vDmjkK_uK54Sn0n34FiL2Hg3OGpbPWTZ8BkIvRHLd7k1wfH1keqLVel6wW1Ee0Z82T06tsA1dix8">
            <a:extLst>
              <a:ext uri="{FF2B5EF4-FFF2-40B4-BE49-F238E27FC236}">
                <a16:creationId xmlns:a16="http://schemas.microsoft.com/office/drawing/2014/main" id="{EAE413B8-7D99-4AC3-AB84-1A3C6B2CD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012791"/>
            <a:ext cx="2531533" cy="189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4B6FF2E-EEC1-4A95-ABE1-8C5C76964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-3333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170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28E66-ABFC-4F23-B253-D560BC54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C96508-2345-47AC-B899-F09D3917B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>
                <a:hlinkClick r:id="rId2"/>
              </a:rPr>
              <a:t>http://cio.com.br/tecnologia/2017/06/20/sete-razoes-para-mudar-para-microservicos/</a:t>
            </a:r>
            <a:endParaRPr lang="pt-BR" u="sng" dirty="0"/>
          </a:p>
          <a:p>
            <a:r>
              <a:rPr lang="pt-BR" u="sng" dirty="0">
                <a:hlinkClick r:id="rId3"/>
              </a:rPr>
              <a:t>https://www.opus-software.com.br/microservicos-diferenca-arquietura-monoliticas/</a:t>
            </a:r>
            <a:endParaRPr lang="pt-BR" dirty="0"/>
          </a:p>
          <a:p>
            <a:r>
              <a:rPr lang="pt-BR" u="sng" dirty="0">
                <a:hlinkClick r:id="rId4"/>
              </a:rPr>
              <a:t>http://microservices.io</a:t>
            </a:r>
            <a:endParaRPr lang="pt-BR" dirty="0"/>
          </a:p>
          <a:p>
            <a:r>
              <a:rPr lang="pt-BR" u="sng" dirty="0">
                <a:hlinkClick r:id="rId5"/>
              </a:rPr>
              <a:t>https://martinfowler.com/articles/microservices.html</a:t>
            </a:r>
            <a:endParaRPr lang="pt-BR" u="sng" dirty="0"/>
          </a:p>
          <a:p>
            <a:r>
              <a:rPr lang="pt-BR" u="sng" dirty="0">
                <a:hlinkClick r:id="rId6"/>
              </a:rPr>
              <a:t>https://sensedia.com/blog/apis/arquitetura-de-microservicos-habilitando-apis/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730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63AF1-2467-4D72-8BD2-BAFE79AC1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dirty="0"/>
              <a:t>Node.js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3A75A4-3A8C-4D5E-9927-F33517EFB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122" name="Picture 2" descr="Resultado de imagem para nodejs">
            <a:extLst>
              <a:ext uri="{FF2B5EF4-FFF2-40B4-BE49-F238E27FC236}">
                <a16:creationId xmlns:a16="http://schemas.microsoft.com/office/drawing/2014/main" id="{96833CAC-326D-427C-B79F-6021967ED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168" y="2672225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F6B71E7-BC29-4107-A8F4-8440EC1AB20F}"/>
              </a:ext>
            </a:extLst>
          </p:cNvPr>
          <p:cNvSpPr/>
          <p:nvPr/>
        </p:nvSpPr>
        <p:spPr>
          <a:xfrm>
            <a:off x="1448075" y="1930400"/>
            <a:ext cx="70551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</a:rPr>
              <a:t>manda</a:t>
            </a:r>
            <a:endParaRPr lang="pt-BR" sz="8000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876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20545-0FE5-4E22-85C5-DD31F6A2C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Node.js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41FA03-2279-4DCA-B2D5-FA480FB84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sz="3600" dirty="0"/>
              <a:t>Node.js é </a:t>
            </a:r>
            <a:r>
              <a:rPr lang="pt-BR" sz="3600" b="1" dirty="0"/>
              <a:t>uma plataforma de desenvolvimento server </a:t>
            </a:r>
            <a:r>
              <a:rPr lang="pt-BR" sz="3600" b="1" dirty="0" err="1"/>
              <a:t>side</a:t>
            </a:r>
            <a:r>
              <a:rPr lang="pt-BR" sz="3600" dirty="0"/>
              <a:t> baseada em eventos </a:t>
            </a:r>
            <a:r>
              <a:rPr lang="pt-BR" sz="3600" dirty="0" err="1"/>
              <a:t>ascrinos</a:t>
            </a:r>
            <a:r>
              <a:rPr lang="pt-BR" sz="3600" dirty="0"/>
              <a:t> (</a:t>
            </a:r>
            <a:r>
              <a:rPr lang="pt-BR" sz="3600" dirty="0" err="1"/>
              <a:t>Event-Driven</a:t>
            </a:r>
            <a:r>
              <a:rPr lang="pt-BR" sz="3600" dirty="0"/>
              <a:t>). Em tempo de execução interpreta a linguagem </a:t>
            </a:r>
            <a:r>
              <a:rPr lang="pt-BR" sz="3600" dirty="0" err="1"/>
              <a:t>JavaScript</a:t>
            </a:r>
            <a:r>
              <a:rPr lang="pt-BR" sz="3600" dirty="0"/>
              <a:t> e foi projetado para criar aplicações de rede escaláveis.</a:t>
            </a:r>
          </a:p>
          <a:p>
            <a:r>
              <a:rPr lang="pt-BR" sz="3600" b="1" dirty="0"/>
              <a:t>Baseado em eventos (</a:t>
            </a:r>
            <a:r>
              <a:rPr lang="pt-BR" sz="3600" b="1" dirty="0" err="1"/>
              <a:t>Event-Driven</a:t>
            </a:r>
            <a:r>
              <a:rPr lang="pt-BR" sz="3600" b="1" dirty="0"/>
              <a:t>).</a:t>
            </a:r>
            <a:br>
              <a:rPr lang="pt-BR" sz="3600" dirty="0"/>
            </a:br>
            <a:r>
              <a:rPr lang="pt-BR" sz="3600" dirty="0"/>
              <a:t>Paradigma de programação orientado a eventos. </a:t>
            </a:r>
          </a:p>
          <a:p>
            <a:pPr fontAlgn="base"/>
            <a:r>
              <a:rPr lang="pt-BR" sz="3600" b="1" dirty="0"/>
              <a:t>Criado no mecanismo V8 de </a:t>
            </a:r>
            <a:r>
              <a:rPr lang="pt-BR" sz="3600" b="1" dirty="0" err="1"/>
              <a:t>JavaScript</a:t>
            </a:r>
            <a:r>
              <a:rPr lang="pt-BR" sz="3600" b="1" dirty="0"/>
              <a:t> do </a:t>
            </a:r>
            <a:r>
              <a:rPr lang="pt-BR" sz="3600" b="1" dirty="0" err="1"/>
              <a:t>google</a:t>
            </a:r>
            <a:r>
              <a:rPr lang="pt-BR" sz="3600" b="1" dirty="0"/>
              <a:t>.</a:t>
            </a:r>
            <a:br>
              <a:rPr lang="pt-BR" sz="3600" b="1" dirty="0"/>
            </a:br>
            <a:r>
              <a:rPr lang="pt-BR" sz="3600" dirty="0" err="1"/>
              <a:t>Engine</a:t>
            </a:r>
            <a:r>
              <a:rPr lang="pt-BR" sz="3600" dirty="0"/>
              <a:t> </a:t>
            </a:r>
            <a:r>
              <a:rPr lang="pt-BR" sz="3600" dirty="0" err="1"/>
              <a:t>JavaScript</a:t>
            </a:r>
            <a:r>
              <a:rPr lang="pt-BR" sz="3600" dirty="0"/>
              <a:t> de alta performance.</a:t>
            </a:r>
          </a:p>
          <a:p>
            <a:pPr fontAlgn="base"/>
            <a:r>
              <a:rPr lang="pt-BR" sz="3600" b="1" dirty="0" err="1"/>
              <a:t>Npm</a:t>
            </a:r>
            <a:r>
              <a:rPr lang="pt-BR" sz="3600" b="1" dirty="0"/>
              <a:t> (Node </a:t>
            </a:r>
            <a:r>
              <a:rPr lang="pt-BR" sz="3600" b="1" dirty="0" err="1"/>
              <a:t>package</a:t>
            </a:r>
            <a:r>
              <a:rPr lang="pt-BR" sz="3600" b="1" dirty="0"/>
              <a:t> manager) </a:t>
            </a:r>
            <a:br>
              <a:rPr lang="pt-BR" sz="3600" b="1" dirty="0"/>
            </a:br>
            <a:r>
              <a:rPr lang="pt-BR" sz="3600" dirty="0"/>
              <a:t>É o maior ecossistema de bibliotecas de código aberto do mundo.</a:t>
            </a:r>
            <a:br>
              <a:rPr lang="pt-BR" sz="3600" dirty="0"/>
            </a:br>
            <a:br>
              <a:rPr lang="pt-BR" sz="3600" dirty="0"/>
            </a:br>
            <a:r>
              <a:rPr lang="pt-BR" sz="3600" u="sng" dirty="0">
                <a:hlinkClick r:id="rId2"/>
              </a:rPr>
              <a:t>https://nodejs.org/</a:t>
            </a:r>
            <a:br>
              <a:rPr lang="pt-BR" sz="3600" dirty="0"/>
            </a:br>
            <a:r>
              <a:rPr lang="pt-BR" sz="3600" u="sng" dirty="0">
                <a:hlinkClick r:id="rId3"/>
              </a:rPr>
              <a:t>https://developers.google.com/v8/</a:t>
            </a:r>
            <a:endParaRPr lang="pt-BR" sz="3600" dirty="0"/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8539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6EE25-3AE4-4D3F-8DCA-D4EDBE36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Hello</a:t>
            </a:r>
            <a:r>
              <a:rPr lang="pt-BR" dirty="0"/>
              <a:t> World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AD03BAA-5C8F-4A2F-97CC-5C1E6902F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FBDFA3-9E24-4661-960E-89C46F3E9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09725"/>
            <a:ext cx="67151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29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0D113-153D-414A-9584-09742E2A5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Implementação de </a:t>
            </a:r>
            <a:r>
              <a:rPr lang="pt-BR" dirty="0" err="1"/>
              <a:t>Microserviços</a:t>
            </a:r>
            <a:r>
              <a:rPr lang="pt-BR" dirty="0"/>
              <a:t> com Node.js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E6D516-6F43-44E2-B010-5BDD32778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Aqui damos início a implementação básica da arquitetura de </a:t>
            </a:r>
            <a:r>
              <a:rPr lang="pt-BR" dirty="0" err="1"/>
              <a:t>Microserviços</a:t>
            </a:r>
            <a:r>
              <a:rPr lang="pt-BR" dirty="0"/>
              <a:t>.</a:t>
            </a:r>
          </a:p>
          <a:p>
            <a:pPr marL="0" indent="0" fontAlgn="base">
              <a:buNone/>
            </a:pPr>
            <a:endParaRPr lang="pt-BR" dirty="0"/>
          </a:p>
          <a:p>
            <a:pPr fontAlgn="base"/>
            <a:r>
              <a:rPr lang="pt-BR" dirty="0"/>
              <a:t>Configuração básica do ambiente. </a:t>
            </a:r>
          </a:p>
          <a:p>
            <a:pPr fontAlgn="base"/>
            <a:r>
              <a:rPr lang="pt-BR" dirty="0"/>
              <a:t>Modelagem da aplicação.</a:t>
            </a:r>
          </a:p>
          <a:p>
            <a:pPr fontAlgn="base"/>
            <a:r>
              <a:rPr lang="pt-BR" dirty="0"/>
              <a:t>Conexão e persistência em banco de dados. </a:t>
            </a:r>
          </a:p>
          <a:p>
            <a:pPr fontAlgn="base"/>
            <a:r>
              <a:rPr lang="pt-BR" dirty="0"/>
              <a:t>Comunicação entre serviços utilizando mensagens assíncronas.</a:t>
            </a:r>
          </a:p>
          <a:p>
            <a:pPr fontAlgn="base"/>
            <a:r>
              <a:rPr lang="pt-BR" dirty="0"/>
              <a:t>Subindo o ambiente em containers Docker. ( Se der tempo :D)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1241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A3E32-1BAC-4BB9-897C-EEA6D2B7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do ambiente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D0DCF3-749F-461A-8317-59E4F1D2A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Instalação do Node.js</a:t>
            </a:r>
          </a:p>
          <a:p>
            <a:r>
              <a:rPr lang="pt-BR" u="sng" dirty="0">
                <a:hlinkClick r:id="rId2"/>
              </a:rPr>
              <a:t>https://nodejs.org/en/download/</a:t>
            </a:r>
            <a:endParaRPr lang="pt-BR" dirty="0"/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Instalação do </a:t>
            </a:r>
            <a:r>
              <a:rPr lang="pt-BR" dirty="0" err="1"/>
              <a:t>RabbitMq</a:t>
            </a:r>
            <a:endParaRPr lang="pt-BR" dirty="0"/>
          </a:p>
          <a:p>
            <a:r>
              <a:rPr lang="pt-BR" u="sng" dirty="0">
                <a:hlinkClick r:id="rId3"/>
              </a:rPr>
              <a:t>https://www.rabbitmq.com/install-windows.html</a:t>
            </a:r>
            <a:endParaRPr lang="pt-BR" dirty="0"/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Instalação do Docker</a:t>
            </a:r>
          </a:p>
          <a:p>
            <a:r>
              <a:rPr lang="pt-BR" u="sng" dirty="0">
                <a:hlinkClick r:id="rId4"/>
              </a:rPr>
              <a:t>https://www.docker.com/products/docker-toolbox#/resources</a:t>
            </a:r>
            <a:endParaRPr lang="pt-BR" dirty="0"/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3B28A2-34AE-4BBA-AB92-89E4B3EDE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787" y="609600"/>
            <a:ext cx="4064626" cy="244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5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312F6-855A-40DE-A8EF-1B4412D51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A27217-D4B2-40E4-97D3-B52FAC2C2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 descr="Resultado de imagem para show me the code">
            <a:extLst>
              <a:ext uri="{FF2B5EF4-FFF2-40B4-BE49-F238E27FC236}">
                <a16:creationId xmlns:a16="http://schemas.microsoft.com/office/drawing/2014/main" id="{CBE06926-C716-46E2-B116-3A3A348E8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34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B7AC6-09CD-4DA0-B2D9-0C670ADC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A6DDCE-E794-4E7C-8D53-5D03FCFA4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Objetivo do curso	</a:t>
            </a:r>
          </a:p>
          <a:p>
            <a:r>
              <a:rPr lang="pt-BR" sz="2400" dirty="0"/>
              <a:t>Introdução	</a:t>
            </a:r>
          </a:p>
          <a:p>
            <a:r>
              <a:rPr lang="pt-BR" sz="2400" dirty="0"/>
              <a:t>Arquitetura Monolítica / </a:t>
            </a:r>
            <a:r>
              <a:rPr lang="pt-BR" sz="2400" dirty="0" err="1"/>
              <a:t>Monolithic</a:t>
            </a:r>
            <a:r>
              <a:rPr lang="pt-BR" sz="2400" dirty="0"/>
              <a:t> </a:t>
            </a:r>
            <a:r>
              <a:rPr lang="pt-BR" sz="2400" dirty="0" err="1"/>
              <a:t>Architecture</a:t>
            </a:r>
            <a:r>
              <a:rPr lang="pt-BR" sz="2400" dirty="0"/>
              <a:t>	</a:t>
            </a:r>
          </a:p>
          <a:p>
            <a:r>
              <a:rPr lang="pt-BR" sz="2400" dirty="0"/>
              <a:t>Arquitetura de </a:t>
            </a:r>
            <a:r>
              <a:rPr lang="pt-BR" sz="2400" dirty="0" err="1"/>
              <a:t>Microserviços</a:t>
            </a:r>
            <a:r>
              <a:rPr lang="pt-BR" sz="2400" dirty="0"/>
              <a:t> / </a:t>
            </a:r>
            <a:r>
              <a:rPr lang="pt-BR" sz="2400" dirty="0" err="1"/>
              <a:t>Microservices</a:t>
            </a:r>
            <a:r>
              <a:rPr lang="pt-BR" sz="2400" dirty="0"/>
              <a:t> </a:t>
            </a:r>
            <a:r>
              <a:rPr lang="pt-BR" sz="2400" dirty="0" err="1"/>
              <a:t>Architecture</a:t>
            </a:r>
            <a:r>
              <a:rPr lang="pt-BR" sz="2400" dirty="0"/>
              <a:t>	</a:t>
            </a:r>
          </a:p>
          <a:p>
            <a:r>
              <a:rPr lang="pt-BR" sz="2400" dirty="0"/>
              <a:t>Node.js	</a:t>
            </a:r>
          </a:p>
          <a:p>
            <a:r>
              <a:rPr lang="pt-BR" sz="2400" dirty="0"/>
              <a:t>Implementação de </a:t>
            </a:r>
            <a:r>
              <a:rPr lang="pt-BR" sz="2400" dirty="0" err="1"/>
              <a:t>Microserviços</a:t>
            </a:r>
            <a:r>
              <a:rPr lang="pt-BR" sz="2400" dirty="0"/>
              <a:t> com Node.js</a:t>
            </a:r>
          </a:p>
        </p:txBody>
      </p:sp>
    </p:spTree>
    <p:extLst>
      <p:ext uri="{BB962C8B-B14F-4D97-AF65-F5344CB8AC3E}">
        <p14:creationId xmlns:p14="http://schemas.microsoft.com/office/powerpoint/2010/main" val="406933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D5789-A724-4395-B817-C3ABA250C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DF4DB5-5565-482D-BDD9-CCC1A8554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Este </a:t>
            </a:r>
            <a:r>
              <a:rPr lang="pt-BR" sz="2400" b="1" dirty="0"/>
              <a:t>curso tem como objetivo a implementação </a:t>
            </a:r>
            <a:r>
              <a:rPr lang="pt-BR" sz="2400" dirty="0"/>
              <a:t>da arquitetura de </a:t>
            </a:r>
            <a:r>
              <a:rPr lang="pt-BR" sz="2400" b="1" dirty="0" err="1"/>
              <a:t>Microserviços</a:t>
            </a:r>
            <a:r>
              <a:rPr lang="pt-BR" sz="2400" b="1" dirty="0"/>
              <a:t> em Node.js. </a:t>
            </a:r>
            <a:r>
              <a:rPr lang="pt-BR" sz="2400" dirty="0"/>
              <a:t>Antes de tudo é necessário ter uma </a:t>
            </a:r>
            <a:r>
              <a:rPr lang="pt-BR" sz="2400" b="1" dirty="0"/>
              <a:t>breve noção de arquitetura de software</a:t>
            </a:r>
            <a:r>
              <a:rPr lang="pt-BR" sz="2400" dirty="0"/>
              <a:t>, no caso, a </a:t>
            </a:r>
            <a:r>
              <a:rPr lang="pt-BR" sz="2400" b="1" dirty="0"/>
              <a:t>arquitetura monolítica e de </a:t>
            </a:r>
            <a:r>
              <a:rPr lang="pt-BR" sz="2400" b="1" dirty="0" err="1"/>
              <a:t>Microserviços</a:t>
            </a:r>
            <a:r>
              <a:rPr lang="pt-BR" sz="2400" dirty="0"/>
              <a:t>, quais são suas principais diferenças e em qual cenário melhor se aplicam.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292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8C5B1-AF86-4716-92F9-21B8C3C83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59171A-4890-411D-A92D-8F7E9B692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Quando falamos em arquitetura de software</a:t>
            </a:r>
            <a:r>
              <a:rPr lang="pt-BR" sz="2400" dirty="0"/>
              <a:t>, devemos </a:t>
            </a:r>
            <a:r>
              <a:rPr lang="pt-BR" sz="2400" b="1" dirty="0"/>
              <a:t>nos preocupar </a:t>
            </a:r>
            <a:r>
              <a:rPr lang="pt-BR" sz="2400" dirty="0"/>
              <a:t>com uma série de questões antes de começar a desenvolver um sistema, tais como: a </a:t>
            </a:r>
            <a:r>
              <a:rPr lang="pt-BR" sz="2400" b="1" dirty="0"/>
              <a:t>comunicação e o relacionamento com sistemas externos</a:t>
            </a:r>
            <a:r>
              <a:rPr lang="pt-BR" sz="2400" dirty="0"/>
              <a:t>, a definição dos </a:t>
            </a:r>
            <a:r>
              <a:rPr lang="pt-BR" sz="2400" b="1" dirty="0"/>
              <a:t>componentes do software</a:t>
            </a:r>
            <a:r>
              <a:rPr lang="pt-BR" sz="2400" dirty="0"/>
              <a:t> e todos os </a:t>
            </a:r>
            <a:r>
              <a:rPr lang="pt-BR" sz="2400" b="1" dirty="0"/>
              <a:t>prós e contras </a:t>
            </a:r>
            <a:r>
              <a:rPr lang="pt-BR" sz="2400" dirty="0"/>
              <a:t>que cada arquitetura aplica dado um determinado propósito de sistema.</a:t>
            </a:r>
          </a:p>
          <a:p>
            <a:r>
              <a:rPr lang="pt-BR" sz="2400" dirty="0"/>
              <a:t>Vamos entender e implementar um pouco da arquitetura de </a:t>
            </a:r>
            <a:r>
              <a:rPr lang="pt-BR" sz="2400" dirty="0" err="1"/>
              <a:t>Microserviços</a:t>
            </a:r>
            <a:r>
              <a:rPr lang="pt-BR" sz="2400" dirty="0"/>
              <a:t> utilizando Node.js. </a:t>
            </a: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7964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F68A0-E79C-4077-9B3D-A8E71AAD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Monolítica / </a:t>
            </a:r>
            <a:r>
              <a:rPr lang="pt-BR" dirty="0" err="1"/>
              <a:t>Monolithic</a:t>
            </a:r>
            <a:r>
              <a:rPr lang="pt-BR" dirty="0"/>
              <a:t> </a:t>
            </a:r>
            <a:r>
              <a:rPr lang="pt-BR" dirty="0" err="1"/>
              <a:t>Architecture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FCAC08-2903-4A01-BB2A-C51597E90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A Arquitetura Monolítica é aquela que </a:t>
            </a:r>
            <a:r>
              <a:rPr lang="pt-BR" sz="2400" b="1" dirty="0"/>
              <a:t>empacota todos os componentes de uma aplicação em uma única unidade de implementação.</a:t>
            </a:r>
            <a:r>
              <a:rPr lang="pt-BR" sz="2400" dirty="0"/>
              <a:t> Atualmente está presente na maioria das soluções implementadas para web.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9464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71DB5-4724-4E9F-87BB-3F0304AD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8CB5CB-5F86-48C0-905D-A2EF998DB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F5BE24B-D5DB-4EF6-93F4-CDE14C91A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476" y="0"/>
            <a:ext cx="459105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31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9F5B2-A49A-45B3-A562-7B043964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Monolítica / </a:t>
            </a:r>
            <a:r>
              <a:rPr lang="pt-BR" dirty="0" err="1"/>
              <a:t>Monolithic</a:t>
            </a:r>
            <a:r>
              <a:rPr lang="pt-BR" dirty="0"/>
              <a:t> </a:t>
            </a:r>
            <a:r>
              <a:rPr lang="pt-BR" dirty="0" err="1"/>
              <a:t>Architecture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369644-E15B-4E31-B9E6-849704C0E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ideal para aplicações pequenas que não necessitam de alta escalabilidade. devido a simplicidade no desenvolvimento e testes na implantação.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05E9263-EAA0-4A8C-A5CD-0A13B2485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54" y="2948474"/>
            <a:ext cx="2424202" cy="345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8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38746-7533-4D13-8905-2E8384FC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Arquitetura de </a:t>
            </a:r>
            <a:r>
              <a:rPr lang="pt-BR" dirty="0" err="1"/>
              <a:t>Microserviços</a:t>
            </a:r>
            <a:r>
              <a:rPr lang="pt-BR" dirty="0"/>
              <a:t> / </a:t>
            </a:r>
            <a:r>
              <a:rPr lang="pt-BR" dirty="0" err="1"/>
              <a:t>Microservices</a:t>
            </a:r>
            <a:r>
              <a:rPr lang="pt-BR" dirty="0"/>
              <a:t> </a:t>
            </a:r>
            <a:r>
              <a:rPr lang="pt-BR" dirty="0" err="1"/>
              <a:t>Architecture</a:t>
            </a:r>
            <a:r>
              <a:rPr lang="pt-BR" dirty="0"/>
              <a:t> 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C8110C-80E5-4D8B-9F56-03D16FD4C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Sucessora da Arquitetura Orientada a Serviços (Service </a:t>
            </a:r>
            <a:r>
              <a:rPr lang="pt-BR" sz="2400" dirty="0" err="1"/>
              <a:t>Oriented</a:t>
            </a:r>
            <a:r>
              <a:rPr lang="pt-BR" sz="2400" dirty="0"/>
              <a:t> </a:t>
            </a:r>
            <a:r>
              <a:rPr lang="pt-BR" sz="2400" dirty="0" err="1"/>
              <a:t>Architecture</a:t>
            </a:r>
            <a:r>
              <a:rPr lang="pt-BR" sz="2400" dirty="0"/>
              <a:t> - SOA) se baseia em</a:t>
            </a:r>
            <a:r>
              <a:rPr lang="pt-BR" sz="2400" b="1" dirty="0"/>
              <a:t> serviços autônomos que podem ser implantados isoladamente</a:t>
            </a:r>
            <a:r>
              <a:rPr lang="pt-BR" sz="2400" dirty="0"/>
              <a:t> </a:t>
            </a:r>
            <a:r>
              <a:rPr lang="pt-BR" sz="2400" b="1" dirty="0"/>
              <a:t>em uma plataforma </a:t>
            </a:r>
            <a:r>
              <a:rPr lang="pt-BR" sz="2400" dirty="0"/>
              <a:t>e cada um deles é responsável por um conjunto finito de requisitos funcionais. Garantindo a capacidade de mudarem internamente a sua implementação sem impactar os demais serviços. </a:t>
            </a:r>
          </a:p>
          <a:p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3221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93F5E-BB63-4683-B587-F3EC9D11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83D96B-48C8-4755-84A7-E0ED5D333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52A0C2-E425-4419-9DB9-FFB8BCE21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25" y="523875"/>
            <a:ext cx="9045013" cy="543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069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</TotalTime>
  <Words>622</Words>
  <Application>Microsoft Office PowerPoint</Application>
  <PresentationFormat>Widescreen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Facetado</vt:lpstr>
      <vt:lpstr>Arquitetura de Microserviços com Node.js</vt:lpstr>
      <vt:lpstr>Cronograma</vt:lpstr>
      <vt:lpstr>Objetivo do curso</vt:lpstr>
      <vt:lpstr>Introdução</vt:lpstr>
      <vt:lpstr>Arquitetura Monolítica / Monolithic Architecture</vt:lpstr>
      <vt:lpstr>Apresentação do PowerPoint</vt:lpstr>
      <vt:lpstr>Arquitetura Monolítica / Monolithic Architecture</vt:lpstr>
      <vt:lpstr>Arquitetura de Microserviços / Microservices Architecture  </vt:lpstr>
      <vt:lpstr>Apresentação do PowerPoint</vt:lpstr>
      <vt:lpstr>Arquitetura de Microserviços / Microservices Architecture</vt:lpstr>
      <vt:lpstr>Arquitetura de Microserviços / Microservices Architecture</vt:lpstr>
      <vt:lpstr>Arquitetura de Microserviços / Microservices Architecture</vt:lpstr>
      <vt:lpstr>Principais Referências</vt:lpstr>
      <vt:lpstr>Node.js</vt:lpstr>
      <vt:lpstr>Node.js</vt:lpstr>
      <vt:lpstr>Hello World</vt:lpstr>
      <vt:lpstr>Implementação de Microserviços com Node.js</vt:lpstr>
      <vt:lpstr>Configuração do ambiente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Microserviços com Node.js</dc:title>
  <dc:creator>Victor Luiz</dc:creator>
  <cp:lastModifiedBy>Victor Luiz</cp:lastModifiedBy>
  <cp:revision>11</cp:revision>
  <dcterms:created xsi:type="dcterms:W3CDTF">2017-10-11T06:52:02Z</dcterms:created>
  <dcterms:modified xsi:type="dcterms:W3CDTF">2017-10-11T16:05:17Z</dcterms:modified>
</cp:coreProperties>
</file>