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40" r:id="rId3"/>
    <p:sldId id="418" r:id="rId4"/>
    <p:sldId id="425" r:id="rId5"/>
    <p:sldId id="684" r:id="rId6"/>
    <p:sldId id="441" r:id="rId7"/>
    <p:sldId id="677" r:id="rId8"/>
    <p:sldId id="480" r:id="rId9"/>
    <p:sldId id="678" r:id="rId10"/>
    <p:sldId id="680" r:id="rId11"/>
    <p:sldId id="491" r:id="rId12"/>
    <p:sldId id="473" r:id="rId13"/>
    <p:sldId id="474" r:id="rId14"/>
    <p:sldId id="475" r:id="rId15"/>
    <p:sldId id="556" r:id="rId16"/>
    <p:sldId id="452" r:id="rId17"/>
    <p:sldId id="457" r:id="rId18"/>
    <p:sldId id="550" r:id="rId19"/>
    <p:sldId id="552" r:id="rId20"/>
    <p:sldId id="461" r:id="rId21"/>
    <p:sldId id="462" r:id="rId22"/>
    <p:sldId id="463" r:id="rId23"/>
    <p:sldId id="567" r:id="rId24"/>
    <p:sldId id="501" r:id="rId25"/>
    <p:sldId id="570" r:id="rId26"/>
    <p:sldId id="571" r:id="rId27"/>
    <p:sldId id="521" r:id="rId28"/>
    <p:sldId id="564" r:id="rId29"/>
    <p:sldId id="536" r:id="rId30"/>
    <p:sldId id="574" r:id="rId31"/>
    <p:sldId id="522" r:id="rId32"/>
    <p:sldId id="546" r:id="rId33"/>
    <p:sldId id="610" r:id="rId34"/>
    <p:sldId id="578" r:id="rId35"/>
    <p:sldId id="587" r:id="rId36"/>
    <p:sldId id="588" r:id="rId37"/>
    <p:sldId id="595" r:id="rId38"/>
    <p:sldId id="596" r:id="rId39"/>
    <p:sldId id="589" r:id="rId40"/>
    <p:sldId id="597" r:id="rId41"/>
    <p:sldId id="598" r:id="rId42"/>
    <p:sldId id="593" r:id="rId43"/>
    <p:sldId id="603" r:id="rId44"/>
    <p:sldId id="609" r:id="rId45"/>
    <p:sldId id="608" r:id="rId46"/>
    <p:sldId id="621" r:id="rId47"/>
    <p:sldId id="622" r:id="rId48"/>
    <p:sldId id="623" r:id="rId49"/>
    <p:sldId id="624" r:id="rId50"/>
    <p:sldId id="625" r:id="rId51"/>
    <p:sldId id="626" r:id="rId52"/>
    <p:sldId id="634" r:id="rId53"/>
    <p:sldId id="629" r:id="rId54"/>
    <p:sldId id="631" r:id="rId55"/>
    <p:sldId id="637" r:id="rId56"/>
    <p:sldId id="638" r:id="rId57"/>
    <p:sldId id="651" r:id="rId58"/>
    <p:sldId id="653" r:id="rId59"/>
    <p:sldId id="657" r:id="rId60"/>
    <p:sldId id="665" r:id="rId61"/>
    <p:sldId id="672" r:id="rId62"/>
    <p:sldId id="674" r:id="rId63"/>
    <p:sldId id="673" r:id="rId64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z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C0F"/>
    <a:srgbClr val="49BBD5"/>
    <a:srgbClr val="0074BD"/>
    <a:srgbClr val="FFFFFF"/>
    <a:srgbClr val="5AC1DA"/>
    <a:srgbClr val="25B2B9"/>
    <a:srgbClr val="FBB5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2527" autoAdjust="0"/>
  </p:normalViewPr>
  <p:slideViewPr>
    <p:cSldViewPr>
      <p:cViewPr>
        <p:scale>
          <a:sx n="68" d="100"/>
          <a:sy n="68" d="100"/>
        </p:scale>
        <p:origin x="-1026" y="-72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A380-D1A4-4DAD-99FE-C239686D9FFC}" type="datetimeFigureOut">
              <a:rPr lang="ru-RU" smtClean="0"/>
              <a:t>02.02.2022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8DB4-7323-4A67-8472-7798D42EB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357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27ED-70A4-470E-8BCC-2E01755E1C1F}" type="datetimeFigureOut">
              <a:rPr lang="ru-RU" smtClean="0"/>
              <a:t>02.02.2022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D474-3F4D-41FA-BA1F-FA9C1A73DC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9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D474-3F4D-41FA-BA1F-FA9C1A73DC6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2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D474-3F4D-41FA-BA1F-FA9C1A73DC62}" type="slidenum">
              <a:rPr lang="ru-RU" smtClean="0">
                <a:solidFill>
                  <a:prstClr val="black"/>
                </a:solidFill>
              </a:rPr>
              <a:pPr/>
              <a:t>63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1886" y="2348400"/>
            <a:ext cx="908804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0ECB-AE8F-4E98-A4CD-FB71613E00F9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2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EE65-3CFF-40FB-9CE4-1CE843501E9A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92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1564" y="302738"/>
            <a:ext cx="2405658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591" y="302738"/>
            <a:ext cx="7038777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EFA-CF4D-4D7B-AE5E-E51671F4B040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075B-D5DE-4F63-BB73-A9653C732BF7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580" y="4857792"/>
            <a:ext cx="908804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580" y="3204114"/>
            <a:ext cx="908804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E45-7125-4C8F-AE58-E71B2A8278C5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47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591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005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3E98-1B5C-47AD-BE5B-35A40205953C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407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1293" y="1692178"/>
            <a:ext cx="472593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110E-78E0-4BA1-ADA2-C88783F6344F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1EBF-07CA-4F17-89D5-4305F75F897E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492-53EB-45FC-8124-652D9C515265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6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202" y="300988"/>
            <a:ext cx="5977020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591" y="1581933"/>
            <a:ext cx="3517533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961-7965-4FA8-974C-54545306AE99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9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C1EB-692D-4823-9788-D2A1E4A8CD37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591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486C-F757-4719-864D-8EB2B3B0479C}" type="datetime1">
              <a:rPr lang="ru-RU" smtClean="0"/>
              <a:t>02.02.2022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036" y="7006699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2466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6E1-5163-43F6-82A2-462D637E7C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" y="0"/>
            <a:ext cx="10691813" cy="7559483"/>
          </a:xfrm>
          <a:prstGeom prst="rect">
            <a:avLst/>
          </a:prstGeom>
        </p:spPr>
      </p:pic>
      <p:sp>
        <p:nvSpPr>
          <p:cNvPr id="7" name="Текст 6"/>
          <p:cNvSpPr txBox="1">
            <a:spLocks/>
          </p:cNvSpPr>
          <p:nvPr/>
        </p:nvSpPr>
        <p:spPr>
          <a:xfrm>
            <a:off x="5273898" y="3275781"/>
            <a:ext cx="5040560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7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Выборка с группировкой</a:t>
            </a:r>
            <a:endParaRPr lang="ru-RU" sz="37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5417914" y="5147989"/>
            <a:ext cx="48965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6"/>
          <p:cNvSpPr txBox="1">
            <a:spLocks/>
          </p:cNvSpPr>
          <p:nvPr/>
        </p:nvSpPr>
        <p:spPr>
          <a:xfrm>
            <a:off x="5247064" y="6559474"/>
            <a:ext cx="5633939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Преподаватель: </a:t>
            </a:r>
            <a:endParaRPr lang="en-US" sz="2000" b="1" dirty="0" smtClean="0">
              <a:solidFill>
                <a:schemeClr val="bg1"/>
              </a:solidFill>
              <a:latin typeface="HeliosCond" panose="020B7200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HeliosCond" panose="020B7200000000000000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канд. тех. наук, доц. Озерова Г.П.</a:t>
            </a:r>
            <a:endParaRPr lang="ru-RU" sz="2000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6" name="Текст 6"/>
          <p:cNvSpPr txBox="1">
            <a:spLocks/>
          </p:cNvSpPr>
          <p:nvPr/>
        </p:nvSpPr>
        <p:spPr>
          <a:xfrm>
            <a:off x="5289109" y="5508029"/>
            <a:ext cx="5040560" cy="6830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49BBD5"/>
                </a:solidFill>
                <a:latin typeface="HeliosCond" panose="020B7200000000000000" pitchFamily="34" charset="0"/>
              </a:rPr>
              <a:t>Реляционная модель</a:t>
            </a:r>
            <a:endParaRPr lang="ru-RU" dirty="0">
              <a:solidFill>
                <a:srgbClr val="49BBD5"/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schemeClr val="bg1"/>
                </a:solidFill>
                <a:latin typeface="HeliosCond" panose="020B7200000000000000" pitchFamily="34" charset="0"/>
              </a:rPr>
              <a:t>Групповая функция </a:t>
            </a:r>
            <a:r>
              <a:rPr lang="en-US" sz="3500" b="1" dirty="0">
                <a:solidFill>
                  <a:schemeClr val="bg1"/>
                </a:solidFill>
                <a:latin typeface="HeliosCond" panose="020B7200000000000000" pitchFamily="34" charset="0"/>
              </a:rPr>
              <a:t>SUM()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2212465" cy="777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SUM(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amount)</a:t>
            </a:r>
            <a:endParaRPr lang="ru-RU" sz="2400" dirty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699717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1" y="3203773"/>
            <a:ext cx="10211569" cy="108012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3+</a:t>
            </a:r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=</a:t>
            </a:r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9362" y="4283893"/>
            <a:ext cx="10211568" cy="165618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10+3+10=23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362" y="5903491"/>
            <a:ext cx="10211568" cy="8253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15=15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Групповая функция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COUNT()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 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COUNT(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amount),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COUNT(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author),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COUNT(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*) </a:t>
            </a:r>
            <a:endParaRPr lang="ru-RU" sz="2400" dirty="0">
              <a:solidFill>
                <a:srgbClr val="000000"/>
              </a:solidFill>
              <a:latin typeface="Courier New"/>
            </a:endParaRPr>
          </a:p>
          <a:p>
            <a:endParaRPr lang="ru-RU" sz="24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699717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1" y="3203773"/>
            <a:ext cx="10211569" cy="108012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2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9362" y="4283893"/>
            <a:ext cx="10211568" cy="165618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3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362" y="5903491"/>
            <a:ext cx="10211568" cy="8253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SUM </a:t>
            </a: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COUNT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  <a:p>
            <a:r>
              <a:rPr lang="ru-RU" sz="36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    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SUM(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),</a:t>
            </a:r>
          </a:p>
          <a:p>
            <a:r>
              <a:rPr lang="ru-RU" sz="3600" b="1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  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urier New"/>
              </a:rPr>
              <a:t>COUNT(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)</a:t>
            </a:r>
            <a:endParaRPr lang="ru-RU" sz="3600" dirty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GROUP BY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бец_1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таб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л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ица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Выноска 2 (с границей) 1"/>
          <p:cNvSpPr/>
          <p:nvPr/>
        </p:nvSpPr>
        <p:spPr>
          <a:xfrm>
            <a:off x="6371379" y="1204969"/>
            <a:ext cx="4289551" cy="1375700"/>
          </a:xfrm>
          <a:prstGeom prst="accentCallout2">
            <a:avLst>
              <a:gd name="adj1" fmla="val 18750"/>
              <a:gd name="adj2" fmla="val -337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>
                <a:solidFill>
                  <a:schemeClr val="tx1"/>
                </a:solidFill>
              </a:rPr>
              <a:t>неагрегированный</a:t>
            </a:r>
            <a:r>
              <a:rPr lang="ru-RU" dirty="0" smtClean="0">
                <a:solidFill>
                  <a:schemeClr val="tx1"/>
                </a:solidFill>
              </a:rPr>
              <a:t> столбец,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столбец, по которому осуществляется группировка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0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SUM </a:t>
            </a: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COUNT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  <a:p>
            <a:r>
              <a:rPr lang="ru-RU" sz="36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    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SUM(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),</a:t>
            </a:r>
          </a:p>
          <a:p>
            <a:r>
              <a:rPr lang="ru-RU" sz="3600" b="1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  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urier New"/>
              </a:rPr>
              <a:t>COUNT(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)</a:t>
            </a:r>
            <a:endParaRPr lang="ru-RU" sz="3600" dirty="0">
              <a:solidFill>
                <a:schemeClr val="bg1"/>
              </a:solidFill>
            </a:endParaRPr>
          </a:p>
          <a:p>
            <a:endParaRPr lang="en-US" sz="3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GROUP BY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таб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л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ица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2825626" y="2411685"/>
            <a:ext cx="3168352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30162" y="4539239"/>
            <a:ext cx="3168352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SUM </a:t>
            </a: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COUNT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бец_1,</a:t>
            </a:r>
          </a:p>
          <a:p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),</a:t>
            </a:r>
          </a:p>
          <a:p>
            <a:r>
              <a:rPr lang="ru-RU" sz="36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urier New"/>
              </a:rPr>
              <a:t>COUNT(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chemeClr val="bg1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chemeClr val="bg1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)</a:t>
            </a:r>
            <a:endParaRPr lang="ru-RU" sz="3600" dirty="0">
              <a:solidFill>
                <a:schemeClr val="bg1"/>
              </a:solidFill>
            </a:endParaRPr>
          </a:p>
          <a:p>
            <a:endParaRPr lang="en-US" sz="36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GROUP BY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таб</a:t>
            </a:r>
            <a:r>
              <a:rPr lang="ru-RU" sz="3600" b="1" dirty="0" smtClean="0">
                <a:solidFill>
                  <a:schemeClr val="bg1"/>
                </a:solidFill>
                <a:latin typeface="Courier New"/>
              </a:rPr>
              <a:t>л</a:t>
            </a:r>
            <a:r>
              <a:rPr lang="ru-RU" sz="3600" dirty="0" smtClean="0">
                <a:solidFill>
                  <a:schemeClr val="bg1"/>
                </a:solidFill>
                <a:latin typeface="Courier New"/>
              </a:rPr>
              <a:t>ица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Выноска 2 (с границей) 7"/>
          <p:cNvSpPr/>
          <p:nvPr/>
        </p:nvSpPr>
        <p:spPr>
          <a:xfrm>
            <a:off x="6371379" y="1204969"/>
            <a:ext cx="4289551" cy="1375700"/>
          </a:xfrm>
          <a:prstGeom prst="accentCallout2">
            <a:avLst>
              <a:gd name="adj1" fmla="val 18750"/>
              <a:gd name="adj2" fmla="val -337"/>
              <a:gd name="adj3" fmla="val 18750"/>
              <a:gd name="adj4" fmla="val -16667"/>
              <a:gd name="adj5" fmla="val 149677"/>
              <a:gd name="adj6" fmla="val -582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агрегированный столбец,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Его значения используются для выполнения групповых вычислений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SUM </a:t>
            </a: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COUNT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  <a:p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),</a:t>
            </a:r>
          </a:p>
          <a:p>
            <a:r>
              <a:rPr lang="ru-RU" sz="36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3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en-US" sz="3600" b="1" dirty="0" smtClean="0">
              <a:solidFill>
                <a:srgbClr val="00008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FROM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таб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ица</a:t>
            </a:r>
            <a:endParaRPr lang="ru-RU" sz="3600" dirty="0"/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GROUP BY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бец_1</a:t>
            </a:r>
          </a:p>
        </p:txBody>
      </p:sp>
    </p:spTree>
    <p:extLst>
      <p:ext uri="{BB962C8B-B14F-4D97-AF65-F5344CB8AC3E}">
        <p14:creationId xmlns:p14="http://schemas.microsoft.com/office/powerpoint/2010/main" val="27834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Групповые </a:t>
            </a: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функции SUM и 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prstClr val="black"/>
                </a:solidFill>
              </a:rPr>
              <a:t>Задание.</a:t>
            </a:r>
            <a:r>
              <a:rPr lang="ru-RU" sz="2800" dirty="0" smtClean="0">
                <a:solidFill>
                  <a:prstClr val="black"/>
                </a:solidFill>
              </a:rPr>
              <a:t> Посчитать общее количество экземпляров книг и количество уникальных книг каждого автора.</a:t>
            </a:r>
            <a:endParaRPr lang="ru-RU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8441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author;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66" y="5075981"/>
            <a:ext cx="48958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1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book</a:t>
            </a:r>
            <a:endParaRPr lang="en-US" sz="2800" dirty="0"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1" y="2699718"/>
            <a:ext cx="6642146" cy="30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0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2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700000"/>
            <a:ext cx="7756485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3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0" y="2689200"/>
            <a:ext cx="870706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Предметная область «Книжный склад»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3738" y="1566851"/>
            <a:ext cx="226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Таблица </a:t>
            </a:r>
            <a:r>
              <a:rPr lang="en-US" sz="2800" b="1" dirty="0" smtClean="0"/>
              <a:t>book</a:t>
            </a:r>
            <a:endParaRPr lang="ru-RU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411685"/>
            <a:ext cx="88677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3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2736000"/>
            <a:ext cx="10058400" cy="29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3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2736000"/>
            <a:ext cx="10058400" cy="29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4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700000"/>
            <a:ext cx="5038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5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результат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book 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0" y="4139877"/>
            <a:ext cx="50387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06100" y="2915741"/>
            <a:ext cx="3384376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6100" y="3357044"/>
            <a:ext cx="3975710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6100" y="1619597"/>
            <a:ext cx="4263742" cy="12961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MAX, MIN, AVG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 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MIN(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amount),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MAX(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amount),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AVG(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699717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1" y="3203773"/>
            <a:ext cx="10211569" cy="108012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5</a:t>
            </a:r>
          </a:p>
          <a:p>
            <a:pPr algn="r"/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4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9362" y="4283893"/>
            <a:ext cx="10211568" cy="165618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7.67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362" y="5903491"/>
            <a:ext cx="10211568" cy="8253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15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15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15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MIN, MAX, AVG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/>
              <a:t>Вывести минимальную, максимальную и среднюю цену книг каждого автора. Вычисляемые столбцы назвать </a:t>
            </a:r>
            <a:r>
              <a:rPr lang="ru-RU" sz="2400" b="1" dirty="0" err="1"/>
              <a:t>Минимальная_цена</a:t>
            </a:r>
            <a:r>
              <a:rPr lang="ru-RU" sz="2400" b="1" dirty="0"/>
              <a:t>, </a:t>
            </a:r>
            <a:r>
              <a:rPr lang="ru-RU" sz="2400" b="1" dirty="0" err="1"/>
              <a:t>Максимальная_цена</a:t>
            </a:r>
            <a:r>
              <a:rPr lang="ru-RU" sz="2400" dirty="0"/>
              <a:t> и</a:t>
            </a:r>
            <a:r>
              <a:rPr lang="ru-RU" sz="2400" b="1" dirty="0"/>
              <a:t> </a:t>
            </a:r>
            <a:r>
              <a:rPr lang="ru-RU" sz="2400" b="1" dirty="0" err="1"/>
              <a:t>Средняя_цена</a:t>
            </a:r>
            <a:r>
              <a:rPr lang="ru-RU" sz="2400" dirty="0"/>
              <a:t> соответственно</a:t>
            </a:r>
            <a:r>
              <a:rPr lang="ru-RU" sz="2400" dirty="0" smtClean="0"/>
              <a:t>. Среднюю цену округлить до 2-х знаков после запятой.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3635821"/>
            <a:ext cx="89915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MIN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Ми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и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м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л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ь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ая_це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MAX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Ма</a:t>
            </a:r>
            <a:r>
              <a:rPr lang="ru-RU" sz="2800" b="1" dirty="0" err="1" smtClean="0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си</a:t>
            </a:r>
            <a:r>
              <a:rPr lang="ru-RU" sz="2800" b="1" dirty="0" err="1" smtClean="0">
                <a:solidFill>
                  <a:srgbClr val="000080"/>
                </a:solidFill>
                <a:latin typeface="Courier New"/>
              </a:rPr>
              <a:t>м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2800" b="1" dirty="0" err="1" smtClean="0">
                <a:solidFill>
                  <a:srgbClr val="000080"/>
                </a:solidFill>
                <a:latin typeface="Courier New"/>
              </a:rPr>
              <a:t>л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ь</a:t>
            </a:r>
            <a:r>
              <a:rPr lang="ru-RU" sz="2800" b="1" dirty="0" err="1" smtClean="0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ая_це</a:t>
            </a:r>
            <a:r>
              <a:rPr lang="ru-RU" sz="2800" b="1" dirty="0" err="1" smtClean="0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 smtClean="0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ru-RU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ROUND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С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ред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яя_це</a:t>
            </a:r>
            <a:r>
              <a:rPr lang="ru-RU" sz="2800" b="1" dirty="0" err="1">
                <a:solidFill>
                  <a:srgbClr val="000080"/>
                </a:solidFill>
                <a:latin typeface="Courier New"/>
              </a:rPr>
              <a:t>н</a:t>
            </a:r>
            <a:r>
              <a:rPr lang="ru-RU" sz="2800" dirty="0" err="1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book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61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Групповые функции </a:t>
            </a:r>
            <a:r>
              <a:rPr lang="en-US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MIN, MAX, AVG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/>
              <a:t>Вывести минимальную, максимальную и среднюю цену книг каждого автора. Вычисляемые столбцы назвать </a:t>
            </a:r>
            <a:r>
              <a:rPr lang="ru-RU" sz="2400" b="1" dirty="0" err="1"/>
              <a:t>Минимальная_цена</a:t>
            </a:r>
            <a:r>
              <a:rPr lang="ru-RU" sz="2400" b="1" dirty="0"/>
              <a:t>, </a:t>
            </a:r>
            <a:r>
              <a:rPr lang="ru-RU" sz="2400" b="1" dirty="0" err="1"/>
              <a:t>Максимальная_цена</a:t>
            </a:r>
            <a:r>
              <a:rPr lang="ru-RU" sz="2400" dirty="0"/>
              <a:t> и</a:t>
            </a:r>
            <a:r>
              <a:rPr lang="ru-RU" sz="2400" b="1" dirty="0"/>
              <a:t> </a:t>
            </a:r>
            <a:r>
              <a:rPr lang="ru-RU" sz="2400" b="1" dirty="0" err="1"/>
              <a:t>Средняя_цена</a:t>
            </a:r>
            <a:r>
              <a:rPr lang="ru-RU" sz="2400" dirty="0"/>
              <a:t> соответственно</a:t>
            </a:r>
            <a:r>
              <a:rPr lang="ru-RU" sz="2400" dirty="0" smtClean="0"/>
              <a:t>. Среднюю цену округлить до 2-х знаков после запятой.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067869"/>
            <a:ext cx="71326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5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в групповых функциях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price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amount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699717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1" y="3059757"/>
            <a:ext cx="10211569" cy="1224136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670.99 * 3 +</a:t>
            </a:r>
          </a:p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540.50 * 5 = </a:t>
            </a:r>
          </a:p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4715.47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9362" y="4283893"/>
            <a:ext cx="10211568" cy="165618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460.00 * 10 +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799.01 * 3 +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480.50 * 10 =</a:t>
            </a:r>
          </a:p>
          <a:p>
            <a:pPr algn="r"/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11802.03</a:t>
            </a:r>
            <a:endParaRPr lang="en-US" dirty="0" smtClean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9362" y="5903491"/>
            <a:ext cx="10211568" cy="8253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650.00 * 15 = </a:t>
            </a:r>
          </a:p>
          <a:p>
            <a:pPr algn="r"/>
            <a:r>
              <a:rPr lang="ru-RU" b="1" dirty="0">
                <a:solidFill>
                  <a:schemeClr val="tx1"/>
                </a:solidFill>
              </a:rPr>
              <a:t>9750.00</a:t>
            </a:r>
            <a:endParaRPr lang="ru-RU" b="1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в групповых функциях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Вывести стоимость всех книг каждого автора. Вычисляемый столбец назвать Стоимость. Информацию отсортировать по убыванию стоимости 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7749"/>
            <a:ext cx="81323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 </a:t>
            </a:r>
            <a:r>
              <a:rPr lang="en-US" sz="2800" b="1" dirty="0">
                <a:solidFill>
                  <a:srgbClr val="002060"/>
                </a:solidFill>
                <a:latin typeface="Courier New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С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т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и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мо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сть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 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ORDER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DESC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73" y="5147989"/>
            <a:ext cx="3257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над таблицей целиком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7674" y="2626575"/>
            <a:ext cx="678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ru-RU" sz="36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   </a:t>
            </a:r>
            <a:endParaRPr lang="ru-RU" sz="36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3257674" y="2626575"/>
            <a:ext cx="2808312" cy="600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Выбор уникальных элементов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DISTINCT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чт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_выбирать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столбец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т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уда_выбирать</a:t>
            </a:r>
            <a:endParaRPr lang="ru-RU" sz="36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87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над таблицей целиком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000" y="2580669"/>
            <a:ext cx="995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ru-RU" sz="36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3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),</a:t>
            </a:r>
          </a:p>
          <a:p>
            <a:r>
              <a:rPr lang="ru-RU" sz="36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3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ст</a:t>
            </a:r>
            <a:r>
              <a:rPr lang="ru-RU" sz="3600" b="1" dirty="0">
                <a:solidFill>
                  <a:srgbClr val="000080"/>
                </a:solidFill>
                <a:latin typeface="Courier New"/>
              </a:rPr>
              <a:t>ол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бец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ru-RU" sz="3600" dirty="0"/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таб</a:t>
            </a:r>
            <a:r>
              <a:rPr lang="ru-RU" sz="3600" b="1" dirty="0" smtClean="0">
                <a:solidFill>
                  <a:srgbClr val="000080"/>
                </a:solidFill>
                <a:latin typeface="Courier New"/>
              </a:rPr>
              <a:t>л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ица;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751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над таблицей целиком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2400" b="1" dirty="0" smtClean="0">
                <a:solidFill>
                  <a:srgbClr val="000080"/>
                </a:solidFill>
                <a:latin typeface="Courier New"/>
              </a:rPr>
              <a:t>, </a:t>
            </a:r>
            <a:r>
              <a:rPr lang="en-US" sz="2400" b="1" dirty="0" smtClean="0">
                <a:solidFill>
                  <a:srgbClr val="000080"/>
                </a:solidFill>
                <a:latin typeface="Courier New"/>
              </a:rPr>
              <a:t>COUNT(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)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6" y="2675081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1" y="3203773"/>
            <a:ext cx="10211569" cy="3500382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3 + 5 + 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10 + 3 +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 10 + 15</a:t>
            </a:r>
          </a:p>
          <a:p>
            <a:pPr algn="r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 = 46</a:t>
            </a:r>
          </a:p>
          <a:p>
            <a:pPr algn="r"/>
            <a:endParaRPr lang="en-US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  <a:p>
            <a:pPr algn="r"/>
            <a:endParaRPr lang="en-US" dirty="0" smtClean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  <a:p>
            <a:pPr algn="r"/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tx1"/>
                </a:solidFill>
              </a:rPr>
              <a:t>6</a:t>
            </a:r>
            <a:endParaRPr lang="ru-RU" dirty="0">
              <a:ln>
                <a:solidFill>
                  <a:prstClr val="black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Вычисления в групповых функциях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Вывести количество уникальных книг и общее количество экземпляров книг на складе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7749"/>
            <a:ext cx="3836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  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),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COUNT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book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3" y="5292005"/>
            <a:ext cx="31146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5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prstClr val="black"/>
                </a:solidFill>
                <a:latin typeface="Courier New"/>
              </a:rPr>
              <a:t>Условие для: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1" dirty="0" err="1" smtClean="0">
                <a:solidFill>
                  <a:prstClr val="black"/>
                </a:solidFill>
                <a:latin typeface="Courier New"/>
              </a:rPr>
              <a:t>неагрегированных</a:t>
            </a:r>
            <a:r>
              <a:rPr lang="ru-RU" sz="3600" b="1" dirty="0" smtClean="0">
                <a:solidFill>
                  <a:prstClr val="black"/>
                </a:solidFill>
                <a:latin typeface="Courier New"/>
              </a:rPr>
              <a:t> столбцов.</a:t>
            </a:r>
          </a:p>
        </p:txBody>
      </p:sp>
    </p:spTree>
    <p:extLst>
      <p:ext uri="{BB962C8B-B14F-4D97-AF65-F5344CB8AC3E}">
        <p14:creationId xmlns:p14="http://schemas.microsoft.com/office/powerpoint/2010/main" val="22347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чт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_выбирать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т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уда_выбирать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п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ри_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ком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_ус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ло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вии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по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_че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м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у_гру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пп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ир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вать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Посчитать количество экземпляров книг каждого автора без учета тех книг, цена которых выше 600 рублей.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7749"/>
            <a:ext cx="42659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63" y="5219997"/>
            <a:ext cx="5151881" cy="211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3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1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book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1" y="2699718"/>
            <a:ext cx="6642146" cy="30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8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2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1" y="2699718"/>
            <a:ext cx="6642146" cy="30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4001" y="3491805"/>
            <a:ext cx="6642146" cy="864096"/>
          </a:xfrm>
          <a:prstGeom prst="rect">
            <a:avLst/>
          </a:prstGeom>
          <a:solidFill>
            <a:srgbClr val="AF4C0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41689" y="4643932"/>
            <a:ext cx="6642146" cy="504057"/>
          </a:xfrm>
          <a:prstGeom prst="rect">
            <a:avLst/>
          </a:prstGeom>
          <a:solidFill>
            <a:srgbClr val="AF4C0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2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9" y="2700000"/>
            <a:ext cx="66389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65386" y="4283893"/>
            <a:ext cx="7128792" cy="387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3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8" y="2700000"/>
            <a:ext cx="633205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Выборка уникальных значений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Задание.</a:t>
            </a:r>
            <a:r>
              <a:rPr lang="ru-RU" sz="2800" dirty="0" smtClean="0"/>
              <a:t> Вывести всех уникальных авторов, книги которых есть на складе.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64000" y="2988441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DISTINCT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 </a:t>
            </a:r>
            <a:endParaRPr lang="ru-RU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427909"/>
            <a:ext cx="21812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2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3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8" y="2700000"/>
            <a:ext cx="633205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42" y="2727573"/>
            <a:ext cx="1749184" cy="14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единительная линия 3"/>
          <p:cNvCxnSpPr>
            <a:endCxn id="3074" idx="1"/>
          </p:cNvCxnSpPr>
          <p:nvPr/>
        </p:nvCxnSpPr>
        <p:spPr>
          <a:xfrm>
            <a:off x="7196048" y="3447511"/>
            <a:ext cx="22759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7074098" y="3883681"/>
            <a:ext cx="432048" cy="283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4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00FF"/>
                </a:solidFill>
                <a:latin typeface="Courier New"/>
              </a:rPr>
              <a:t>ЫУДУСЕ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8" y="2700000"/>
            <a:ext cx="6332050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42" y="2727573"/>
            <a:ext cx="1749184" cy="14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46" y="2746578"/>
            <a:ext cx="2925944" cy="14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7074098" y="3883681"/>
            <a:ext cx="432048" cy="283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3074" idx="1"/>
          </p:cNvCxnSpPr>
          <p:nvPr/>
        </p:nvCxnSpPr>
        <p:spPr>
          <a:xfrm>
            <a:off x="7196048" y="3447511"/>
            <a:ext cx="22759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шаг 4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ru-RU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9" y="2700000"/>
            <a:ext cx="4120698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Как выполняется запрос, результат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book 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/>
          </a:p>
          <a:p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427909"/>
            <a:ext cx="4120698" cy="1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506100" y="2915741"/>
            <a:ext cx="4623782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6100" y="3378262"/>
            <a:ext cx="4623782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8206" y="3841462"/>
            <a:ext cx="4601675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8205" y="1621657"/>
            <a:ext cx="4601675" cy="12940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Условие для: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агрегированных столбцов;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выражений с групповыми функциями.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129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чт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_выбирать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т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уда_выбирать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ru-RU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по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_че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м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у_гру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пп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ир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вать</a:t>
            </a:r>
            <a:endParaRPr lang="en-US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3600" b="1" dirty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п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ри_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а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ком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_ус</a:t>
            </a:r>
            <a:r>
              <a:rPr lang="ru-RU" sz="3600" b="1" dirty="0" err="1">
                <a:solidFill>
                  <a:srgbClr val="000080"/>
                </a:solidFill>
                <a:latin typeface="Courier New"/>
              </a:rPr>
              <a:t>ло</a:t>
            </a:r>
            <a:r>
              <a:rPr lang="ru-RU" sz="3600" dirty="0" err="1">
                <a:solidFill>
                  <a:srgbClr val="000000"/>
                </a:solidFill>
                <a:latin typeface="Courier New"/>
              </a:rPr>
              <a:t>вии</a:t>
            </a:r>
            <a:r>
              <a:rPr lang="ru-RU" sz="36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4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Вывести авторов и среднюю арифметическую цену их книг, при условии, что средняя цена больше 600. Среднюю цену книг округлить до двух знаков после запятой.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7749"/>
            <a:ext cx="55547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ROUND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), </a:t>
            </a:r>
            <a:r>
              <a:rPr lang="en-US" sz="2800" dirty="0" smtClean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endParaRPr lang="ru-RU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 и условие отбора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Вывести авторов и среднюю арифметическую цену их книг, при условии, что средняя цена больше 600. Среднюю цену книг округлить до двух знаков после запятой.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9" y="3491805"/>
            <a:ext cx="6197768" cy="21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6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1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book</a:t>
            </a:r>
            <a:endParaRPr lang="en-US" sz="2800" dirty="0"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1" y="2699718"/>
            <a:ext cx="6642146" cy="30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5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2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700000"/>
            <a:ext cx="7756485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5" y="179437"/>
            <a:ext cx="1038646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Выбор уникальных элементов,</a:t>
            </a:r>
            <a:r>
              <a:rPr lang="ru-RU" sz="8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 </a:t>
            </a:r>
            <a:r>
              <a:rPr lang="ru-RU" sz="3500" b="1" dirty="0">
                <a:solidFill>
                  <a:prstClr val="white"/>
                </a:solidFill>
                <a:latin typeface="HeliosCond" panose="020B7200000000000000" pitchFamily="34" charset="0"/>
              </a:rPr>
              <a:t>группировка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ru-RU" sz="36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чт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_выбирать</a:t>
            </a:r>
            <a:endParaRPr lang="ru-RU" sz="3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3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т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к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уда_выбирать</a:t>
            </a:r>
            <a:endParaRPr lang="ru-RU" sz="3600" dirty="0">
              <a:solidFill>
                <a:prstClr val="black"/>
              </a:solidFill>
            </a:endParaRPr>
          </a:p>
          <a:p>
            <a:r>
              <a:rPr lang="en-US" sz="3600" b="1" dirty="0">
                <a:solidFill>
                  <a:srgbClr val="0000FF"/>
                </a:solidFill>
                <a:latin typeface="Courier New"/>
              </a:rPr>
              <a:t>GROUP BY 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чт</a:t>
            </a:r>
            <a:r>
              <a:rPr lang="ru-RU" sz="3600" b="1" dirty="0" err="1" smtClean="0">
                <a:solidFill>
                  <a:srgbClr val="000080"/>
                </a:solidFill>
                <a:latin typeface="Courier New"/>
              </a:rPr>
              <a:t>о</a:t>
            </a:r>
            <a:r>
              <a:rPr lang="ru-RU" sz="3600" dirty="0" err="1" smtClean="0">
                <a:solidFill>
                  <a:srgbClr val="000000"/>
                </a:solidFill>
                <a:latin typeface="Courier New"/>
              </a:rPr>
              <a:t>_группировать</a:t>
            </a:r>
            <a:endParaRPr lang="en-US" sz="3600" b="1" dirty="0">
              <a:solidFill>
                <a:srgbClr val="0000F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20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2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" y="2700000"/>
            <a:ext cx="8555041" cy="3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2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8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ROUND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0" y="2700000"/>
            <a:ext cx="9006708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3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8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/>
              </a:rPr>
              <a:t>AVG(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 smtClean="0">
                <a:solidFill>
                  <a:srgbClr val="00206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0" y="2700000"/>
            <a:ext cx="9006708" cy="31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2083" y="3131766"/>
            <a:ext cx="5749927" cy="864096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2082" y="5219997"/>
            <a:ext cx="5749927" cy="432048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4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author,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ROUND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700000"/>
            <a:ext cx="90106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шаг </a:t>
            </a:r>
            <a:r>
              <a:rPr lang="en-US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4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author,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ROUND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700000"/>
            <a:ext cx="33623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1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Как выполняется запрос, результат 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999" y="1619597"/>
            <a:ext cx="9527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ROUND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AVG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),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book 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</a:t>
            </a:r>
            <a:endParaRPr lang="ru-RU" sz="28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Courier New"/>
              </a:rPr>
              <a:t>AVG(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price</a:t>
            </a:r>
            <a:r>
              <a:rPr lang="en-US" sz="2800" b="1" dirty="0">
                <a:solidFill>
                  <a:srgbClr val="00206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600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4931965"/>
            <a:ext cx="33623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506100" y="2915741"/>
            <a:ext cx="5847918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4000" y="1619751"/>
            <a:ext cx="5850018" cy="129598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6100" y="3383428"/>
            <a:ext cx="5847918" cy="42156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4000" y="3804989"/>
            <a:ext cx="5850018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HAVING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WHERE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2580669"/>
            <a:ext cx="99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en-US" sz="3200" b="1" dirty="0" smtClean="0"/>
              <a:t> </a:t>
            </a:r>
            <a:r>
              <a:rPr lang="ru-RU" sz="3200" dirty="0" smtClean="0"/>
              <a:t>– условие для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агрегированных столбцов;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выражений с групповыми функциями.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37299" y="5364013"/>
            <a:ext cx="9954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3200" b="1" dirty="0" smtClean="0"/>
              <a:t> </a:t>
            </a:r>
            <a:r>
              <a:rPr lang="ru-RU" sz="3200" dirty="0" smtClean="0"/>
              <a:t>– условие для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err="1" smtClean="0"/>
              <a:t>неагрегированных</a:t>
            </a:r>
            <a:r>
              <a:rPr lang="ru-RU" sz="3200" dirty="0" smtClean="0"/>
              <a:t> столбцов.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2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HAVING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WHERE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Посчитать </a:t>
            </a:r>
            <a:r>
              <a:rPr lang="ru-RU" sz="2400" dirty="0" smtClean="0">
                <a:solidFill>
                  <a:prstClr val="black"/>
                </a:solidFill>
              </a:rPr>
              <a:t>количество экземпляров </a:t>
            </a:r>
            <a:r>
              <a:rPr lang="ru-RU" sz="2400" dirty="0">
                <a:solidFill>
                  <a:prstClr val="black"/>
                </a:solidFill>
              </a:rPr>
              <a:t>каждого автора без учета книг «Идиот» и «Белая гвардия». В результат включить только тех авторов, у которых суммарная стоимость книг более 5000 руб.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2987749"/>
            <a:ext cx="6843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 title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808080"/>
                </a:solidFill>
                <a:latin typeface="Courier New"/>
              </a:rPr>
              <a:t>Идиот</a:t>
            </a:r>
            <a:r>
              <a:rPr lang="en-US" sz="2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AND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title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Белая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гвардия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5000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93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HAVING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WHERE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Посчитать </a:t>
            </a:r>
            <a:r>
              <a:rPr lang="ru-RU" sz="2400" dirty="0" smtClean="0">
                <a:solidFill>
                  <a:prstClr val="black"/>
                </a:solidFill>
              </a:rPr>
              <a:t>количество экземпляров </a:t>
            </a:r>
            <a:r>
              <a:rPr lang="ru-RU" sz="2400" dirty="0">
                <a:solidFill>
                  <a:prstClr val="black"/>
                </a:solidFill>
              </a:rPr>
              <a:t>каждого автора без учета книг «Идиот» и «Белая гвардия». В результат включить только тех авторов, у которых суммарная стоимость книг более 5000 руб.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3635821"/>
            <a:ext cx="5706042" cy="227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5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HAVING </a:t>
            </a: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и </a:t>
            </a:r>
            <a:r>
              <a:rPr lang="en-US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WHERE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Задание.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Посчитать </a:t>
            </a:r>
            <a:r>
              <a:rPr lang="ru-RU" sz="2400" dirty="0" smtClean="0">
                <a:solidFill>
                  <a:prstClr val="black"/>
                </a:solidFill>
              </a:rPr>
              <a:t>количество экземпляров </a:t>
            </a:r>
            <a:r>
              <a:rPr lang="ru-RU" sz="2400" dirty="0">
                <a:solidFill>
                  <a:prstClr val="black"/>
                </a:solidFill>
              </a:rPr>
              <a:t>каждого автора без учета книг «Идиот» и «Белая гвардия». В результат включить только тех авторов, у которых суммарная стоимость книг более 5000 руб.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451" y="2987749"/>
            <a:ext cx="6843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author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amount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book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 title 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808080"/>
                </a:solidFill>
                <a:latin typeface="Courier New"/>
              </a:rPr>
              <a:t>Идиот</a:t>
            </a:r>
            <a:r>
              <a:rPr lang="en-US" sz="2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AND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title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Белая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urier New"/>
              </a:rPr>
              <a:t>гвардия</a:t>
            </a:r>
            <a:r>
              <a:rPr lang="en-US" sz="28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author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SUM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price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amount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5000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800" dirty="0">
              <a:effectLst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6100" y="3851845"/>
            <a:ext cx="7110592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6100" y="4270454"/>
            <a:ext cx="7110592" cy="13095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9634" y="5597596"/>
            <a:ext cx="7087058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5325" y="6029643"/>
            <a:ext cx="7111367" cy="9284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6100" y="2987749"/>
            <a:ext cx="7110592" cy="86409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Выборка уникальных значений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00" y="1538916"/>
            <a:ext cx="930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prstClr val="black"/>
                </a:solidFill>
              </a:rPr>
              <a:t>Задание.</a:t>
            </a:r>
            <a:r>
              <a:rPr lang="ru-RU" sz="2800" dirty="0" smtClean="0">
                <a:solidFill>
                  <a:prstClr val="black"/>
                </a:solidFill>
              </a:rPr>
              <a:t> Вывести всех уникальных авторов, книги которых есть на складе.</a:t>
            </a:r>
            <a:endParaRPr lang="ru-RU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00" y="2988441"/>
            <a:ext cx="3502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 </a:t>
            </a:r>
            <a:endParaRPr lang="ru-RU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book</a:t>
            </a:r>
            <a:endParaRPr lang="ru-RU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GROUP BY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author</a:t>
            </a:r>
            <a:r>
              <a:rPr lang="ru-RU" sz="2800" dirty="0">
                <a:solidFill>
                  <a:prstClr val="black"/>
                </a:solidFill>
              </a:rPr>
              <a:t>;</a:t>
            </a:r>
            <a:endParaRPr lang="ru-RU" sz="2800" b="1" dirty="0" smtClean="0">
              <a:solidFill>
                <a:srgbClr val="0000FF"/>
              </a:solidFill>
              <a:latin typeface="Courier New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427909"/>
            <a:ext cx="21812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Резюме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64000" y="1612800"/>
            <a:ext cx="9162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Структура </a:t>
            </a:r>
            <a:r>
              <a:rPr lang="en-US" sz="2400" b="1" dirty="0" smtClean="0"/>
              <a:t>SQL </a:t>
            </a:r>
            <a:r>
              <a:rPr lang="ru-RU" sz="2400" b="1" dirty="0" smtClean="0"/>
              <a:t>запроса </a:t>
            </a:r>
            <a:r>
              <a:rPr lang="ru-RU" sz="2400" dirty="0" smtClean="0"/>
              <a:t>на выборку: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3999" y="2339677"/>
            <a:ext cx="9827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ourier New"/>
              </a:rPr>
              <a:t>поля_таблицы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, выражения</a:t>
            </a:r>
            <a:endParaRPr lang="ru-RU" sz="2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таблица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2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>
                <a:latin typeface="Courier New"/>
              </a:rPr>
              <a:t>[</a:t>
            </a:r>
            <a:r>
              <a:rPr lang="en-US" sz="2400" b="1" dirty="0">
                <a:solidFill>
                  <a:srgbClr val="0000FF"/>
                </a:solidFill>
                <a:latin typeface="Courier New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/>
              </a:rPr>
              <a:t>условие_отбора</a:t>
            </a:r>
            <a:r>
              <a:rPr lang="en-US" sz="2400" dirty="0" smtClean="0">
                <a:latin typeface="Courier New"/>
              </a:rPr>
              <a:t>]</a:t>
            </a:r>
          </a:p>
          <a:p>
            <a:r>
              <a:rPr lang="en-US" sz="2400" dirty="0" smtClean="0">
                <a:latin typeface="Courier New"/>
              </a:rPr>
              <a:t>[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GROUP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/>
              </a:rPr>
              <a:t>поля_таблицы</a:t>
            </a:r>
            <a:r>
              <a:rPr lang="en-US" sz="2400" dirty="0" smtClean="0">
                <a:latin typeface="Courier New"/>
              </a:rPr>
              <a:t>]</a:t>
            </a:r>
            <a:endParaRPr lang="en-US" sz="2400" dirty="0"/>
          </a:p>
          <a:p>
            <a:r>
              <a:rPr lang="en-US" sz="2400" dirty="0" smtClean="0">
                <a:latin typeface="Courier New"/>
              </a:rPr>
              <a:t>[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HAVING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/>
              </a:rPr>
              <a:t>условие_отбора_для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/>
              </a:rPr>
              <a:t>сгруппированных_данных</a:t>
            </a:r>
            <a:r>
              <a:rPr lang="en-US" sz="2400" dirty="0" smtClean="0">
                <a:latin typeface="Courier New"/>
              </a:rPr>
              <a:t>]</a:t>
            </a:r>
            <a:endParaRPr lang="en-US" sz="2400" dirty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[</a:t>
            </a:r>
            <a:r>
              <a:rPr lang="en-US" sz="2400" b="1" dirty="0">
                <a:solidFill>
                  <a:srgbClr val="0000FF"/>
                </a:solidFill>
                <a:latin typeface="Courier New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/>
              </a:rPr>
              <a:t>поля_таблицы</a:t>
            </a:r>
            <a:r>
              <a:rPr lang="en-US" sz="2400" dirty="0">
                <a:latin typeface="Courier New"/>
              </a:rPr>
              <a:t>]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4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Резюме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64000" y="1612800"/>
            <a:ext cx="9162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 помощью запроса на выборку </a:t>
            </a:r>
            <a:r>
              <a:rPr lang="ru-RU" sz="2400" dirty="0" smtClean="0"/>
              <a:t>с группировкой можно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Отобрать различные элементы столбца.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Сгруппировать данные по одному или нескольким столбцам.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Выполнить вычисления над сгруппированными данными.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Выполнить отбор данных по некоторому условию перед группировкой.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Задать условие отбора для сгруппированных записей.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Выполнить вычисления по таблице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20077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500" b="1" dirty="0" smtClean="0">
                <a:solidFill>
                  <a:prstClr val="white"/>
                </a:solidFill>
                <a:latin typeface="HeliosCond" panose="020B7200000000000000" pitchFamily="34" charset="0"/>
              </a:rPr>
              <a:t>Задание</a:t>
            </a: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4000" y="2340000"/>
            <a:ext cx="959443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dirty="0" smtClean="0">
                <a:solidFill>
                  <a:prstClr val="black"/>
                </a:solidFill>
              </a:rPr>
              <a:t>«Интерактивный тренажер по </a:t>
            </a:r>
            <a:r>
              <a:rPr lang="en-US" sz="3400" dirty="0" smtClean="0">
                <a:solidFill>
                  <a:prstClr val="black"/>
                </a:solidFill>
              </a:rPr>
              <a:t>SQL</a:t>
            </a:r>
            <a:r>
              <a:rPr lang="ru-RU" sz="3400" dirty="0" smtClean="0">
                <a:solidFill>
                  <a:prstClr val="black"/>
                </a:solidFill>
              </a:rPr>
              <a:t>»: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prstClr val="black"/>
                </a:solidFill>
              </a:rPr>
              <a:t>м</a:t>
            </a:r>
            <a:r>
              <a:rPr lang="ru-RU" sz="3400" dirty="0" smtClean="0">
                <a:solidFill>
                  <a:prstClr val="black"/>
                </a:solidFill>
              </a:rPr>
              <a:t>одуль 1, урок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400" dirty="0">
              <a:solidFill>
                <a:prstClr val="black"/>
              </a:solidFill>
            </a:endParaRPr>
          </a:p>
          <a:p>
            <a:r>
              <a:rPr lang="ru-RU" sz="3400" dirty="0" smtClean="0">
                <a:solidFill>
                  <a:prstClr val="black"/>
                </a:solidFill>
              </a:rPr>
              <a:t>«Расширенные возможности </a:t>
            </a:r>
            <a:r>
              <a:rPr lang="en-US" sz="3400" dirty="0" smtClean="0">
                <a:solidFill>
                  <a:prstClr val="black"/>
                </a:solidFill>
              </a:rPr>
              <a:t>SQL</a:t>
            </a:r>
            <a:r>
              <a:rPr lang="ru-RU" sz="3400" dirty="0" smtClean="0">
                <a:solidFill>
                  <a:prstClr val="black"/>
                </a:solidFill>
              </a:rPr>
              <a:t>»: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prstClr val="black"/>
                </a:solidFill>
              </a:rPr>
              <a:t>м</a:t>
            </a:r>
            <a:r>
              <a:rPr lang="ru-RU" sz="3400" dirty="0" smtClean="0">
                <a:solidFill>
                  <a:prstClr val="black"/>
                </a:solidFill>
              </a:rPr>
              <a:t>одуль 1, урок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400" dirty="0">
                <a:solidFill>
                  <a:prstClr val="black"/>
                </a:solidFill>
              </a:rPr>
              <a:t>м</a:t>
            </a:r>
            <a:r>
              <a:rPr lang="ru-RU" sz="3400" dirty="0" smtClean="0">
                <a:solidFill>
                  <a:prstClr val="black"/>
                </a:solidFill>
              </a:rPr>
              <a:t>одуль 1, </a:t>
            </a:r>
            <a:r>
              <a:rPr lang="ru-RU" sz="3400" smtClean="0">
                <a:solidFill>
                  <a:prstClr val="black"/>
                </a:solidFill>
              </a:rPr>
              <a:t>урок 4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506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3500" b="1" dirty="0">
              <a:solidFill>
                <a:prstClr val="white"/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90912" y="3563812"/>
            <a:ext cx="5688632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dirty="0" smtClean="0">
                <a:solidFill>
                  <a:prstClr val="black"/>
                </a:solidFill>
              </a:rPr>
              <a:t>Спасибо за внимание!</a:t>
            </a:r>
            <a:endParaRPr lang="ru-RU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Группировка данных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78" y="1547589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Оператор </a:t>
            </a:r>
            <a:r>
              <a:rPr lang="ru-RU" sz="2800" b="1" dirty="0" smtClean="0">
                <a:solidFill>
                  <a:srgbClr val="002060"/>
                </a:solidFill>
              </a:rPr>
              <a:t>GROUP </a:t>
            </a:r>
            <a:r>
              <a:rPr lang="ru-RU" sz="2800" b="1" dirty="0">
                <a:solidFill>
                  <a:srgbClr val="002060"/>
                </a:solidFill>
              </a:rPr>
              <a:t>BY </a:t>
            </a:r>
            <a:r>
              <a:rPr lang="ru-RU" sz="2800" dirty="0">
                <a:solidFill>
                  <a:srgbClr val="000000"/>
                </a:solidFill>
              </a:rPr>
              <a:t>служит для распределения строк </a:t>
            </a:r>
            <a:r>
              <a:rPr lang="ru-RU" sz="2800" dirty="0" smtClean="0">
                <a:solidFill>
                  <a:srgbClr val="000000"/>
                </a:solidFill>
              </a:rPr>
              <a:t>результата </a:t>
            </a:r>
            <a:r>
              <a:rPr lang="ru-RU" sz="2800" dirty="0">
                <a:solidFill>
                  <a:srgbClr val="000000"/>
                </a:solidFill>
              </a:rPr>
              <a:t>запроса </a:t>
            </a:r>
            <a:r>
              <a:rPr lang="ru-RU" sz="2800" dirty="0" smtClean="0">
                <a:solidFill>
                  <a:srgbClr val="000000"/>
                </a:solidFill>
              </a:rPr>
              <a:t>по </a:t>
            </a:r>
            <a:r>
              <a:rPr lang="ru-RU" sz="2800" dirty="0">
                <a:solidFill>
                  <a:srgbClr val="000000"/>
                </a:solidFill>
              </a:rPr>
              <a:t>группам, в которых значения некоторого </a:t>
            </a:r>
            <a:r>
              <a:rPr lang="ru-RU" sz="2800" dirty="0" smtClean="0">
                <a:solidFill>
                  <a:srgbClr val="000000"/>
                </a:solidFill>
              </a:rPr>
              <a:t>столбца являются </a:t>
            </a:r>
            <a:r>
              <a:rPr lang="ru-RU" sz="2800" dirty="0">
                <a:solidFill>
                  <a:srgbClr val="000000"/>
                </a:solidFill>
              </a:rPr>
              <a:t>одинаковыми. </a:t>
            </a:r>
            <a:endParaRPr lang="ru-RU" sz="2800" dirty="0" smtClean="0">
              <a:solidFill>
                <a:srgbClr val="000000"/>
              </a:solidFill>
            </a:endParaRPr>
          </a:p>
          <a:p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Группировку </a:t>
            </a:r>
            <a:r>
              <a:rPr lang="ru-RU" sz="2800" dirty="0">
                <a:solidFill>
                  <a:srgbClr val="000000"/>
                </a:solidFill>
              </a:rPr>
              <a:t>можно производить как по одному столбцу, так и по нескольким.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72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Группировка данных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66" y="1547589"/>
            <a:ext cx="2949846" cy="777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/>
              </a:rPr>
              <a:t>GROUP BY</a:t>
            </a:r>
            <a:r>
              <a:rPr lang="ru-RU" sz="2400" b="1" dirty="0" smtClean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author</a:t>
            </a:r>
            <a:endParaRPr lang="ru-RU" sz="2400" dirty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2699717"/>
            <a:ext cx="8896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49362" y="3203773"/>
            <a:ext cx="9793088" cy="108012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9362" y="4283893"/>
            <a:ext cx="9793088" cy="1656184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49362" y="5903491"/>
            <a:ext cx="9793088" cy="82530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-31653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 smtClean="0">
                <a:solidFill>
                  <a:schemeClr val="bg1"/>
                </a:solidFill>
                <a:latin typeface="HeliosCond" panose="020B7200000000000000" pitchFamily="34" charset="0"/>
              </a:rPr>
              <a:t>Групповые функция</a:t>
            </a:r>
            <a:endParaRPr lang="ru-RU" sz="3500" b="1" dirty="0">
              <a:solidFill>
                <a:schemeClr val="bg1"/>
              </a:solidFill>
              <a:latin typeface="HeliosCond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532" y="1607341"/>
            <a:ext cx="8856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Групповые (агрегатные) функции </a:t>
            </a:r>
            <a:r>
              <a:rPr lang="ru-RU" sz="2800" dirty="0" smtClean="0"/>
              <a:t>– это функции, которые выполняют операции с данными столбца, относящегося к одной группе.</a:t>
            </a:r>
          </a:p>
          <a:p>
            <a:endParaRPr lang="ru-RU" sz="2800" dirty="0"/>
          </a:p>
          <a:p>
            <a:r>
              <a:rPr lang="ru-RU" sz="2800" dirty="0" smtClean="0"/>
              <a:t>К групповым функциям относятся: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</a:rPr>
              <a:t>SUM()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</a:rPr>
              <a:t>COUNT()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</a:rPr>
              <a:t>AVG()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</a:rPr>
              <a:t>MIN()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</a:rPr>
              <a:t>MAX()</a:t>
            </a:r>
            <a:endParaRPr lang="ru-RU" sz="2800" b="1" dirty="0">
              <a:solidFill>
                <a:srgbClr val="002060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85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1400</Words>
  <Application>Microsoft Office PowerPoint</Application>
  <PresentationFormat>Произвольный</PresentationFormat>
  <Paragraphs>323</Paragraphs>
  <Slides>63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Магаляс Алексей Петрович</dc:creator>
  <cp:lastModifiedBy>ozer</cp:lastModifiedBy>
  <cp:revision>343</cp:revision>
  <dcterms:created xsi:type="dcterms:W3CDTF">2017-04-02T10:25:03Z</dcterms:created>
  <dcterms:modified xsi:type="dcterms:W3CDTF">2022-02-02T01:01:40Z</dcterms:modified>
</cp:coreProperties>
</file>