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4" r:id="rId2"/>
    <p:sldId id="282" r:id="rId3"/>
    <p:sldId id="276" r:id="rId4"/>
    <p:sldId id="281" r:id="rId5"/>
    <p:sldId id="273" r:id="rId6"/>
    <p:sldId id="272" r:id="rId7"/>
    <p:sldId id="287" r:id="rId8"/>
    <p:sldId id="288" r:id="rId9"/>
    <p:sldId id="286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3486">
          <p15:clr>
            <a:srgbClr val="A4A3A4"/>
          </p15:clr>
        </p15:guide>
        <p15:guide id="4" pos="3840">
          <p15:clr>
            <a:srgbClr val="A4A3A4"/>
          </p15:clr>
        </p15:guide>
        <p15:guide id="5" pos="7015">
          <p15:clr>
            <a:srgbClr val="A4A3A4"/>
          </p15:clr>
        </p15:guide>
        <p15:guide id="6" pos="1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000000"/>
    <a:srgbClr val="E60012"/>
    <a:srgbClr val="2E2D3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 autoAdjust="0"/>
    <p:restoredTop sz="94580"/>
  </p:normalViewPr>
  <p:slideViewPr>
    <p:cSldViewPr>
      <p:cViewPr varScale="1">
        <p:scale>
          <a:sx n="120" d="100"/>
          <a:sy n="120" d="100"/>
        </p:scale>
        <p:origin x="184" y="216"/>
      </p:cViewPr>
      <p:guideLst>
        <p:guide orient="horz" pos="2160"/>
        <p:guide orient="horz" pos="1706"/>
        <p:guide orient="horz" pos="3486"/>
        <p:guide pos="3840"/>
        <p:guide pos="7015"/>
        <p:guide pos="1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E5F29A4-D5AE-4218-80E1-C3BBCA52C4EB}" type="datetimeFigureOut">
              <a:rPr lang="zh-CN" altLang="en-US"/>
              <a:pPr>
                <a:defRPr/>
              </a:pPr>
              <a:t>16/9/13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637A7D5-0EDC-4F49-8B3D-12FF8C9ABB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47D97-7A65-4A3B-9960-C261E6A4715B}" type="datetimeFigureOut">
              <a:rPr lang="zh-CN" altLang="en-US"/>
              <a:pPr>
                <a:defRPr/>
              </a:pPr>
              <a:t>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C6E6F-5466-4460-A1A7-C366AC9B28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1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31A1A-2412-4A1F-8ED1-A05EDC0CCCE8}" type="datetimeFigureOut">
              <a:rPr lang="zh-CN" altLang="en-US"/>
              <a:pPr>
                <a:defRPr/>
              </a:pPr>
              <a:t>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8C449-0E45-44A9-8687-346C346F96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7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76C98-0795-46DF-BF21-7546CC10D5E3}" type="datetimeFigureOut">
              <a:rPr lang="zh-CN" altLang="en-US"/>
              <a:pPr>
                <a:defRPr/>
              </a:pPr>
              <a:t>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30A78-9B31-49D5-829C-CDA1E7142A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6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A45BD-9C79-49F8-BB0E-9D11C41AA44E}" type="datetimeFigureOut">
              <a:rPr lang="zh-CN" altLang="en-US"/>
              <a:pPr>
                <a:defRPr/>
              </a:pPr>
              <a:t>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E1C18-2EFB-4378-AF52-805FEF40D9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5FA81-2100-466F-9689-54B1695676E3}" type="datetimeFigureOut">
              <a:rPr lang="zh-CN" altLang="en-US"/>
              <a:pPr>
                <a:defRPr/>
              </a:pPr>
              <a:t>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8DFDB-010E-4A42-A2B5-43343C27A6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7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E397A-30E1-45C5-9E0C-046E896129FD}" type="datetimeFigureOut">
              <a:rPr lang="zh-CN" altLang="en-US"/>
              <a:pPr>
                <a:defRPr/>
              </a:pPr>
              <a:t>16/9/13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623C1-95BF-4533-BAE7-5E17127767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9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9550-B4C8-47F2-BFAE-DD81C0B56FAC}" type="datetimeFigureOut">
              <a:rPr lang="zh-CN" altLang="en-US"/>
              <a:pPr>
                <a:defRPr/>
              </a:pPr>
              <a:t>16/9/13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8DD8C-5B02-4EFC-AA75-B6FB631049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6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BADD6-FAC6-49BD-A459-FED9E980B67F}" type="datetimeFigureOut">
              <a:rPr lang="zh-CN" altLang="en-US"/>
              <a:pPr>
                <a:defRPr/>
              </a:pPr>
              <a:t>16/9/13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91C82-7909-4E2B-8EE5-AE5ED1847C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1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E83B7-CA15-4459-9916-892C0FF4841A}" type="datetimeFigureOut">
              <a:rPr lang="zh-CN" altLang="en-US"/>
              <a:pPr>
                <a:defRPr/>
              </a:pPr>
              <a:t>16/9/13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EA1F9-64CA-4CBF-95AB-113912AFF5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4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824A8-9E67-44CD-9653-4533792C4EF2}" type="datetimeFigureOut">
              <a:rPr lang="zh-CN" altLang="en-US"/>
              <a:pPr>
                <a:defRPr/>
              </a:pPr>
              <a:t>16/9/13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ADDD8-4466-41CA-B71A-ACB9CDA116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5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5D4FE-1812-4861-96CB-177D63910AF6}" type="datetimeFigureOut">
              <a:rPr lang="zh-CN" altLang="en-US"/>
              <a:pPr>
                <a:defRPr/>
              </a:pPr>
              <a:t>16/9/13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BBA0C-4028-464F-B0A4-B5B6C23E45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0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01C714-E795-4A2E-8A65-F73CB0AFC199}" type="datetimeFigureOut">
              <a:rPr lang="zh-CN" altLang="en-US"/>
              <a:pPr>
                <a:defRPr/>
              </a:pPr>
              <a:t>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2664D6C-7CE0-46F3-9D21-276E3849283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862138" y="-804863"/>
            <a:ext cx="8467725" cy="846772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074863" y="-592138"/>
            <a:ext cx="8042275" cy="804227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6" name="组合 46"/>
          <p:cNvGrpSpPr>
            <a:grpSpLocks/>
          </p:cNvGrpSpPr>
          <p:nvPr/>
        </p:nvGrpSpPr>
        <p:grpSpPr bwMode="auto">
          <a:xfrm>
            <a:off x="3575050" y="2589213"/>
            <a:ext cx="5000625" cy="52387"/>
            <a:chOff x="3473153" y="1615665"/>
            <a:chExt cx="5001060" cy="53340"/>
          </a:xfrm>
        </p:grpSpPr>
        <p:grpSp>
          <p:nvGrpSpPr>
            <p:cNvPr id="3094" name="组合 41"/>
            <p:cNvGrpSpPr>
              <a:grpSpLocks/>
            </p:cNvGrpSpPr>
            <p:nvPr/>
          </p:nvGrpSpPr>
          <p:grpSpPr bwMode="auto">
            <a:xfrm>
              <a:off x="347315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3836010" y="1629000"/>
                <a:ext cx="1619391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836010" y="1682340"/>
                <a:ext cx="1619391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5" name="组合 42"/>
            <p:cNvGrpSpPr>
              <a:grpSpLocks/>
            </p:cNvGrpSpPr>
            <p:nvPr/>
          </p:nvGrpSpPr>
          <p:grpSpPr bwMode="auto">
            <a:xfrm>
              <a:off x="685421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3836619" y="1629000"/>
                <a:ext cx="1619391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836619" y="1682340"/>
                <a:ext cx="1619391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77" name="组合 9"/>
          <p:cNvGrpSpPr>
            <a:grpSpLocks/>
          </p:cNvGrpSpPr>
          <p:nvPr/>
        </p:nvGrpSpPr>
        <p:grpSpPr bwMode="auto">
          <a:xfrm>
            <a:off x="5194300" y="5417674"/>
            <a:ext cx="1839914" cy="549275"/>
            <a:chOff x="5257132" y="4318938"/>
            <a:chExt cx="1841307" cy="550062"/>
          </a:xfrm>
        </p:grpSpPr>
        <p:sp>
          <p:nvSpPr>
            <p:cNvPr id="3090" name="文本框 51"/>
            <p:cNvSpPr txBox="1">
              <a:spLocks noChangeArrowheads="1"/>
            </p:cNvSpPr>
            <p:nvPr/>
          </p:nvSpPr>
          <p:spPr bwMode="auto">
            <a:xfrm>
              <a:off x="5773515" y="4438813"/>
              <a:ext cx="13249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rgbClr val="000000"/>
                  </a:solidFill>
                  <a:latin typeface="迷你简汉真广标"/>
                  <a:ea typeface="迷你简汉真广标"/>
                  <a:cs typeface="迷你简汉真广标"/>
                </a:rPr>
                <a:t>Start</a:t>
              </a:r>
            </a:p>
          </p:txBody>
        </p:sp>
        <p:grpSp>
          <p:nvGrpSpPr>
            <p:cNvPr id="3091" name="组合 8"/>
            <p:cNvGrpSpPr>
              <a:grpSpLocks/>
            </p:cNvGrpSpPr>
            <p:nvPr/>
          </p:nvGrpSpPr>
          <p:grpSpPr bwMode="auto">
            <a:xfrm>
              <a:off x="5257132" y="4318938"/>
              <a:ext cx="1800000" cy="550062"/>
              <a:chOff x="5257132" y="4318938"/>
              <a:chExt cx="1800000" cy="550062"/>
            </a:xfrm>
          </p:grpSpPr>
          <p:sp>
            <p:nvSpPr>
              <p:cNvPr id="50" name="圆角矩形 49"/>
              <p:cNvSpPr/>
              <p:nvPr/>
            </p:nvSpPr>
            <p:spPr>
              <a:xfrm>
                <a:off x="5257132" y="4318938"/>
                <a:ext cx="1800000" cy="540523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870371" y="4851512"/>
                <a:ext cx="540159" cy="1748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078" name="文本框 54"/>
          <p:cNvSpPr txBox="1">
            <a:spLocks noChangeArrowheads="1"/>
          </p:cNvSpPr>
          <p:nvPr/>
        </p:nvSpPr>
        <p:spPr bwMode="auto">
          <a:xfrm rot="5400000">
            <a:off x="5746750" y="6216650"/>
            <a:ext cx="698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→</a:t>
            </a:r>
          </a:p>
        </p:txBody>
      </p:sp>
      <p:grpSp>
        <p:nvGrpSpPr>
          <p:cNvPr id="3079" name="组合 1"/>
          <p:cNvGrpSpPr>
            <a:grpSpLocks/>
          </p:cNvGrpSpPr>
          <p:nvPr/>
        </p:nvGrpSpPr>
        <p:grpSpPr bwMode="auto">
          <a:xfrm>
            <a:off x="1820863" y="2074863"/>
            <a:ext cx="319087" cy="793750"/>
            <a:chOff x="1820381" y="2075156"/>
            <a:chExt cx="319500" cy="792801"/>
          </a:xfrm>
        </p:grpSpPr>
        <p:sp>
          <p:nvSpPr>
            <p:cNvPr id="57" name="椭圆 56"/>
            <p:cNvSpPr/>
            <p:nvPr/>
          </p:nvSpPr>
          <p:spPr>
            <a:xfrm>
              <a:off x="1976157" y="2075156"/>
              <a:ext cx="163724" cy="1633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820381" y="2332024"/>
              <a:ext cx="295657" cy="29492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20381" y="2704639"/>
              <a:ext cx="163724" cy="163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9899650" y="5048250"/>
            <a:ext cx="165100" cy="165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686925" y="5324475"/>
            <a:ext cx="296863" cy="2952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539288" y="5697538"/>
            <a:ext cx="165100" cy="1635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08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1163638"/>
            <a:ext cx="1443037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84" name="组合 6"/>
          <p:cNvGrpSpPr>
            <a:grpSpLocks/>
          </p:cNvGrpSpPr>
          <p:nvPr/>
        </p:nvGrpSpPr>
        <p:grpSpPr bwMode="auto">
          <a:xfrm>
            <a:off x="3949441" y="2854325"/>
            <a:ext cx="5392074" cy="2334609"/>
            <a:chOff x="4169635" y="2853764"/>
            <a:chExt cx="4646042" cy="2336167"/>
          </a:xfrm>
        </p:grpSpPr>
        <p:sp>
          <p:nvSpPr>
            <p:cNvPr id="3085" name="矩形 4"/>
            <p:cNvSpPr>
              <a:spLocks noChangeArrowheads="1"/>
            </p:cNvSpPr>
            <p:nvPr/>
          </p:nvSpPr>
          <p:spPr bwMode="auto">
            <a:xfrm>
              <a:off x="4169635" y="2853764"/>
              <a:ext cx="3695028" cy="708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000" dirty="0">
                  <a:latin typeface="黑体" panose="02010609060101010101" pitchFamily="49" charset="-122"/>
                  <a:ea typeface="黑体" panose="02010609060101010101" pitchFamily="49" charset="-122"/>
                  <a:cs typeface="迷你简汉真广标"/>
                </a:rPr>
                <a:t>操作系统项目答辩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642945" y="3850209"/>
              <a:ext cx="2172732" cy="1339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宋伟 </a:t>
              </a:r>
              <a:r>
                <a:rPr lang="en-US" altLang="zh-CN" spc="3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1353803</a:t>
              </a:r>
            </a:p>
            <a:p>
              <a:pPr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李锐 </a:t>
              </a:r>
              <a:r>
                <a:rPr lang="en-US" altLang="zh-CN" spc="3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1452817</a:t>
              </a:r>
            </a:p>
            <a:p>
              <a:pPr algn="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3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卢晨耀 </a:t>
              </a:r>
              <a:r>
                <a:rPr lang="en-US" altLang="zh-CN" spc="3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1454095</a:t>
              </a:r>
              <a:endParaRPr lang="zh-CN" altLang="en-US" spc="3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0763" y="4329113"/>
            <a:ext cx="2012950" cy="1779587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76000" y="1667132"/>
            <a:ext cx="3467134" cy="4320000"/>
            <a:chOff x="1024229" y="1178613"/>
            <a:chExt cx="3467134" cy="4320000"/>
          </a:xfrm>
          <a:blipFill>
            <a:blip r:embed="rId2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矩形 1"/>
            <p:cNvSpPr/>
            <p:nvPr/>
          </p:nvSpPr>
          <p:spPr>
            <a:xfrm>
              <a:off x="1958410" y="1178613"/>
              <a:ext cx="1980000" cy="198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511363" y="2016813"/>
              <a:ext cx="1980000" cy="198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024229" y="3518613"/>
              <a:ext cx="1980000" cy="198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3076575" y="4640263"/>
            <a:ext cx="422275" cy="420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95775" y="0"/>
            <a:ext cx="3600450" cy="1889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23202" y="2858216"/>
            <a:ext cx="720864" cy="7207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72" name="矩形 17"/>
          <p:cNvSpPr>
            <a:spLocks noChangeArrowheads="1"/>
          </p:cNvSpPr>
          <p:nvPr/>
        </p:nvSpPr>
        <p:spPr bwMode="auto">
          <a:xfrm>
            <a:off x="5583634" y="2972063"/>
            <a:ext cx="3716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迷你简汉真广标"/>
              </a:rPr>
              <a:t>环境</a:t>
            </a:r>
          </a:p>
        </p:txBody>
      </p:sp>
      <p:sp>
        <p:nvSpPr>
          <p:cNvPr id="11273" name="矩形 18"/>
          <p:cNvSpPr>
            <a:spLocks noChangeArrowheads="1"/>
          </p:cNvSpPr>
          <p:nvPr/>
        </p:nvSpPr>
        <p:spPr bwMode="auto">
          <a:xfrm>
            <a:off x="6636000" y="3683966"/>
            <a:ext cx="6548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Ubuntu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下编写操作系统，运用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bochs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虚拟机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纤细体"/>
            </a:endParaRPr>
          </a:p>
          <a:p>
            <a:pPr algn="just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运行</a:t>
            </a:r>
          </a:p>
        </p:txBody>
      </p:sp>
      <p:sp>
        <p:nvSpPr>
          <p:cNvPr id="11274" name="矩形 19"/>
          <p:cNvSpPr>
            <a:spLocks noChangeArrowheads="1"/>
          </p:cNvSpPr>
          <p:nvPr/>
        </p:nvSpPr>
        <p:spPr bwMode="auto">
          <a:xfrm>
            <a:off x="6516325" y="2154213"/>
            <a:ext cx="6427788" cy="87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《Orange’s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一个操作系统的实现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》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《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操作系统概念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》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纤细体"/>
            </a:endParaRPr>
          </a:p>
        </p:txBody>
      </p:sp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4977745" y="188913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迷你简汉真广标"/>
              </a:rPr>
              <a:t>项目概述</a:t>
            </a:r>
          </a:p>
        </p:txBody>
      </p:sp>
      <p:sp>
        <p:nvSpPr>
          <p:cNvPr id="19" name="椭圆 18"/>
          <p:cNvSpPr/>
          <p:nvPr/>
        </p:nvSpPr>
        <p:spPr>
          <a:xfrm>
            <a:off x="5167537" y="1344948"/>
            <a:ext cx="720864" cy="7207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7"/>
          <p:cNvSpPr>
            <a:spLocks noChangeArrowheads="1"/>
          </p:cNvSpPr>
          <p:nvPr/>
        </p:nvSpPr>
        <p:spPr bwMode="auto">
          <a:xfrm>
            <a:off x="5527969" y="1465072"/>
            <a:ext cx="3716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迷你简汉真广标"/>
              </a:rPr>
              <a:t>参考书籍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272" grpId="0"/>
      <p:bldP spid="11273" grpId="0"/>
      <p:bldP spid="11274" grpId="0"/>
      <p:bldP spid="18" grpId="0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4"/>
          <p:cNvGrpSpPr>
            <a:grpSpLocks/>
          </p:cNvGrpSpPr>
          <p:nvPr/>
        </p:nvGrpSpPr>
        <p:grpSpPr bwMode="auto">
          <a:xfrm>
            <a:off x="3756000" y="2349000"/>
            <a:ext cx="4448175" cy="2590800"/>
            <a:chOff x="4692650" y="1927225"/>
            <a:chExt cx="2714625" cy="4293500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>
              <a:off x="4896433" y="5351566"/>
              <a:ext cx="2297598" cy="869159"/>
            </a:xfrm>
            <a:prstGeom prst="ellipse">
              <a:avLst/>
            </a:prstGeom>
            <a:gradFill flip="none" rotWithShape="1">
              <a:gsLst>
                <a:gs pos="15000">
                  <a:srgbClr val="333333">
                    <a:alpha val="52000"/>
                  </a:srgbClr>
                </a:gs>
                <a:gs pos="100000">
                  <a:srgbClr val="33333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MH_Other_2"/>
            <p:cNvSpPr/>
            <p:nvPr>
              <p:custDataLst>
                <p:tags r:id="rId2"/>
              </p:custDataLst>
            </p:nvPr>
          </p:nvSpPr>
          <p:spPr>
            <a:xfrm>
              <a:off x="6047056" y="1927225"/>
              <a:ext cx="604542" cy="1183869"/>
            </a:xfrm>
            <a:custGeom>
              <a:avLst/>
              <a:gdLst>
                <a:gd name="connsiteX0" fmla="*/ 2381 w 733425"/>
                <a:gd name="connsiteY0" fmla="*/ 0 h 1434603"/>
                <a:gd name="connsiteX1" fmla="*/ 733425 w 733425"/>
                <a:gd name="connsiteY1" fmla="*/ 383266 h 1434603"/>
                <a:gd name="connsiteX2" fmla="*/ 733425 w 733425"/>
                <a:gd name="connsiteY2" fmla="*/ 1434603 h 1434603"/>
                <a:gd name="connsiteX3" fmla="*/ 0 w 733425"/>
                <a:gd name="connsiteY3" fmla="*/ 1235868 h 1434603"/>
                <a:gd name="connsiteX4" fmla="*/ 2381 w 733425"/>
                <a:gd name="connsiteY4" fmla="*/ 0 h 1434603"/>
                <a:gd name="connsiteX0" fmla="*/ 105 w 735912"/>
                <a:gd name="connsiteY0" fmla="*/ 0 h 1436984"/>
                <a:gd name="connsiteX1" fmla="*/ 735912 w 735912"/>
                <a:gd name="connsiteY1" fmla="*/ 385647 h 1436984"/>
                <a:gd name="connsiteX2" fmla="*/ 735912 w 735912"/>
                <a:gd name="connsiteY2" fmla="*/ 1436984 h 1436984"/>
                <a:gd name="connsiteX3" fmla="*/ 2487 w 735912"/>
                <a:gd name="connsiteY3" fmla="*/ 1238249 h 1436984"/>
                <a:gd name="connsiteX4" fmla="*/ 105 w 735912"/>
                <a:gd name="connsiteY4" fmla="*/ 0 h 143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12" h="1436984">
                  <a:moveTo>
                    <a:pt x="105" y="0"/>
                  </a:moveTo>
                  <a:lnTo>
                    <a:pt x="735912" y="385647"/>
                  </a:lnTo>
                  <a:lnTo>
                    <a:pt x="735912" y="1436984"/>
                  </a:lnTo>
                  <a:lnTo>
                    <a:pt x="2487" y="1238249"/>
                  </a:lnTo>
                  <a:cubicBezTo>
                    <a:pt x="3281" y="826293"/>
                    <a:pt x="-689" y="411956"/>
                    <a:pt x="105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28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MH_Other_3"/>
            <p:cNvSpPr/>
            <p:nvPr>
              <p:custDataLst>
                <p:tags r:id="rId3"/>
              </p:custDataLst>
            </p:nvPr>
          </p:nvSpPr>
          <p:spPr>
            <a:xfrm>
              <a:off x="6048025" y="2940092"/>
              <a:ext cx="603573" cy="1028650"/>
            </a:xfrm>
            <a:custGeom>
              <a:avLst/>
              <a:gdLst>
                <a:gd name="connsiteX0" fmla="*/ 0 w 733425"/>
                <a:gd name="connsiteY0" fmla="*/ 0 h 1250156"/>
                <a:gd name="connsiteX1" fmla="*/ 733425 w 733425"/>
                <a:gd name="connsiteY1" fmla="*/ 195262 h 1250156"/>
                <a:gd name="connsiteX2" fmla="*/ 733425 w 733425"/>
                <a:gd name="connsiteY2" fmla="*/ 1250156 h 1250156"/>
                <a:gd name="connsiteX3" fmla="*/ 0 w 733425"/>
                <a:gd name="connsiteY3" fmla="*/ 1245393 h 1250156"/>
                <a:gd name="connsiteX4" fmla="*/ 0 w 733425"/>
                <a:gd name="connsiteY4" fmla="*/ 0 h 125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50156">
                  <a:moveTo>
                    <a:pt x="0" y="0"/>
                  </a:moveTo>
                  <a:lnTo>
                    <a:pt x="733425" y="195262"/>
                  </a:lnTo>
                  <a:lnTo>
                    <a:pt x="733425" y="1250156"/>
                  </a:lnTo>
                  <a:lnTo>
                    <a:pt x="0" y="124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MH_Other_4"/>
            <p:cNvSpPr/>
            <p:nvPr>
              <p:custDataLst>
                <p:tags r:id="rId4"/>
              </p:custDataLst>
            </p:nvPr>
          </p:nvSpPr>
          <p:spPr>
            <a:xfrm>
              <a:off x="6048025" y="3966112"/>
              <a:ext cx="603573" cy="1020759"/>
            </a:xfrm>
            <a:custGeom>
              <a:avLst/>
              <a:gdLst>
                <a:gd name="connsiteX0" fmla="*/ 0 w 733425"/>
                <a:gd name="connsiteY0" fmla="*/ 0 h 1240631"/>
                <a:gd name="connsiteX1" fmla="*/ 733425 w 733425"/>
                <a:gd name="connsiteY1" fmla="*/ 2381 h 1240631"/>
                <a:gd name="connsiteX2" fmla="*/ 733425 w 733425"/>
                <a:gd name="connsiteY2" fmla="*/ 1047750 h 1240631"/>
                <a:gd name="connsiteX3" fmla="*/ 0 w 733425"/>
                <a:gd name="connsiteY3" fmla="*/ 1240631 h 1240631"/>
                <a:gd name="connsiteX4" fmla="*/ 0 w 733425"/>
                <a:gd name="connsiteY4" fmla="*/ 0 h 12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40631">
                  <a:moveTo>
                    <a:pt x="0" y="0"/>
                  </a:moveTo>
                  <a:lnTo>
                    <a:pt x="733425" y="2381"/>
                  </a:lnTo>
                  <a:lnTo>
                    <a:pt x="733425" y="1047750"/>
                  </a:lnTo>
                  <a:lnTo>
                    <a:pt x="0" y="1240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sz="280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MH_Other_5"/>
            <p:cNvSpPr/>
            <p:nvPr>
              <p:custDataLst>
                <p:tags r:id="rId5"/>
              </p:custDataLst>
            </p:nvPr>
          </p:nvSpPr>
          <p:spPr>
            <a:xfrm>
              <a:off x="6043181" y="4823760"/>
              <a:ext cx="608417" cy="1183869"/>
            </a:xfrm>
            <a:custGeom>
              <a:avLst/>
              <a:gdLst>
                <a:gd name="connsiteX0" fmla="*/ 731044 w 731044"/>
                <a:gd name="connsiteY0" fmla="*/ 0 h 1438275"/>
                <a:gd name="connsiteX1" fmla="*/ 731044 w 731044"/>
                <a:gd name="connsiteY1" fmla="*/ 1057275 h 1438275"/>
                <a:gd name="connsiteX2" fmla="*/ 0 w 731044"/>
                <a:gd name="connsiteY2" fmla="*/ 1438275 h 1438275"/>
                <a:gd name="connsiteX3" fmla="*/ 0 w 731044"/>
                <a:gd name="connsiteY3" fmla="*/ 197644 h 1438275"/>
                <a:gd name="connsiteX4" fmla="*/ 731044 w 731044"/>
                <a:gd name="connsiteY4" fmla="*/ 0 h 1438275"/>
                <a:gd name="connsiteX0" fmla="*/ 738761 w 738761"/>
                <a:gd name="connsiteY0" fmla="*/ 0 h 1438275"/>
                <a:gd name="connsiteX1" fmla="*/ 738761 w 738761"/>
                <a:gd name="connsiteY1" fmla="*/ 1057275 h 1438275"/>
                <a:gd name="connsiteX2" fmla="*/ 7717 w 738761"/>
                <a:gd name="connsiteY2" fmla="*/ 1438275 h 1438275"/>
                <a:gd name="connsiteX3" fmla="*/ 0 w 738761"/>
                <a:gd name="connsiteY3" fmla="*/ 197645 h 1438275"/>
                <a:gd name="connsiteX4" fmla="*/ 738761 w 738761"/>
                <a:gd name="connsiteY4" fmla="*/ 0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761" h="1438275">
                  <a:moveTo>
                    <a:pt x="738761" y="0"/>
                  </a:moveTo>
                  <a:lnTo>
                    <a:pt x="738761" y="1057275"/>
                  </a:lnTo>
                  <a:lnTo>
                    <a:pt x="7717" y="1438275"/>
                  </a:lnTo>
                  <a:cubicBezTo>
                    <a:pt x="5145" y="1024732"/>
                    <a:pt x="2572" y="611188"/>
                    <a:pt x="0" y="197645"/>
                  </a:cubicBezTo>
                  <a:lnTo>
                    <a:pt x="73876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MH_Other_6"/>
            <p:cNvSpPr/>
            <p:nvPr>
              <p:custDataLst>
                <p:tags r:id="rId6"/>
              </p:custDataLst>
            </p:nvPr>
          </p:nvSpPr>
          <p:spPr>
            <a:xfrm flipH="1">
              <a:off x="5443483" y="1929857"/>
              <a:ext cx="603573" cy="1181238"/>
            </a:xfrm>
            <a:custGeom>
              <a:avLst/>
              <a:gdLst>
                <a:gd name="connsiteX0" fmla="*/ 2381 w 733425"/>
                <a:gd name="connsiteY0" fmla="*/ 0 h 1434603"/>
                <a:gd name="connsiteX1" fmla="*/ 733425 w 733425"/>
                <a:gd name="connsiteY1" fmla="*/ 383266 h 1434603"/>
                <a:gd name="connsiteX2" fmla="*/ 733425 w 733425"/>
                <a:gd name="connsiteY2" fmla="*/ 1434603 h 1434603"/>
                <a:gd name="connsiteX3" fmla="*/ 0 w 733425"/>
                <a:gd name="connsiteY3" fmla="*/ 1235868 h 1434603"/>
                <a:gd name="connsiteX4" fmla="*/ 2381 w 733425"/>
                <a:gd name="connsiteY4" fmla="*/ 0 h 1434603"/>
                <a:gd name="connsiteX0" fmla="*/ 229 w 733654"/>
                <a:gd name="connsiteY0" fmla="*/ 0 h 1434603"/>
                <a:gd name="connsiteX1" fmla="*/ 733654 w 733654"/>
                <a:gd name="connsiteY1" fmla="*/ 383266 h 1434603"/>
                <a:gd name="connsiteX2" fmla="*/ 733654 w 733654"/>
                <a:gd name="connsiteY2" fmla="*/ 1434603 h 1434603"/>
                <a:gd name="connsiteX3" fmla="*/ 229 w 733654"/>
                <a:gd name="connsiteY3" fmla="*/ 1235868 h 1434603"/>
                <a:gd name="connsiteX4" fmla="*/ 229 w 733654"/>
                <a:gd name="connsiteY4" fmla="*/ 0 h 143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654" h="1434603">
                  <a:moveTo>
                    <a:pt x="229" y="0"/>
                  </a:moveTo>
                  <a:lnTo>
                    <a:pt x="733654" y="383266"/>
                  </a:lnTo>
                  <a:lnTo>
                    <a:pt x="733654" y="1434603"/>
                  </a:lnTo>
                  <a:lnTo>
                    <a:pt x="229" y="1235868"/>
                  </a:lnTo>
                  <a:cubicBezTo>
                    <a:pt x="1023" y="823912"/>
                    <a:pt x="-565" y="411956"/>
                    <a:pt x="2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MH_Other_7"/>
            <p:cNvSpPr/>
            <p:nvPr>
              <p:custDataLst>
                <p:tags r:id="rId7"/>
              </p:custDataLst>
            </p:nvPr>
          </p:nvSpPr>
          <p:spPr>
            <a:xfrm flipH="1">
              <a:off x="5443483" y="2940092"/>
              <a:ext cx="603573" cy="1028650"/>
            </a:xfrm>
            <a:custGeom>
              <a:avLst/>
              <a:gdLst>
                <a:gd name="connsiteX0" fmla="*/ 0 w 733425"/>
                <a:gd name="connsiteY0" fmla="*/ 0 h 1250156"/>
                <a:gd name="connsiteX1" fmla="*/ 733425 w 733425"/>
                <a:gd name="connsiteY1" fmla="*/ 195262 h 1250156"/>
                <a:gd name="connsiteX2" fmla="*/ 733425 w 733425"/>
                <a:gd name="connsiteY2" fmla="*/ 1250156 h 1250156"/>
                <a:gd name="connsiteX3" fmla="*/ 0 w 733425"/>
                <a:gd name="connsiteY3" fmla="*/ 1245393 h 1250156"/>
                <a:gd name="connsiteX4" fmla="*/ 0 w 733425"/>
                <a:gd name="connsiteY4" fmla="*/ 0 h 125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50156">
                  <a:moveTo>
                    <a:pt x="0" y="0"/>
                  </a:moveTo>
                  <a:lnTo>
                    <a:pt x="733425" y="195262"/>
                  </a:lnTo>
                  <a:lnTo>
                    <a:pt x="733425" y="1250156"/>
                  </a:lnTo>
                  <a:lnTo>
                    <a:pt x="0" y="124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280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MH_Other_8"/>
            <p:cNvSpPr/>
            <p:nvPr>
              <p:custDataLst>
                <p:tags r:id="rId8"/>
              </p:custDataLst>
            </p:nvPr>
          </p:nvSpPr>
          <p:spPr>
            <a:xfrm flipH="1">
              <a:off x="5443483" y="3966112"/>
              <a:ext cx="603573" cy="1020759"/>
            </a:xfrm>
            <a:custGeom>
              <a:avLst/>
              <a:gdLst>
                <a:gd name="connsiteX0" fmla="*/ 0 w 733425"/>
                <a:gd name="connsiteY0" fmla="*/ 0 h 1240631"/>
                <a:gd name="connsiteX1" fmla="*/ 733425 w 733425"/>
                <a:gd name="connsiteY1" fmla="*/ 2381 h 1240631"/>
                <a:gd name="connsiteX2" fmla="*/ 733425 w 733425"/>
                <a:gd name="connsiteY2" fmla="*/ 1047750 h 1240631"/>
                <a:gd name="connsiteX3" fmla="*/ 0 w 733425"/>
                <a:gd name="connsiteY3" fmla="*/ 1240631 h 1240631"/>
                <a:gd name="connsiteX4" fmla="*/ 0 w 733425"/>
                <a:gd name="connsiteY4" fmla="*/ 0 h 12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40631">
                  <a:moveTo>
                    <a:pt x="0" y="0"/>
                  </a:moveTo>
                  <a:lnTo>
                    <a:pt x="733425" y="2381"/>
                  </a:lnTo>
                  <a:lnTo>
                    <a:pt x="733425" y="1047750"/>
                  </a:lnTo>
                  <a:lnTo>
                    <a:pt x="0" y="1240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9"/>
            <p:cNvSpPr/>
            <p:nvPr>
              <p:custDataLst>
                <p:tags r:id="rId9"/>
              </p:custDataLst>
            </p:nvPr>
          </p:nvSpPr>
          <p:spPr>
            <a:xfrm flipH="1">
              <a:off x="5443483" y="4823760"/>
              <a:ext cx="608417" cy="1183869"/>
            </a:xfrm>
            <a:custGeom>
              <a:avLst/>
              <a:gdLst>
                <a:gd name="connsiteX0" fmla="*/ 731044 w 731044"/>
                <a:gd name="connsiteY0" fmla="*/ 0 h 1438275"/>
                <a:gd name="connsiteX1" fmla="*/ 731044 w 731044"/>
                <a:gd name="connsiteY1" fmla="*/ 1057275 h 1438275"/>
                <a:gd name="connsiteX2" fmla="*/ 0 w 731044"/>
                <a:gd name="connsiteY2" fmla="*/ 1438275 h 1438275"/>
                <a:gd name="connsiteX3" fmla="*/ 0 w 731044"/>
                <a:gd name="connsiteY3" fmla="*/ 197644 h 1438275"/>
                <a:gd name="connsiteX4" fmla="*/ 731044 w 731044"/>
                <a:gd name="connsiteY4" fmla="*/ 0 h 1438275"/>
                <a:gd name="connsiteX0" fmla="*/ 738761 w 738761"/>
                <a:gd name="connsiteY0" fmla="*/ 0 h 1438275"/>
                <a:gd name="connsiteX1" fmla="*/ 738761 w 738761"/>
                <a:gd name="connsiteY1" fmla="*/ 1057275 h 1438275"/>
                <a:gd name="connsiteX2" fmla="*/ 7717 w 738761"/>
                <a:gd name="connsiteY2" fmla="*/ 1438275 h 1438275"/>
                <a:gd name="connsiteX3" fmla="*/ 0 w 738761"/>
                <a:gd name="connsiteY3" fmla="*/ 189928 h 1438275"/>
                <a:gd name="connsiteX4" fmla="*/ 738761 w 738761"/>
                <a:gd name="connsiteY4" fmla="*/ 0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761" h="1438275">
                  <a:moveTo>
                    <a:pt x="738761" y="0"/>
                  </a:moveTo>
                  <a:lnTo>
                    <a:pt x="738761" y="1057275"/>
                  </a:lnTo>
                  <a:lnTo>
                    <a:pt x="7717" y="1438275"/>
                  </a:lnTo>
                  <a:cubicBezTo>
                    <a:pt x="5145" y="1022159"/>
                    <a:pt x="2572" y="606044"/>
                    <a:pt x="0" y="189928"/>
                  </a:cubicBezTo>
                  <a:lnTo>
                    <a:pt x="73876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sz="280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MH_Other_10"/>
            <p:cNvSpPr/>
            <p:nvPr>
              <p:custDataLst>
                <p:tags r:id="rId10"/>
              </p:custDataLst>
            </p:nvPr>
          </p:nvSpPr>
          <p:spPr>
            <a:xfrm>
              <a:off x="6569248" y="2437604"/>
              <a:ext cx="838027" cy="420931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MH_Other_11"/>
            <p:cNvSpPr/>
            <p:nvPr>
              <p:custDataLst>
                <p:tags r:id="rId11"/>
              </p:custDataLst>
            </p:nvPr>
          </p:nvSpPr>
          <p:spPr>
            <a:xfrm>
              <a:off x="6569248" y="4289702"/>
              <a:ext cx="838027" cy="418301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MH_Other_12"/>
            <p:cNvSpPr/>
            <p:nvPr>
              <p:custDataLst>
                <p:tags r:id="rId12"/>
              </p:custDataLst>
            </p:nvPr>
          </p:nvSpPr>
          <p:spPr>
            <a:xfrm flipH="1">
              <a:off x="4692650" y="3329453"/>
              <a:ext cx="838026" cy="420931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MH_Other_13"/>
            <p:cNvSpPr/>
            <p:nvPr>
              <p:custDataLst>
                <p:tags r:id="rId13"/>
              </p:custDataLst>
            </p:nvPr>
          </p:nvSpPr>
          <p:spPr>
            <a:xfrm flipH="1">
              <a:off x="4692650" y="5178920"/>
              <a:ext cx="838026" cy="420931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4295775" y="0"/>
            <a:ext cx="3600450" cy="1889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97" name="矩形 25"/>
          <p:cNvSpPr>
            <a:spLocks noChangeArrowheads="1"/>
          </p:cNvSpPr>
          <p:nvPr/>
        </p:nvSpPr>
        <p:spPr bwMode="auto">
          <a:xfrm>
            <a:off x="1753349" y="2951528"/>
            <a:ext cx="2435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进程调度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纤细体"/>
            </a:endParaRPr>
          </a:p>
        </p:txBody>
      </p:sp>
      <p:sp>
        <p:nvSpPr>
          <p:cNvPr id="8198" name="矩形 26"/>
          <p:cNvSpPr>
            <a:spLocks noChangeArrowheads="1"/>
          </p:cNvSpPr>
          <p:nvPr/>
        </p:nvSpPr>
        <p:spPr bwMode="auto">
          <a:xfrm>
            <a:off x="1999053" y="4096838"/>
            <a:ext cx="2435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I/O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系统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纤细体"/>
            </a:endParaRPr>
          </a:p>
        </p:txBody>
      </p:sp>
      <p:sp>
        <p:nvSpPr>
          <p:cNvPr id="8199" name="矩形 27"/>
          <p:cNvSpPr>
            <a:spLocks noChangeArrowheads="1"/>
          </p:cNvSpPr>
          <p:nvPr/>
        </p:nvSpPr>
        <p:spPr bwMode="auto">
          <a:xfrm>
            <a:off x="8694635" y="2300496"/>
            <a:ext cx="2435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文件系统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纤细体"/>
            </a:endParaRPr>
          </a:p>
        </p:txBody>
      </p:sp>
      <p:sp>
        <p:nvSpPr>
          <p:cNvPr id="8200" name="矩形 28"/>
          <p:cNvSpPr>
            <a:spLocks noChangeArrowheads="1"/>
          </p:cNvSpPr>
          <p:nvPr/>
        </p:nvSpPr>
        <p:spPr bwMode="auto">
          <a:xfrm>
            <a:off x="8779521" y="3474748"/>
            <a:ext cx="2435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进程通信</a:t>
            </a:r>
          </a:p>
        </p:txBody>
      </p:sp>
      <p:sp>
        <p:nvSpPr>
          <p:cNvPr id="24" name="矩形 11"/>
          <p:cNvSpPr>
            <a:spLocks noChangeArrowheads="1"/>
          </p:cNvSpPr>
          <p:nvPr/>
        </p:nvSpPr>
        <p:spPr bwMode="auto">
          <a:xfrm>
            <a:off x="4980920" y="211277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迷你简汉真广标"/>
              </a:rPr>
              <a:t>项目模块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/>
      <p:bldP spid="8199" grpId="0"/>
      <p:bldP spid="8200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30494" y="1128372"/>
            <a:ext cx="719137" cy="7207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716421" y="4194314"/>
            <a:ext cx="2309812" cy="1843088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24"/>
          <p:cNvGrpSpPr/>
          <p:nvPr/>
        </p:nvGrpSpPr>
        <p:grpSpPr>
          <a:xfrm>
            <a:off x="7536000" y="2034882"/>
            <a:ext cx="3060000" cy="3890400"/>
            <a:chOff x="7356000" y="1878600"/>
            <a:chExt cx="3060000" cy="3890400"/>
          </a:xfrm>
          <a:blipFill>
            <a:blip r:embed="rId2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8076000" y="1878600"/>
              <a:ext cx="2340000" cy="234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56000" y="3429000"/>
              <a:ext cx="2340000" cy="234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0092908" y="4475302"/>
            <a:ext cx="190500" cy="190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283408" y="4659452"/>
            <a:ext cx="312738" cy="3127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95775" y="0"/>
            <a:ext cx="3600450" cy="1889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80" name="矩形 11"/>
          <p:cNvSpPr>
            <a:spLocks noChangeArrowheads="1"/>
          </p:cNvSpPr>
          <p:nvPr/>
        </p:nvSpPr>
        <p:spPr bwMode="auto">
          <a:xfrm>
            <a:off x="4977745" y="188913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迷你简汉真广标"/>
              </a:rPr>
              <a:t>项目概述</a:t>
            </a:r>
          </a:p>
        </p:txBody>
      </p:sp>
      <p:sp>
        <p:nvSpPr>
          <p:cNvPr id="7177" name="矩形 1"/>
          <p:cNvSpPr>
            <a:spLocks noChangeArrowheads="1"/>
          </p:cNvSpPr>
          <p:nvPr/>
        </p:nvSpPr>
        <p:spPr bwMode="auto">
          <a:xfrm>
            <a:off x="1749631" y="1263127"/>
            <a:ext cx="3716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err="1">
                <a:latin typeface="Aharoni" panose="02010803020104030203" pitchFamily="2" charset="-79"/>
                <a:ea typeface="黑体" panose="02010609060101010101" pitchFamily="49" charset="-122"/>
                <a:cs typeface="Aharoni" panose="02010803020104030203" pitchFamily="2" charset="-79"/>
              </a:rPr>
              <a:t>fishmanOS</a:t>
            </a:r>
            <a:endParaRPr lang="zh-CN" altLang="en-US" sz="3600" dirty="0">
              <a:latin typeface="Aharoni" panose="02010803020104030203" pitchFamily="2" charset="-79"/>
              <a:ea typeface="黑体" panose="020106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2525705" y="2130072"/>
            <a:ext cx="55800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系统级做了什么：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、重写了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printfwithcolor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增加了炫酷的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、完成了书上的所有功能并加以改进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2525705" y="4057885"/>
            <a:ext cx="5580062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用户级做了什么：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、增加了开关机动画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、增加了计算机应用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、增加了日历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、增加了五子棋游戏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180" grpId="0"/>
      <p:bldP spid="7177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4411" y="5087154"/>
            <a:ext cx="9382125" cy="1968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95775" y="0"/>
            <a:ext cx="3600450" cy="1889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6000" y="2169000"/>
            <a:ext cx="9396000" cy="432421"/>
            <a:chOff x="1398000" y="1592579"/>
            <a:chExt cx="9396000" cy="432421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1398000" y="1989000"/>
              <a:ext cx="9396000" cy="36000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98000" y="1592579"/>
              <a:ext cx="330960" cy="413335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930520" y="1592579"/>
              <a:ext cx="330960" cy="413335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463040" y="1592579"/>
              <a:ext cx="330960" cy="413335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245500" y="2213383"/>
            <a:ext cx="320675" cy="3683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300600" y="2184808"/>
            <a:ext cx="322263" cy="3698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77813" y="2203858"/>
            <a:ext cx="322262" cy="3698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14411" y="5068104"/>
            <a:ext cx="9396413" cy="36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31" name="矩形 3"/>
          <p:cNvSpPr>
            <a:spLocks noChangeArrowheads="1"/>
          </p:cNvSpPr>
          <p:nvPr/>
        </p:nvSpPr>
        <p:spPr bwMode="auto">
          <a:xfrm>
            <a:off x="1128120" y="2891010"/>
            <a:ext cx="216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  <a:cs typeface="造字工房悦黑体验版纤细体"/>
              </a:rPr>
              <a:t>李锐：</a:t>
            </a:r>
            <a:endParaRPr lang="en-US" altLang="zh-CN" sz="2000" b="1" dirty="0">
              <a:latin typeface="华文细黑" panose="02010600040101010101" pitchFamily="2" charset="-122"/>
              <a:ea typeface="华文细黑" panose="02010600040101010101" pitchFamily="2" charset="-122"/>
              <a:cs typeface="造字工房悦黑体验版纤细体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cs typeface="造字工房悦黑体验版纤细体"/>
              </a:rPr>
              <a:t>shell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cs typeface="造字工房悦黑体验版纤细体"/>
              </a:rPr>
              <a:t>、</a:t>
            </a:r>
            <a:r>
              <a:rPr lang="en-US" altLang="zh-CN" sz="2000" dirty="0" err="1">
                <a:latin typeface="华文细黑" panose="02010600040101010101" pitchFamily="2" charset="-122"/>
                <a:ea typeface="华文细黑" panose="02010600040101010101" pitchFamily="2" charset="-122"/>
                <a:cs typeface="造字工房悦黑体验版纤细体"/>
              </a:rPr>
              <a:t>printfwithcolor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cs typeface="造字工房悦黑体验版纤细体"/>
              </a:rPr>
              <a:t>、简单指令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  <a:cs typeface="造字工房悦黑体验版纤细体"/>
            </a:endParaRPr>
          </a:p>
        </p:txBody>
      </p:sp>
      <p:sp>
        <p:nvSpPr>
          <p:cNvPr id="5132" name="矩形 18"/>
          <p:cNvSpPr>
            <a:spLocks noChangeArrowheads="1"/>
          </p:cNvSpPr>
          <p:nvPr/>
        </p:nvSpPr>
        <p:spPr bwMode="auto">
          <a:xfrm>
            <a:off x="4560200" y="2842051"/>
            <a:ext cx="24352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  <a:cs typeface="造字工房悦黑体验版纤细体"/>
              </a:rPr>
              <a:t>宋伟：</a:t>
            </a:r>
            <a:endParaRPr lang="en-US" altLang="zh-CN" sz="2000" b="1" dirty="0">
              <a:latin typeface="华文细黑" panose="02010600040101010101" pitchFamily="2" charset="-122"/>
              <a:ea typeface="华文细黑" panose="02010600040101010101" pitchFamily="2" charset="-122"/>
              <a:cs typeface="造字工房悦黑体验版纤细体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造字工房悦黑体验版纤细体"/>
              </a:rPr>
              <a:t>五子棋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造字工房悦黑体验版纤细体"/>
              </a:rPr>
              <a:t>、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cs typeface="造字工房悦黑体验版纤细体"/>
              </a:rPr>
              <a:t>计算器、简单指令</a:t>
            </a:r>
          </a:p>
        </p:txBody>
      </p:sp>
      <p:sp>
        <p:nvSpPr>
          <p:cNvPr id="5133" name="矩形 19"/>
          <p:cNvSpPr>
            <a:spLocks noChangeArrowheads="1"/>
          </p:cNvSpPr>
          <p:nvPr/>
        </p:nvSpPr>
        <p:spPr bwMode="auto">
          <a:xfrm>
            <a:off x="8436000" y="2891010"/>
            <a:ext cx="24352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  <a:cs typeface="造字工房悦黑体验版纤细体"/>
              </a:rPr>
              <a:t>卢晨耀：</a:t>
            </a:r>
            <a:endParaRPr lang="en-US" altLang="zh-CN" sz="2000" b="1" dirty="0">
              <a:latin typeface="华文细黑" panose="02010600040101010101" pitchFamily="2" charset="-122"/>
              <a:ea typeface="华文细黑" panose="02010600040101010101" pitchFamily="2" charset="-122"/>
              <a:cs typeface="造字工房悦黑体验版纤细体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cs typeface="造字工房悦黑体验版纤细体"/>
              </a:rPr>
              <a:t>开关机动画、日历</a:t>
            </a: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4977745" y="188913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迷你简汉真广标"/>
              </a:rPr>
              <a:t>项目分工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  <a:cs typeface="迷你简汉真广标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8" grpId="0" animBg="1"/>
      <p:bldP spid="5131" grpId="0"/>
      <p:bldP spid="5132" grpId="0"/>
      <p:bldP spid="513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996113" y="0"/>
            <a:ext cx="360362" cy="6858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75500" y="0"/>
            <a:ext cx="50165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148" name="组合 22"/>
          <p:cNvGrpSpPr>
            <a:grpSpLocks/>
          </p:cNvGrpSpPr>
          <p:nvPr/>
        </p:nvGrpSpPr>
        <p:grpSpPr bwMode="auto">
          <a:xfrm>
            <a:off x="5410200" y="1031875"/>
            <a:ext cx="2452688" cy="5156200"/>
            <a:chOff x="5258250" y="1050900"/>
            <a:chExt cx="2452035" cy="5156930"/>
          </a:xfrm>
        </p:grpSpPr>
        <p:sp>
          <p:nvSpPr>
            <p:cNvPr id="22" name="文本框 21"/>
            <p:cNvSpPr txBox="1"/>
            <p:nvPr/>
          </p:nvSpPr>
          <p:spPr>
            <a:xfrm>
              <a:off x="7038951" y="1050900"/>
              <a:ext cx="671334" cy="5156930"/>
            </a:xfrm>
            <a:custGeom>
              <a:avLst/>
              <a:gdLst>
                <a:gd name="connsiteX0" fmla="*/ 0 w 671085"/>
                <a:gd name="connsiteY0" fmla="*/ 0 h 5156930"/>
                <a:gd name="connsiteX1" fmla="*/ 671085 w 671085"/>
                <a:gd name="connsiteY1" fmla="*/ 0 h 5156930"/>
                <a:gd name="connsiteX2" fmla="*/ 671085 w 671085"/>
                <a:gd name="connsiteY2" fmla="*/ 5156930 h 5156930"/>
                <a:gd name="connsiteX3" fmla="*/ 0 w 671085"/>
                <a:gd name="connsiteY3" fmla="*/ 5156930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085" h="5156930">
                  <a:moveTo>
                    <a:pt x="0" y="0"/>
                  </a:moveTo>
                  <a:lnTo>
                    <a:pt x="671085" y="0"/>
                  </a:lnTo>
                  <a:lnTo>
                    <a:pt x="671085" y="5156930"/>
                  </a:lnTo>
                  <a:lnTo>
                    <a:pt x="0" y="51569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9500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58250" y="1050900"/>
              <a:ext cx="1780701" cy="5156930"/>
            </a:xfrm>
            <a:custGeom>
              <a:avLst/>
              <a:gdLst>
                <a:gd name="connsiteX0" fmla="*/ 685004 w 1780950"/>
                <a:gd name="connsiteY0" fmla="*/ 0 h 5156930"/>
                <a:gd name="connsiteX1" fmla="*/ 1780950 w 1780950"/>
                <a:gd name="connsiteY1" fmla="*/ 0 h 5156930"/>
                <a:gd name="connsiteX2" fmla="*/ 1780950 w 1780950"/>
                <a:gd name="connsiteY2" fmla="*/ 5156930 h 5156930"/>
                <a:gd name="connsiteX3" fmla="*/ 1275818 w 1780950"/>
                <a:gd name="connsiteY3" fmla="*/ 5156930 h 5156930"/>
                <a:gd name="connsiteX4" fmla="*/ 1275818 w 1780950"/>
                <a:gd name="connsiteY4" fmla="*/ 916932 h 5156930"/>
                <a:gd name="connsiteX5" fmla="*/ 0 w 1780950"/>
                <a:gd name="connsiteY5" fmla="*/ 916932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0950" h="5156930">
                  <a:moveTo>
                    <a:pt x="685004" y="0"/>
                  </a:moveTo>
                  <a:lnTo>
                    <a:pt x="1780950" y="0"/>
                  </a:lnTo>
                  <a:lnTo>
                    <a:pt x="1780950" y="5156930"/>
                  </a:lnTo>
                  <a:lnTo>
                    <a:pt x="1275818" y="5156930"/>
                  </a:lnTo>
                  <a:lnTo>
                    <a:pt x="1275818" y="916932"/>
                  </a:lnTo>
                  <a:lnTo>
                    <a:pt x="0" y="9169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9500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</p:grpSp>
      <p:sp>
        <p:nvSpPr>
          <p:cNvPr id="6149" name="文本框 24"/>
          <p:cNvSpPr txBox="1">
            <a:spLocks noChangeArrowheads="1"/>
          </p:cNvSpPr>
          <p:nvPr/>
        </p:nvSpPr>
        <p:spPr bwMode="auto">
          <a:xfrm>
            <a:off x="2846388" y="2921168"/>
            <a:ext cx="39497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000" dirty="0">
                <a:latin typeface="华文细黑" panose="02010600040101010101" pitchFamily="2" charset="-122"/>
                <a:ea typeface="华文细黑" panose="02010600040101010101" pitchFamily="2" charset="-122"/>
                <a:cs typeface="迷你简汉真广标"/>
              </a:rPr>
              <a:t>项目展示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00910" y="1090998"/>
            <a:ext cx="719137" cy="7207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716421" y="4194314"/>
            <a:ext cx="2309812" cy="1843088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24"/>
          <p:cNvGrpSpPr/>
          <p:nvPr/>
        </p:nvGrpSpPr>
        <p:grpSpPr>
          <a:xfrm>
            <a:off x="7536000" y="2034882"/>
            <a:ext cx="3060000" cy="3890400"/>
            <a:chOff x="7356000" y="1878600"/>
            <a:chExt cx="3060000" cy="3890400"/>
          </a:xfrm>
          <a:blipFill>
            <a:blip r:embed="rId2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8076000" y="1878600"/>
              <a:ext cx="2340000" cy="234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56000" y="3429000"/>
              <a:ext cx="2340000" cy="234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0092908" y="4475302"/>
            <a:ext cx="190500" cy="190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283408" y="4659452"/>
            <a:ext cx="312738" cy="3127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95775" y="0"/>
            <a:ext cx="3600450" cy="1889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80" name="矩形 11"/>
          <p:cNvSpPr>
            <a:spLocks noChangeArrowheads="1"/>
          </p:cNvSpPr>
          <p:nvPr/>
        </p:nvSpPr>
        <p:spPr bwMode="auto">
          <a:xfrm>
            <a:off x="5016000" y="159613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迷你简汉真广标"/>
              </a:rPr>
              <a:t>项目评价</a:t>
            </a:r>
          </a:p>
        </p:txBody>
      </p:sp>
      <p:sp>
        <p:nvSpPr>
          <p:cNvPr id="7177" name="矩形 1"/>
          <p:cNvSpPr>
            <a:spLocks noChangeArrowheads="1"/>
          </p:cNvSpPr>
          <p:nvPr/>
        </p:nvSpPr>
        <p:spPr bwMode="auto">
          <a:xfrm>
            <a:off x="1720047" y="1225753"/>
            <a:ext cx="3716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Aharoni" panose="02010803020104030203" pitchFamily="2" charset="-79"/>
                <a:ea typeface="黑体" panose="02010609060101010101" pitchFamily="49" charset="-122"/>
                <a:cs typeface="Aharoni" panose="02010803020104030203" pitchFamily="2" charset="-79"/>
              </a:rPr>
              <a:t>优点</a:t>
            </a: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2136359" y="1893555"/>
            <a:ext cx="55800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、有较好看的开机动画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、有一个相对完整的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2225969" y="4317920"/>
            <a:ext cx="55800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简单，能实现的功能比较少模块单一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、实用性不强，只能作为学习使用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76418" y="3445806"/>
            <a:ext cx="719137" cy="7207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1795555" y="3580561"/>
            <a:ext cx="3716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Aharoni" panose="02010803020104030203" pitchFamily="2" charset="-79"/>
                <a:ea typeface="黑体" panose="02010609060101010101" pitchFamily="49" charset="-122"/>
                <a:cs typeface="Aharoni" panose="02010803020104030203" pitchFamily="2" charset="-79"/>
              </a:rPr>
              <a:t>缺点</a:t>
            </a:r>
          </a:p>
        </p:txBody>
      </p:sp>
    </p:spTree>
    <p:extLst>
      <p:ext uri="{BB962C8B-B14F-4D97-AF65-F5344CB8AC3E}">
        <p14:creationId xmlns:p14="http://schemas.microsoft.com/office/powerpoint/2010/main" val="354620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180" grpId="0"/>
      <p:bldP spid="7177" grpId="0"/>
      <p:bldP spid="17" grpId="0"/>
      <p:bldP spid="18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0763" y="4329113"/>
            <a:ext cx="2012950" cy="1779587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76000" y="1667132"/>
            <a:ext cx="3467134" cy="4320000"/>
            <a:chOff x="1024229" y="1178613"/>
            <a:chExt cx="3467134" cy="4320000"/>
          </a:xfrm>
          <a:blipFill>
            <a:blip r:embed="rId2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矩形 1"/>
            <p:cNvSpPr/>
            <p:nvPr/>
          </p:nvSpPr>
          <p:spPr>
            <a:xfrm>
              <a:off x="1958410" y="1178613"/>
              <a:ext cx="1980000" cy="198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511363" y="2016813"/>
              <a:ext cx="1980000" cy="198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024229" y="3518613"/>
              <a:ext cx="1980000" cy="198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3076575" y="4640263"/>
            <a:ext cx="422275" cy="420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95775" y="0"/>
            <a:ext cx="3600450" cy="1889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74" name="矩形 19"/>
          <p:cNvSpPr>
            <a:spLocks noChangeArrowheads="1"/>
          </p:cNvSpPr>
          <p:nvPr/>
        </p:nvSpPr>
        <p:spPr bwMode="auto">
          <a:xfrm>
            <a:off x="6096000" y="1731223"/>
            <a:ext cx="4844456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、增加了对操作系统中进程、线程、文件、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I/O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等概念的理解，对理论课程进行了知识性的补充。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纤细体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、除了操作系统外，了解了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linux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的特性，学习了汇编语言的部分知识，掌握在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linux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下如何编程。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纤细体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、在书中所写操作系统的基础上创造一些特有的东西，展示自己的个性。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造字工房悦黑体验版纤细体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造字工房悦黑体验版纤细体"/>
              </a:rPr>
              <a:t>、提高了动手能力，加强了团队合作。</a:t>
            </a:r>
          </a:p>
        </p:txBody>
      </p:sp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4977744" y="194946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迷你简汉真广标"/>
              </a:rPr>
              <a:t>项目小结</a:t>
            </a:r>
          </a:p>
        </p:txBody>
      </p:sp>
      <p:sp>
        <p:nvSpPr>
          <p:cNvPr id="19" name="椭圆 18"/>
          <p:cNvSpPr/>
          <p:nvPr/>
        </p:nvSpPr>
        <p:spPr>
          <a:xfrm>
            <a:off x="5520632" y="1447047"/>
            <a:ext cx="568463" cy="56835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7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862138" y="-804863"/>
            <a:ext cx="8467725" cy="846772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074863" y="-592138"/>
            <a:ext cx="8042275" cy="804227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340" name="组合 46"/>
          <p:cNvGrpSpPr>
            <a:grpSpLocks/>
          </p:cNvGrpSpPr>
          <p:nvPr/>
        </p:nvGrpSpPr>
        <p:grpSpPr bwMode="auto">
          <a:xfrm>
            <a:off x="3575050" y="2589213"/>
            <a:ext cx="5000625" cy="52387"/>
            <a:chOff x="3473153" y="1615665"/>
            <a:chExt cx="5001060" cy="53340"/>
          </a:xfrm>
        </p:grpSpPr>
        <p:grpSp>
          <p:nvGrpSpPr>
            <p:cNvPr id="14359" name="组合 41"/>
            <p:cNvGrpSpPr>
              <a:grpSpLocks/>
            </p:cNvGrpSpPr>
            <p:nvPr/>
          </p:nvGrpSpPr>
          <p:grpSpPr bwMode="auto">
            <a:xfrm>
              <a:off x="347315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3836010" y="1629000"/>
                <a:ext cx="1619391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836010" y="1682340"/>
                <a:ext cx="1619391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60" name="组合 42"/>
            <p:cNvGrpSpPr>
              <a:grpSpLocks/>
            </p:cNvGrpSpPr>
            <p:nvPr/>
          </p:nvGrpSpPr>
          <p:grpSpPr bwMode="auto">
            <a:xfrm>
              <a:off x="685421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3836619" y="1629000"/>
                <a:ext cx="1619391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836619" y="1682340"/>
                <a:ext cx="1619391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41" name="组合 9"/>
          <p:cNvGrpSpPr>
            <a:grpSpLocks/>
          </p:cNvGrpSpPr>
          <p:nvPr/>
        </p:nvGrpSpPr>
        <p:grpSpPr bwMode="auto">
          <a:xfrm>
            <a:off x="5233572" y="5397500"/>
            <a:ext cx="1936696" cy="549275"/>
            <a:chOff x="5257132" y="4318938"/>
            <a:chExt cx="1938163" cy="550062"/>
          </a:xfrm>
        </p:grpSpPr>
        <p:sp>
          <p:nvSpPr>
            <p:cNvPr id="14355" name="文本框 51"/>
            <p:cNvSpPr txBox="1">
              <a:spLocks noChangeArrowheads="1"/>
            </p:cNvSpPr>
            <p:nvPr/>
          </p:nvSpPr>
          <p:spPr bwMode="auto">
            <a:xfrm>
              <a:off x="5870371" y="4435980"/>
              <a:ext cx="1324924" cy="339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solidFill>
                    <a:srgbClr val="000000"/>
                  </a:solidFill>
                  <a:latin typeface="迷你简汉真广标"/>
                  <a:ea typeface="迷你简汉真广标"/>
                  <a:cs typeface="迷你简汉真广标"/>
                </a:rPr>
                <a:t>End</a:t>
              </a:r>
            </a:p>
          </p:txBody>
        </p:sp>
        <p:grpSp>
          <p:nvGrpSpPr>
            <p:cNvPr id="14356" name="组合 8"/>
            <p:cNvGrpSpPr>
              <a:grpSpLocks/>
            </p:cNvGrpSpPr>
            <p:nvPr/>
          </p:nvGrpSpPr>
          <p:grpSpPr bwMode="auto">
            <a:xfrm>
              <a:off x="5257132" y="4318938"/>
              <a:ext cx="1800000" cy="550062"/>
              <a:chOff x="5257132" y="4318938"/>
              <a:chExt cx="1800000" cy="550062"/>
            </a:xfrm>
          </p:grpSpPr>
          <p:sp>
            <p:nvSpPr>
              <p:cNvPr id="50" name="圆角矩形 49"/>
              <p:cNvSpPr/>
              <p:nvPr/>
            </p:nvSpPr>
            <p:spPr>
              <a:xfrm>
                <a:off x="5257132" y="4318938"/>
                <a:ext cx="1800000" cy="540523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870371" y="4851512"/>
                <a:ext cx="540159" cy="1748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4342" name="文本框 54"/>
          <p:cNvSpPr txBox="1">
            <a:spLocks noChangeArrowheads="1"/>
          </p:cNvSpPr>
          <p:nvPr/>
        </p:nvSpPr>
        <p:spPr bwMode="auto">
          <a:xfrm rot="5400000">
            <a:off x="5746750" y="6216650"/>
            <a:ext cx="698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→</a:t>
            </a:r>
          </a:p>
        </p:txBody>
      </p:sp>
      <p:grpSp>
        <p:nvGrpSpPr>
          <p:cNvPr id="14343" name="组合 1"/>
          <p:cNvGrpSpPr>
            <a:grpSpLocks/>
          </p:cNvGrpSpPr>
          <p:nvPr/>
        </p:nvGrpSpPr>
        <p:grpSpPr bwMode="auto">
          <a:xfrm>
            <a:off x="1820863" y="2074863"/>
            <a:ext cx="319087" cy="793750"/>
            <a:chOff x="1820381" y="2075156"/>
            <a:chExt cx="319500" cy="792801"/>
          </a:xfrm>
        </p:grpSpPr>
        <p:sp>
          <p:nvSpPr>
            <p:cNvPr id="57" name="椭圆 56"/>
            <p:cNvSpPr/>
            <p:nvPr/>
          </p:nvSpPr>
          <p:spPr>
            <a:xfrm>
              <a:off x="1976157" y="2075156"/>
              <a:ext cx="163724" cy="1633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820381" y="2332024"/>
              <a:ext cx="295657" cy="29492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20381" y="2704639"/>
              <a:ext cx="163724" cy="163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344" name="组合 7"/>
          <p:cNvGrpSpPr>
            <a:grpSpLocks/>
          </p:cNvGrpSpPr>
          <p:nvPr/>
        </p:nvGrpSpPr>
        <p:grpSpPr bwMode="auto">
          <a:xfrm>
            <a:off x="9539288" y="5048250"/>
            <a:ext cx="525462" cy="812800"/>
            <a:chOff x="9539737" y="5049000"/>
            <a:chExt cx="524288" cy="811851"/>
          </a:xfrm>
        </p:grpSpPr>
        <p:sp>
          <p:nvSpPr>
            <p:cNvPr id="28" name="椭圆 27"/>
            <p:cNvSpPr/>
            <p:nvPr/>
          </p:nvSpPr>
          <p:spPr>
            <a:xfrm>
              <a:off x="9900878" y="5049000"/>
              <a:ext cx="163147" cy="163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687044" y="5324902"/>
              <a:ext cx="296200" cy="29493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539737" y="5697530"/>
              <a:ext cx="163147" cy="163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434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1163638"/>
            <a:ext cx="1443037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矩形 4"/>
          <p:cNvSpPr>
            <a:spLocks noChangeArrowheads="1"/>
          </p:cNvSpPr>
          <p:nvPr/>
        </p:nvSpPr>
        <p:spPr bwMode="auto">
          <a:xfrm>
            <a:off x="5194300" y="3242269"/>
            <a:ext cx="22621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  <a:cs typeface="迷你简汉真广标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43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289</Words>
  <Application>Microsoft Macintosh PowerPoint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Aharoni</vt:lpstr>
      <vt:lpstr>Arial Unicode MS</vt:lpstr>
      <vt:lpstr>Calibri</vt:lpstr>
      <vt:lpstr>Calibri Light</vt:lpstr>
      <vt:lpstr>Impact</vt:lpstr>
      <vt:lpstr>黑体</vt:lpstr>
      <vt:lpstr>华文细黑</vt:lpstr>
      <vt:lpstr>迷你简汉真广标</vt:lpstr>
      <vt:lpstr>宋体</vt:lpstr>
      <vt:lpstr>微软雅黑</vt:lpstr>
      <vt:lpstr>微软雅黑 Light</vt:lpstr>
      <vt:lpstr>造字工房悦黑体验版纤细体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wei song</cp:lastModifiedBy>
  <cp:revision>73</cp:revision>
  <dcterms:created xsi:type="dcterms:W3CDTF">2016-05-20T08:26:40Z</dcterms:created>
  <dcterms:modified xsi:type="dcterms:W3CDTF">2016-09-13T15:39:21Z</dcterms:modified>
</cp:coreProperties>
</file>