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9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858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2F7E21C-E13B-184C-84F8-F92BCFD0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0" y="525657"/>
            <a:ext cx="11012663" cy="56355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481C72-FEC5-934D-812A-3451EDBF28A3}"/>
              </a:ext>
            </a:extLst>
          </p:cNvPr>
          <p:cNvSpPr txBox="1"/>
          <p:nvPr/>
        </p:nvSpPr>
        <p:spPr>
          <a:xfrm rot="10800000" flipH="1" flipV="1">
            <a:off x="1227756" y="3628017"/>
            <a:ext cx="7525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 i="1"/>
              <a:t>Finance department</a:t>
            </a:r>
            <a:endParaRPr lang="en-US" sz="6600" b="1" i="1"/>
          </a:p>
        </p:txBody>
      </p:sp>
    </p:spTree>
    <p:extLst>
      <p:ext uri="{BB962C8B-B14F-4D97-AF65-F5344CB8AC3E}">
        <p14:creationId xmlns:p14="http://schemas.microsoft.com/office/powerpoint/2010/main" xmlns="" val="973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2401" y="304801"/>
          <a:ext cx="9347198" cy="632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087877"/>
                <a:gridCol w="2687321"/>
              </a:tblGrid>
              <a:tr h="3797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Particulars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C.P.U.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Total Cost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Add: Office Overhead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</a:t>
                      </a:r>
                      <a:r>
                        <a:rPr lang="en-US" baseline="0" dirty="0" smtClean="0"/>
                        <a:t> on building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on furniture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6,405</a:t>
                      </a:r>
                      <a:endParaRPr lang="en-US" dirty="0"/>
                    </a:p>
                  </a:txBody>
                  <a:tcPr/>
                </a:tc>
              </a:tr>
              <a:tr h="655535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</a:t>
                      </a:r>
                      <a:r>
                        <a:rPr lang="en-US" baseline="0" dirty="0" smtClean="0"/>
                        <a:t> on Plant and Machinery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</a:tr>
              <a:tr h="655535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on Computer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65,256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9635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Formation expenses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Patent Fees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Printing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37,47,000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Audit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r>
                        <a:rPr lang="en-US" baseline="0" dirty="0" smtClean="0"/>
                        <a:t> on building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221.25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r>
                        <a:rPr lang="en-US" dirty="0" smtClean="0"/>
                        <a:t>Sitting</a:t>
                      </a:r>
                      <a:r>
                        <a:rPr lang="en-US" baseline="0" dirty="0" smtClean="0"/>
                        <a:t> fees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36,000</a:t>
                      </a:r>
                      <a:endParaRPr lang="en-US" dirty="0"/>
                    </a:p>
                  </a:txBody>
                  <a:tcPr/>
                </a:tc>
              </a:tr>
              <a:tr h="379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of production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3,782.7224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1,51,30,889.75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106680"/>
          <a:ext cx="9652000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0"/>
                <a:gridCol w="1761067"/>
                <a:gridCol w="3217333"/>
              </a:tblGrid>
              <a:tr h="3468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Particulars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C.P.U.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Total Cost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Add: Selling</a:t>
                      </a:r>
                      <a:r>
                        <a:rPr lang="en-US" sz="1800" baseline="0" dirty="0" smtClean="0">
                          <a:latin typeface="+mn-lt"/>
                        </a:rPr>
                        <a:t> &amp; Distribution</a:t>
                      </a:r>
                      <a:r>
                        <a:rPr lang="en-US" sz="1800" dirty="0" smtClean="0">
                          <a:latin typeface="+mn-lt"/>
                        </a:rPr>
                        <a:t> O/ H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Depreciation on building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1,00,000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Depreciation on furniture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4,270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59873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Depreciation</a:t>
                      </a:r>
                      <a:r>
                        <a:rPr lang="en-US" sz="1800" baseline="0" dirty="0" smtClean="0">
                          <a:latin typeface="+mn-lt"/>
                        </a:rPr>
                        <a:t> on plant &amp; machinery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Power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9635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Salary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4,69,356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Insurance on building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442.5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Insurance in inventory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45.25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Carriage outwards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25,000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Gross</a:t>
                      </a:r>
                      <a:r>
                        <a:rPr lang="en-US" sz="1800" baseline="0" dirty="0" smtClean="0">
                          <a:latin typeface="+mn-lt"/>
                        </a:rPr>
                        <a:t> Cost of sales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1,57,39,696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Add: Sales Margin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 To doctors(3%)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4,72,190.88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To Retailers(1%)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157,396.96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Net Cost of sales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1,63,69,283.84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Add: Profit(10%)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16,36,928.384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4688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+mn-lt"/>
                        </a:rPr>
                        <a:t>Sales Value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4,501.5530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1,80,06,212.224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2E252-6E25-654C-A6E4-88D52ABE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5024"/>
            <a:ext cx="10439400" cy="175432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Goods and service tax applicable for our product is 18%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2401" y="914400"/>
          <a:ext cx="9550399" cy="350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35"/>
                <a:gridCol w="3013932"/>
                <a:gridCol w="3013932"/>
              </a:tblGrid>
              <a:tr h="5623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Particulars 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C.P.U.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Total Cost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872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Sales</a:t>
                      </a:r>
                      <a:r>
                        <a:rPr lang="en-US" sz="2000" baseline="0" dirty="0" smtClean="0">
                          <a:latin typeface="+mn-lt"/>
                        </a:rPr>
                        <a:t> Value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+mn-lt"/>
                        </a:rPr>
                        <a:t>4,501.5530</a:t>
                      </a:r>
                    </a:p>
                    <a:p>
                      <a:pPr algn="ctr"/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1,80,06,212.224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</a:tr>
              <a:tr h="45611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Add: GST(18%)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810.2796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32,41,118.200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</a:tr>
              <a:tr h="456113">
                <a:tc>
                  <a:txBody>
                    <a:bodyPr/>
                    <a:lstStyle/>
                    <a:p>
                      <a:endParaRPr 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5,311.8326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21247330.4243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</a:tr>
              <a:tr h="7872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Less:</a:t>
                      </a:r>
                      <a:r>
                        <a:rPr lang="en-US" sz="2000" baseline="0" dirty="0" smtClean="0">
                          <a:latin typeface="+mn-lt"/>
                        </a:rPr>
                        <a:t> Incentive through PLI Scheme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310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+mn-lt"/>
                        </a:rPr>
                        <a:t>12,40.000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/>
                </a:tc>
              </a:tr>
              <a:tr h="4561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MRP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5001.83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n-lt"/>
                        </a:rPr>
                        <a:t>2,00,07,330.4243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876801"/>
            <a:ext cx="9448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 will be sold at approximately </a:t>
            </a:r>
            <a:r>
              <a:rPr lang="en-US" sz="2400" b="1" dirty="0" smtClean="0">
                <a:solidFill>
                  <a:schemeClr val="bg1"/>
                </a:solidFill>
              </a:rPr>
              <a:t>Rs.5,000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0A8A6-6107-9A40-9634-803B8EB7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1"/>
            <a:ext cx="7010400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ebit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674030E9-2A96-2D40-A510-8A342E7A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84107296"/>
              </p:ext>
            </p:extLst>
          </p:nvPr>
        </p:nvGraphicFramePr>
        <p:xfrm>
          <a:off x="1219200" y="1981200"/>
          <a:ext cx="10261600" cy="4327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00">
                  <a:extLst>
                    <a:ext uri="{9D8B030D-6E8A-4147-A177-3AD203B41FA5}">
                      <a16:colId xmlns:a16="http://schemas.microsoft.com/office/drawing/2014/main" xmlns="" val="3645079051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xmlns="" val="2429434587"/>
                    </a:ext>
                  </a:extLst>
                </a:gridCol>
              </a:tblGrid>
              <a:tr h="721251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Rockwell (Body)"/>
                        </a:rPr>
                        <a:t>Particulars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ockwel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Rockwell (Body)"/>
                        </a:rPr>
                        <a:t>Amount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ockwel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9046745"/>
                  </a:ext>
                </a:extLst>
              </a:tr>
              <a:tr h="721251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Rockwell (Body)"/>
                        </a:rPr>
                        <a:t>Sales</a:t>
                      </a:r>
                      <a:endParaRPr lang="en-US" sz="2800" dirty="0">
                        <a:latin typeface="Rockwel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ockwell (Body)"/>
                        </a:rPr>
                        <a:t>2,00,07,330.4243</a:t>
                      </a:r>
                      <a:endParaRPr lang="en-US" sz="2800" b="1" dirty="0">
                        <a:latin typeface="Rockwel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54934"/>
                  </a:ext>
                </a:extLst>
              </a:tr>
              <a:tr h="721251">
                <a:tc>
                  <a:txBody>
                    <a:bodyPr/>
                    <a:lstStyle/>
                    <a:p>
                      <a:r>
                        <a:rPr lang="en-IN" sz="2800">
                          <a:latin typeface="Rockwell (Body)"/>
                        </a:rPr>
                        <a:t>Rent recorded</a:t>
                      </a:r>
                      <a:endParaRPr lang="en-US" sz="2800">
                        <a:latin typeface="Rockwel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Rockwell (Body)"/>
                        </a:rPr>
                        <a:t>1,44,000</a:t>
                      </a:r>
                      <a:endParaRPr lang="en-US" sz="2800" dirty="0">
                        <a:latin typeface="Rockwel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91302"/>
                  </a:ext>
                </a:extLst>
              </a:tr>
              <a:tr h="721251"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latin typeface="Rockwell (Body)"/>
                        </a:rPr>
                        <a:t>Total Income</a:t>
                      </a:r>
                      <a:endParaRPr lang="en-US" sz="2800" dirty="0">
                        <a:latin typeface="Rockwel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Rockwell (Body)"/>
                        </a:rPr>
                        <a:t>20151330.4243</a:t>
                      </a:r>
                      <a:endParaRPr lang="en-US" sz="2800" dirty="0">
                        <a:latin typeface="Rockwel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3464256"/>
                  </a:ext>
                </a:extLst>
              </a:tr>
              <a:tr h="721251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Rockwell (Body)"/>
                        </a:rPr>
                        <a:t>Less: </a:t>
                      </a:r>
                      <a:r>
                        <a:rPr lang="en-IN" sz="2800" dirty="0" smtClean="0">
                          <a:latin typeface="Rockwell (Body)"/>
                        </a:rPr>
                        <a:t>Total </a:t>
                      </a:r>
                      <a:r>
                        <a:rPr lang="en-IN" sz="2800" dirty="0">
                          <a:latin typeface="Rockwell (Body)"/>
                        </a:rPr>
                        <a:t>cost </a:t>
                      </a:r>
                      <a:endParaRPr lang="en-US" sz="2800" dirty="0">
                        <a:latin typeface="Rockwel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ockwell (Body)"/>
                        </a:rPr>
                        <a:t>1,63,69,283.84</a:t>
                      </a:r>
                      <a:endParaRPr lang="en-US" sz="2800" dirty="0">
                        <a:latin typeface="Rockwel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6851134"/>
                  </a:ext>
                </a:extLst>
              </a:tr>
              <a:tr h="721251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Rockwell (Body)"/>
                        </a:rPr>
                        <a:t>EBIT</a:t>
                      </a:r>
                      <a:endParaRPr lang="en-US" sz="2800" b="1" dirty="0">
                        <a:latin typeface="Rockwel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Rockwell (Body)"/>
                        </a:rPr>
                        <a:t>34,82,046.5843</a:t>
                      </a:r>
                      <a:endParaRPr lang="en-US" sz="2800" b="1" dirty="0">
                        <a:latin typeface="Rockwel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381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41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7A10F-3951-364F-815F-B0B2E76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1" y="90617"/>
            <a:ext cx="8305800" cy="120032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 income statement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0BE956EC-E9B5-1343-8299-DE221CE85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467602"/>
              </p:ext>
            </p:extLst>
          </p:nvPr>
        </p:nvGraphicFramePr>
        <p:xfrm>
          <a:off x="1422400" y="1371601"/>
          <a:ext cx="9870821" cy="523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715">
                  <a:extLst>
                    <a:ext uri="{9D8B030D-6E8A-4147-A177-3AD203B41FA5}">
                      <a16:colId xmlns:a16="http://schemas.microsoft.com/office/drawing/2014/main" xmlns="" val="713998173"/>
                    </a:ext>
                  </a:extLst>
                </a:gridCol>
                <a:gridCol w="4181107">
                  <a:extLst>
                    <a:ext uri="{9D8B030D-6E8A-4147-A177-3AD203B41FA5}">
                      <a16:colId xmlns:a16="http://schemas.microsoft.com/office/drawing/2014/main" xmlns="" val="2032735842"/>
                    </a:ext>
                  </a:extLst>
                </a:gridCol>
              </a:tblGrid>
              <a:tr h="611051"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Particulars</a:t>
                      </a:r>
                      <a:endParaRPr lang="en-US" sz="30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Amount</a:t>
                      </a:r>
                      <a:endParaRPr lang="en-US" sz="3000" dirty="0">
                        <a:solidFill>
                          <a:schemeClr val="bg1"/>
                        </a:solidFill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589583"/>
                  </a:ext>
                </a:extLst>
              </a:tr>
              <a:tr h="611051">
                <a:tc>
                  <a:txBody>
                    <a:bodyPr/>
                    <a:lstStyle/>
                    <a:p>
                      <a:r>
                        <a:rPr lang="en-IN" sz="2400" dirty="0"/>
                        <a:t>EBIT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34,82,046.5843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529077"/>
                  </a:ext>
                </a:extLst>
              </a:tr>
              <a:tr h="743783">
                <a:tc>
                  <a:txBody>
                    <a:bodyPr/>
                    <a:lstStyle/>
                    <a:p>
                      <a:r>
                        <a:rPr lang="en-IN" sz="2400" dirty="0"/>
                        <a:t>Less: interest (550000*11.20)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algn="ctr"/>
                      <a:r>
                        <a:rPr lang="en-IN" sz="2400" dirty="0"/>
                        <a:t>61,600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590454"/>
                  </a:ext>
                </a:extLst>
              </a:tr>
              <a:tr h="611051">
                <a:tc>
                  <a:txBody>
                    <a:bodyPr/>
                    <a:lstStyle/>
                    <a:p>
                      <a:r>
                        <a:rPr lang="en-IN" sz="2400" dirty="0"/>
                        <a:t>EBT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37,20,446.5843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6368656"/>
                  </a:ext>
                </a:extLst>
              </a:tr>
              <a:tr h="611051">
                <a:tc>
                  <a:txBody>
                    <a:bodyPr/>
                    <a:lstStyle/>
                    <a:p>
                      <a:r>
                        <a:rPr lang="en-IN" sz="2400" dirty="0"/>
                        <a:t>Less: Tax@25%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9,30,111.6646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046040"/>
                  </a:ext>
                </a:extLst>
              </a:tr>
              <a:tr h="611051">
                <a:tc>
                  <a:txBody>
                    <a:bodyPr/>
                    <a:lstStyle/>
                    <a:p>
                      <a:r>
                        <a:rPr lang="en-IN" sz="2400" dirty="0"/>
                        <a:t>Profit after tax 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27,90,334.9197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2605660"/>
                  </a:ext>
                </a:extLst>
              </a:tr>
              <a:tr h="611051">
                <a:tc>
                  <a:txBody>
                    <a:bodyPr/>
                    <a:lstStyle/>
                    <a:p>
                      <a:r>
                        <a:rPr lang="en-IN" sz="2400" dirty="0"/>
                        <a:t>Number of shares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5,45,000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5251777"/>
                  </a:ext>
                </a:extLst>
              </a:tr>
              <a:tr h="743783">
                <a:tc>
                  <a:txBody>
                    <a:bodyPr/>
                    <a:lstStyle/>
                    <a:p>
                      <a:r>
                        <a:rPr lang="en-IN" sz="2400" dirty="0"/>
                        <a:t>Earning per share</a:t>
                      </a:r>
                      <a:endParaRPr lang="en-US" sz="24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5.12</a:t>
                      </a:r>
                      <a:endParaRPr lang="en-IN" sz="2400" dirty="0" smtClean="0">
                        <a:latin typeface="Agency FB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303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78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210415_1054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06400" y="990600"/>
            <a:ext cx="55626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0" y="83404"/>
            <a:ext cx="447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Finance &amp; Accounts Manager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2743201"/>
            <a:ext cx="44704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Shweta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41600" y="381001"/>
            <a:ext cx="69088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 of fund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14400" y="1371600"/>
          <a:ext cx="9601200" cy="4653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00600"/>
                <a:gridCol w="4800600"/>
              </a:tblGrid>
              <a:tr h="1737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b="0" dirty="0" smtClean="0">
                          <a:latin typeface="+mn-lt"/>
                        </a:rPr>
                        <a:t>Share holders contribution</a:t>
                      </a:r>
                      <a:endParaRPr lang="en-US" sz="3400" b="0" dirty="0" smtClean="0">
                        <a:latin typeface="+mn-lt"/>
                      </a:endParaRPr>
                    </a:p>
                    <a:p>
                      <a:pPr algn="ctr"/>
                      <a:endParaRPr lang="en-US" sz="3400" b="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b="0" dirty="0" smtClean="0">
                          <a:latin typeface="+mn-lt"/>
                        </a:rPr>
                        <a:t>42,00,000</a:t>
                      </a:r>
                      <a:endParaRPr lang="en-US" sz="3400" b="0" dirty="0" smtClean="0">
                        <a:latin typeface="+mn-lt"/>
                      </a:endParaRPr>
                    </a:p>
                    <a:p>
                      <a:pPr algn="ctr"/>
                      <a:endParaRPr lang="en-US" sz="3400" b="0" i="0" dirty="0">
                        <a:latin typeface="+mn-lt"/>
                      </a:endParaRPr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+mn-lt"/>
                        </a:rPr>
                        <a:t>Venture capital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+mn-lt"/>
                        </a:rPr>
                        <a:t>(10% share acquired)</a:t>
                      </a:r>
                      <a:endParaRPr lang="en-US" sz="3400" dirty="0" smtClean="0">
                        <a:latin typeface="+mn-lt"/>
                      </a:endParaRPr>
                    </a:p>
                    <a:p>
                      <a:pPr algn="ctr"/>
                      <a:endParaRPr lang="en-US" sz="3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+mn-lt"/>
                        </a:rPr>
                        <a:t>12,50,000</a:t>
                      </a:r>
                      <a:endParaRPr lang="en-US" sz="3400" dirty="0" smtClean="0">
                        <a:latin typeface="+mn-lt"/>
                      </a:endParaRPr>
                    </a:p>
                    <a:p>
                      <a:pPr algn="ctr"/>
                      <a:endParaRPr lang="en-US" sz="3400" b="1" i="0" dirty="0">
                        <a:latin typeface="+mn-lt"/>
                      </a:endParaRPr>
                    </a:p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+mn-lt"/>
                        </a:rPr>
                        <a:t>Debt</a:t>
                      </a:r>
                      <a:endParaRPr lang="en-US" sz="3400" dirty="0" smtClean="0">
                        <a:latin typeface="+mn-lt"/>
                      </a:endParaRPr>
                    </a:p>
                    <a:p>
                      <a:pPr algn="ctr"/>
                      <a:endParaRPr lang="en-US" sz="34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400" dirty="0" smtClean="0">
                          <a:latin typeface="+mn-lt"/>
                        </a:rPr>
                        <a:t>5,50,000</a:t>
                      </a:r>
                      <a:endParaRPr lang="en-US" sz="3400" dirty="0" smtClean="0">
                        <a:latin typeface="+mn-lt"/>
                      </a:endParaRPr>
                    </a:p>
                    <a:p>
                      <a:pPr algn="ctr"/>
                      <a:endParaRPr lang="en-US" sz="3400" b="1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73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xmlns="" id="{33F14263-2488-0046-ABCC-ADCCBEBF9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632039"/>
              </p:ext>
            </p:extLst>
          </p:nvPr>
        </p:nvGraphicFramePr>
        <p:xfrm>
          <a:off x="304800" y="1447800"/>
          <a:ext cx="11652086" cy="537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083">
                  <a:extLst>
                    <a:ext uri="{9D8B030D-6E8A-4147-A177-3AD203B41FA5}">
                      <a16:colId xmlns:a16="http://schemas.microsoft.com/office/drawing/2014/main" xmlns="" val="23874610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429792703"/>
                    </a:ext>
                  </a:extLst>
                </a:gridCol>
                <a:gridCol w="2882969">
                  <a:extLst>
                    <a:ext uri="{9D8B030D-6E8A-4147-A177-3AD203B41FA5}">
                      <a16:colId xmlns:a16="http://schemas.microsoft.com/office/drawing/2014/main" xmlns="" val="640957998"/>
                    </a:ext>
                  </a:extLst>
                </a:gridCol>
                <a:gridCol w="2330417">
                  <a:extLst>
                    <a:ext uri="{9D8B030D-6E8A-4147-A177-3AD203B41FA5}">
                      <a16:colId xmlns:a16="http://schemas.microsoft.com/office/drawing/2014/main" xmlns="" val="1191566757"/>
                    </a:ext>
                  </a:extLst>
                </a:gridCol>
                <a:gridCol w="2330417">
                  <a:extLst>
                    <a:ext uri="{9D8B030D-6E8A-4147-A177-3AD203B41FA5}">
                      <a16:colId xmlns:a16="http://schemas.microsoft.com/office/drawing/2014/main" xmlns="" val="4074157282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IN" sz="2400" b="1" i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SL NO</a:t>
                      </a:r>
                      <a:endParaRPr lang="en-US" sz="24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400" b="1" i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NUMBER OF SHARES</a:t>
                      </a:r>
                      <a:endParaRPr lang="en-US" sz="2400" b="1" i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FACE VALUE</a:t>
                      </a:r>
                      <a:endParaRPr lang="en-US" sz="2400" b="1" i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i="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2400" b="1" i="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7614280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Glenn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1070928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Shweta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2016926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Geeta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624962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Pavitra 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4812622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Sheela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344602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Shivaranjini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6433603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Rakshita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600000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8142399"/>
                  </a:ext>
                </a:extLst>
              </a:tr>
              <a:tr h="782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42,00,000</a:t>
                      </a:r>
                      <a:endParaRPr lang="en-US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2732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600" y="95072"/>
            <a:ext cx="77216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sources of fund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304801"/>
            <a:ext cx="102616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market capitalization of our company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57400" y="2316480"/>
          <a:ext cx="8128000" cy="1036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gency FB" pitchFamily="34" charset="0"/>
                        </a:rPr>
                        <a:t>10%</a:t>
                      </a:r>
                      <a:r>
                        <a:rPr lang="en-US" sz="2800" baseline="0" dirty="0" smtClean="0">
                          <a:latin typeface="Agency FB" pitchFamily="34" charset="0"/>
                        </a:rPr>
                        <a:t> share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gency FB" pitchFamily="34" charset="0"/>
                        </a:rPr>
                        <a:t>Rs.12,50,000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gency FB" pitchFamily="34" charset="0"/>
                        </a:rPr>
                        <a:t>100% share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gency FB" pitchFamily="34" charset="0"/>
                        </a:rPr>
                        <a:t>?</a:t>
                      </a:r>
                      <a:endParaRPr lang="en-US" sz="2800" dirty="0">
                        <a:latin typeface="Agency FB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1800" y="4114802"/>
            <a:ext cx="668020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</a:rPr>
              <a:t>Market Cap	=100*12.50.000/10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</a:rPr>
              <a:t>		= 1,25,00,000</a:t>
            </a:r>
            <a:endParaRPr lang="en-US" sz="2800" b="1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99C19649-45EC-4742-9342-4B05CF24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5824397"/>
              </p:ext>
            </p:extLst>
          </p:nvPr>
        </p:nvGraphicFramePr>
        <p:xfrm>
          <a:off x="838200" y="838202"/>
          <a:ext cx="10034360" cy="5303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xmlns="" val="3347819656"/>
                    </a:ext>
                  </a:extLst>
                </a:gridCol>
                <a:gridCol w="4166960">
                  <a:extLst>
                    <a:ext uri="{9D8B030D-6E8A-4147-A177-3AD203B41FA5}">
                      <a16:colId xmlns:a16="http://schemas.microsoft.com/office/drawing/2014/main" xmlns="" val="143347283"/>
                    </a:ext>
                  </a:extLst>
                </a:gridCol>
              </a:tblGrid>
              <a:tr h="8963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Particulars</a:t>
                      </a:r>
                      <a:endParaRPr lang="en-US" sz="3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US" sz="32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9710085"/>
                  </a:ext>
                </a:extLst>
              </a:tr>
              <a:tr h="1419252">
                <a:tc>
                  <a:txBody>
                    <a:bodyPr/>
                    <a:lstStyle/>
                    <a:p>
                      <a:r>
                        <a:rPr lang="en-IN" sz="3200" i="0" dirty="0">
                          <a:latin typeface="+mn-lt"/>
                        </a:rPr>
                        <a:t>Internal source of fund</a:t>
                      </a:r>
                      <a:endParaRPr lang="en-US" sz="32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i="0">
                          <a:latin typeface="+mn-lt"/>
                        </a:rPr>
                        <a:t>54,50,000</a:t>
                      </a:r>
                      <a:endParaRPr lang="en-US" sz="3200" i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4654460"/>
                  </a:ext>
                </a:extLst>
              </a:tr>
              <a:tr h="1568647">
                <a:tc>
                  <a:txBody>
                    <a:bodyPr/>
                    <a:lstStyle/>
                    <a:p>
                      <a:r>
                        <a:rPr lang="en-IN" sz="3200" i="0" dirty="0">
                          <a:latin typeface="+mn-lt"/>
                        </a:rPr>
                        <a:t>External source of fund</a:t>
                      </a:r>
                      <a:endParaRPr lang="en-US" sz="32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i="0" dirty="0">
                          <a:latin typeface="+mn-lt"/>
                        </a:rPr>
                        <a:t>5,50,000</a:t>
                      </a:r>
                      <a:endParaRPr lang="en-US" sz="3200" i="0" dirty="0">
                        <a:latin typeface="+mn-lt"/>
                      </a:endParaRPr>
                    </a:p>
                    <a:p>
                      <a:pPr algn="ctr"/>
                      <a:endParaRPr lang="en-US" sz="3200" b="1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6346134"/>
                  </a:ext>
                </a:extLst>
              </a:tr>
              <a:tr h="1419252">
                <a:tc>
                  <a:txBody>
                    <a:bodyPr/>
                    <a:lstStyle/>
                    <a:p>
                      <a:pPr algn="ctr"/>
                      <a:r>
                        <a:rPr lang="en-IN" sz="32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 </a:t>
                      </a:r>
                      <a:r>
                        <a:rPr lang="en-IN" sz="3200" b="1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capital required</a:t>
                      </a:r>
                      <a:endParaRPr lang="en-US" sz="32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60,00,000</a:t>
                      </a:r>
                      <a:endParaRPr lang="en-US" sz="32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30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38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B8404059-7BFA-5841-BB4F-14DDB715A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6172753"/>
              </p:ext>
            </p:extLst>
          </p:nvPr>
        </p:nvGraphicFramePr>
        <p:xfrm>
          <a:off x="1117601" y="1535124"/>
          <a:ext cx="9804401" cy="47195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70148031"/>
                    </a:ext>
                  </a:extLst>
                </a:gridCol>
                <a:gridCol w="2878668">
                  <a:extLst>
                    <a:ext uri="{9D8B030D-6E8A-4147-A177-3AD203B41FA5}">
                      <a16:colId xmlns:a16="http://schemas.microsoft.com/office/drawing/2014/main" xmlns="" val="122660650"/>
                    </a:ext>
                  </a:extLst>
                </a:gridCol>
                <a:gridCol w="3268133">
                  <a:extLst>
                    <a:ext uri="{9D8B030D-6E8A-4147-A177-3AD203B41FA5}">
                      <a16:colId xmlns:a16="http://schemas.microsoft.com/office/drawing/2014/main" xmlns="" val="2041418091"/>
                    </a:ext>
                  </a:extLst>
                </a:gridCol>
              </a:tblGrid>
              <a:tr h="513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kern="1200" dirty="0">
                          <a:solidFill>
                            <a:srgbClr val="FFFF00"/>
                          </a:solidFill>
                        </a:rPr>
                        <a:t>Particulars</a:t>
                      </a:r>
                      <a:endParaRPr lang="en-US" sz="3200" b="1" i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3200" b="1" i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kern="1200" dirty="0">
                          <a:solidFill>
                            <a:srgbClr val="FFFF00"/>
                          </a:solidFill>
                        </a:rPr>
                        <a:t>Amount</a:t>
                      </a:r>
                      <a:endParaRPr lang="en-US" sz="3200" b="1" i="0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098041"/>
                  </a:ext>
                </a:extLst>
              </a:tr>
              <a:tr h="1621692">
                <a:tc>
                  <a:txBody>
                    <a:bodyPr/>
                    <a:lstStyle/>
                    <a:p>
                      <a:r>
                        <a:rPr lang="en-IN" sz="2000" u="sng" dirty="0"/>
                        <a:t>A)Plant and machinery</a:t>
                      </a:r>
                    </a:p>
                    <a:p>
                      <a:r>
                        <a:rPr lang="en-IN" sz="2000" u="none" dirty="0"/>
                        <a:t>Thumb impression</a:t>
                      </a:r>
                    </a:p>
                    <a:p>
                      <a:r>
                        <a:rPr lang="en-IN" sz="2000" u="none" dirty="0"/>
                        <a:t>Printer</a:t>
                      </a:r>
                    </a:p>
                    <a:p>
                      <a:r>
                        <a:rPr lang="en-IN" sz="2000" u="none" dirty="0" smtClean="0"/>
                        <a:t>Generator</a:t>
                      </a:r>
                      <a:endParaRPr lang="en-IN" sz="2000" u="none" dirty="0"/>
                    </a:p>
                    <a:p>
                      <a:r>
                        <a:rPr lang="en-IN" sz="2000" u="none" dirty="0" smtClean="0"/>
                        <a:t>QR</a:t>
                      </a:r>
                      <a:r>
                        <a:rPr lang="en-IN" sz="2000" u="none" baseline="0" dirty="0" smtClean="0"/>
                        <a:t> </a:t>
                      </a:r>
                      <a:r>
                        <a:rPr lang="en-IN" sz="2000" u="none" dirty="0" smtClean="0"/>
                        <a:t>Code </a:t>
                      </a:r>
                      <a:r>
                        <a:rPr lang="en-IN" sz="2000" u="none" dirty="0"/>
                        <a:t>scanner</a:t>
                      </a:r>
                      <a:endParaRPr lang="en-US" sz="2000" b="1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2000</a:t>
                      </a:r>
                    </a:p>
                    <a:p>
                      <a:r>
                        <a:rPr lang="en-IN" sz="2000" dirty="0"/>
                        <a:t>12,000</a:t>
                      </a:r>
                    </a:p>
                    <a:p>
                      <a:r>
                        <a:rPr lang="en-IN" sz="2000" dirty="0"/>
                        <a:t>75,000</a:t>
                      </a:r>
                    </a:p>
                    <a:p>
                      <a:r>
                        <a:rPr lang="en-IN" sz="2000" dirty="0"/>
                        <a:t>5000</a:t>
                      </a:r>
                      <a:endParaRPr lang="en-US" sz="20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/>
                        <a:t>94,000</a:t>
                      </a:r>
                      <a:endParaRPr lang="en-US" sz="2000" b="1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9016090"/>
                  </a:ext>
                </a:extLst>
              </a:tr>
              <a:tr h="2518716">
                <a:tc>
                  <a:txBody>
                    <a:bodyPr/>
                    <a:lstStyle/>
                    <a:p>
                      <a:r>
                        <a:rPr lang="en-IN" sz="2000" u="sng" dirty="0"/>
                        <a:t>B)Furniture</a:t>
                      </a:r>
                    </a:p>
                    <a:p>
                      <a:r>
                        <a:rPr lang="en-IN" sz="2000" u="none" dirty="0"/>
                        <a:t>Chairs</a:t>
                      </a:r>
                    </a:p>
                    <a:p>
                      <a:r>
                        <a:rPr lang="en-IN" sz="2000" u="none" dirty="0"/>
                        <a:t>Table</a:t>
                      </a:r>
                    </a:p>
                    <a:p>
                      <a:r>
                        <a:rPr lang="en-IN" sz="2000" u="none" dirty="0"/>
                        <a:t>Fan</a:t>
                      </a:r>
                    </a:p>
                    <a:p>
                      <a:r>
                        <a:rPr lang="en-IN" sz="2000" u="none" dirty="0"/>
                        <a:t>Bulb</a:t>
                      </a:r>
                    </a:p>
                    <a:p>
                      <a:r>
                        <a:rPr lang="en-IN" sz="2000" u="none" dirty="0"/>
                        <a:t>Fire extinguisher</a:t>
                      </a:r>
                    </a:p>
                    <a:p>
                      <a:r>
                        <a:rPr lang="en-IN" sz="2000" u="none" dirty="0"/>
                        <a:t>Warehouse(1200*3</a:t>
                      </a:r>
                      <a:r>
                        <a:rPr lang="en-IN" sz="2000" u="none" dirty="0" smtClean="0"/>
                        <a:t>)</a:t>
                      </a:r>
                      <a:endParaRPr lang="en-IN" sz="2000" b="1" i="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  <a:p>
                      <a:r>
                        <a:rPr lang="en-IN" sz="2000" dirty="0"/>
                        <a:t>28,000</a:t>
                      </a:r>
                    </a:p>
                    <a:p>
                      <a:r>
                        <a:rPr lang="en-IN" sz="2000" dirty="0"/>
                        <a:t>50,000</a:t>
                      </a:r>
                    </a:p>
                    <a:p>
                      <a:r>
                        <a:rPr lang="en-IN" sz="2000" dirty="0"/>
                        <a:t>12,500</a:t>
                      </a:r>
                    </a:p>
                    <a:p>
                      <a:r>
                        <a:rPr lang="en-IN" sz="2000" dirty="0"/>
                        <a:t>4000</a:t>
                      </a:r>
                    </a:p>
                    <a:p>
                      <a:r>
                        <a:rPr lang="en-IN" sz="2000" dirty="0"/>
                        <a:t>3600</a:t>
                      </a:r>
                    </a:p>
                    <a:p>
                      <a:r>
                        <a:rPr lang="en-IN" sz="2000" dirty="0"/>
                        <a:t>20,000</a:t>
                      </a:r>
                      <a:endParaRPr lang="en-US" sz="20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 smtClean="0"/>
                        <a:t>1,28,100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56663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5200" y="76201"/>
            <a:ext cx="7620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funds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25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228601"/>
          <a:ext cx="9829800" cy="6172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14900"/>
                <a:gridCol w="4914900"/>
              </a:tblGrid>
              <a:tr h="1234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C) Building</a:t>
                      </a:r>
                      <a:endParaRPr lang="en-US" sz="2800" dirty="0" smtClean="0"/>
                    </a:p>
                    <a:p>
                      <a:endParaRPr lang="en-US" sz="2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50,00,000</a:t>
                      </a:r>
                      <a:endParaRPr lang="en-US" sz="2800" dirty="0" smtClean="0"/>
                    </a:p>
                    <a:p>
                      <a:pPr algn="ctr"/>
                      <a:endParaRPr lang="en-US" sz="2800" b="1" dirty="0">
                        <a:latin typeface="+mn-lt"/>
                      </a:endParaRPr>
                    </a:p>
                  </a:txBody>
                  <a:tcPr/>
                </a:tc>
              </a:tr>
              <a:tr h="1234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D) Computer</a:t>
                      </a:r>
                      <a:endParaRPr lang="en-US" sz="2800" dirty="0" smtClean="0"/>
                    </a:p>
                    <a:p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2,71,900</a:t>
                      </a:r>
                      <a:endParaRPr lang="en-US" sz="2800" dirty="0" smtClean="0"/>
                    </a:p>
                    <a:p>
                      <a:pPr algn="ctr"/>
                      <a:endParaRPr lang="en-US" sz="2800" b="1" dirty="0">
                        <a:latin typeface="+mn-lt"/>
                      </a:endParaRPr>
                    </a:p>
                  </a:txBody>
                  <a:tcPr/>
                </a:tc>
              </a:tr>
              <a:tr h="1234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Fixed Capital(A+B+C+D)</a:t>
                      </a:r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54,94,000</a:t>
                      </a:r>
                    </a:p>
                    <a:p>
                      <a:pPr algn="ctr"/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</a:tr>
              <a:tr h="1234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Net working capital</a:t>
                      </a:r>
                    </a:p>
                    <a:p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5,06,000</a:t>
                      </a:r>
                    </a:p>
                    <a:p>
                      <a:pPr algn="ctr"/>
                      <a:endParaRPr lang="en-US" sz="2800" b="1" dirty="0">
                        <a:latin typeface="+mn-lt"/>
                      </a:endParaRPr>
                    </a:p>
                  </a:txBody>
                  <a:tcPr/>
                </a:tc>
              </a:tr>
              <a:tr h="1234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TOTAL APPLICATION</a:t>
                      </a:r>
                    </a:p>
                    <a:p>
                      <a:pPr algn="ctr"/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60,00,000</a:t>
                      </a:r>
                      <a:endParaRPr lang="en-US" sz="2800" dirty="0" smtClean="0"/>
                    </a:p>
                    <a:p>
                      <a:pPr algn="ctr"/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20800" y="1193800"/>
          <a:ext cx="9652001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399"/>
                <a:gridCol w="1715135"/>
                <a:gridCol w="2958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Particulars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C.P.U.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Total Cost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Materials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labour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231.912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9,27,648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Prime Cost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2,631.162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1,05,27,648</a:t>
                      </a:r>
                      <a:r>
                        <a:rPr lang="en-US" baseline="0" dirty="0" smtClean="0"/>
                        <a:t> 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Add: Factory</a:t>
                      </a:r>
                      <a:r>
                        <a:rPr lang="en-US" baseline="0" dirty="0" smtClean="0"/>
                        <a:t> overhead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on Building</a:t>
                      </a:r>
                      <a:r>
                        <a:rPr lang="en-US" baseline="0" dirty="0" smtClean="0"/>
                        <a:t> @ 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on Furniture @10%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on Plant &amp; Machinery @ 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on Computer @ 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43504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495408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 of 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 Cost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2,797.9264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1,11,91,705.5</a:t>
                      </a:r>
                      <a:endParaRPr lang="en-US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27200" y="228601"/>
            <a:ext cx="89408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 COST SHEET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0" y="895290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4000 units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65</TotalTime>
  <Words>460</Words>
  <Application>Microsoft Office PowerPoint</Application>
  <PresentationFormat>Custom</PresentationFormat>
  <Paragraphs>255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Damask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Calculation of ebit</vt:lpstr>
      <vt:lpstr>Estimated income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shrutichillalmath@gmail.com</dc:creator>
  <cp:lastModifiedBy>Intel</cp:lastModifiedBy>
  <cp:revision>46</cp:revision>
  <dcterms:created xsi:type="dcterms:W3CDTF">2021-04-13T16:03:01Z</dcterms:created>
  <dcterms:modified xsi:type="dcterms:W3CDTF">2021-04-17T23:52:31Z</dcterms:modified>
</cp:coreProperties>
</file>