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2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858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859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6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22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6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30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35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6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40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1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81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8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F6E911-67B2-A744-8CB8-395C5F89E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00E904D-6106-2141-8923-163C300C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18694AD-A3FB-0F46-9DC9-8D9AF639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5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9050" y="304800"/>
            <a:ext cx="3278783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3442956" cy="3438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1000" y="1676400"/>
            <a:ext cx="4629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interview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conducted for both Engineers and company secretary 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Engineers have to manage interns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is not that tough like other jobs where you feel stressed and gets problems related to health and dissatisfaction from the job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DA526F-132E-3A4A-8416-19626A74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Employee 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6C2198-BCED-F848-A2DD-4A3205188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8077654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FF00"/>
                </a:solidFill>
              </a:rPr>
              <a:t>Number of leaves available per year</a:t>
            </a:r>
          </a:p>
          <a:p>
            <a:pPr lvl="2"/>
            <a:r>
              <a:rPr lang="en-US" sz="2200" dirty="0"/>
              <a:t>Casual leaves ( C L )    7 days </a:t>
            </a:r>
          </a:p>
          <a:p>
            <a:pPr lvl="2"/>
            <a:r>
              <a:rPr lang="en-US" sz="2200" dirty="0"/>
              <a:t>Sick leave with payment – 10 days (100 per month)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FF00"/>
                </a:solidFill>
              </a:rPr>
              <a:t>Maternity Leaves:</a:t>
            </a:r>
          </a:p>
          <a:p>
            <a:pPr marL="0" indent="0">
              <a:buNone/>
            </a:pPr>
            <a:r>
              <a:rPr lang="en-US" sz="2800" b="1" dirty="0"/>
              <a:t>       </a:t>
            </a:r>
            <a:r>
              <a:rPr lang="en-US" sz="2800" dirty="0"/>
              <a:t>26 weeks ,  ( Maternity benefit Amendment </a:t>
            </a:r>
            <a:r>
              <a:rPr lang="en-US" sz="2800" dirty="0" smtClean="0"/>
              <a:t>      	Act </a:t>
            </a:r>
            <a:r>
              <a:rPr lang="en-US" sz="2800" dirty="0"/>
              <a:t>2017 )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1852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6C9BD-7216-B04B-9FCF-B5E73B2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56060" y="-6587094"/>
            <a:ext cx="7429499" cy="252350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3A70FA-68A5-5040-8371-F6A05A4A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48200"/>
            <a:ext cx="7028258" cy="1905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effectLst/>
              </a:rPr>
              <a:t>There are four meetings in a year. There will not be more than 120 days gap between 2 consecutive meeting.     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                </a:t>
            </a:r>
            <a:endParaRPr lang="en-US" sz="32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57200"/>
          <a:ext cx="6324600" cy="359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/>
                <a:gridCol w="3162300"/>
              </a:tblGrid>
              <a:tr h="139303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Number of directors 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Sitting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fees per meeting </a:t>
                      </a:r>
                      <a:endParaRPr lang="en-US" sz="2400" b="1" dirty="0" smtClean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+mn-lt"/>
                        </a:rPr>
                        <a:t>(In Rs.)</a:t>
                      </a:r>
                      <a:endParaRPr lang="en-US" sz="2400" b="1" dirty="0" smtClean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</a:tr>
              <a:tr h="535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 Managing Director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3,000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</a:tr>
              <a:tr h="535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 Executive Director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3,000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</a:tr>
              <a:tr h="9644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1 Non Executive Director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3,000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226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25-0625-894F-9E3C-D530A89A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7" y="163791"/>
            <a:ext cx="7429499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Employee salary: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A5BC330-A07C-B345-B064-25E4DC69A105}"/>
              </a:ext>
            </a:extLst>
          </p:cNvPr>
          <p:cNvSpPr txBox="1"/>
          <p:nvPr/>
        </p:nvSpPr>
        <p:spPr>
          <a:xfrm>
            <a:off x="2275331" y="3248045"/>
            <a:ext cx="457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8C840DD-BD0C-2148-84E3-85583577C91A}"/>
              </a:ext>
            </a:extLst>
          </p:cNvPr>
          <p:cNvSpPr txBox="1"/>
          <p:nvPr/>
        </p:nvSpPr>
        <p:spPr>
          <a:xfrm rot="7969958">
            <a:off x="-1911185" y="766970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66006B0-5C9B-9E45-8937-FEF898F24E4F}"/>
              </a:ext>
            </a:extLst>
          </p:cNvPr>
          <p:cNvSpPr txBox="1"/>
          <p:nvPr/>
        </p:nvSpPr>
        <p:spPr>
          <a:xfrm>
            <a:off x="3025162" y="11183087"/>
            <a:ext cx="4578494" cy="1449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Designation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Basic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Bonus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HRA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Sp.convience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Convince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Gross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PF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ESI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P Tax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NetDesignation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Basic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Bonus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HRA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Sp.convience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Convince 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Gross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PF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ESI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P Tax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Tw Cen MT" panose="020B0602020104020603"/>
              </a:rPr>
              <a:t>Net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CEO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29400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4000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5000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1600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40000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3528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36272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Managers (All)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22200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 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rtl="0" eaLnBrk="1" fontAlgn="t" latinLnBrk="0" hangingPunct="1"/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CEO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29400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4000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5000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1600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40000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3528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36272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Managers (All)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22200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       -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Tw Cen MT" panose="020B0602020104020603"/>
              </a:rPr>
              <a:t>3200</a:t>
            </a: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1000" y="1097412"/>
          <a:ext cx="7848600" cy="499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466405"/>
                <a:gridCol w="668975"/>
                <a:gridCol w="489879"/>
                <a:gridCol w="949031"/>
                <a:gridCol w="974630"/>
                <a:gridCol w="648522"/>
                <a:gridCol w="600618"/>
                <a:gridCol w="523240"/>
                <a:gridCol w="523240"/>
                <a:gridCol w="784860"/>
              </a:tblGrid>
              <a:tr h="103027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Designation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Basic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Bonus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HRA 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</a:t>
                      </a:r>
                    </a:p>
                    <a:p>
                      <a:r>
                        <a:rPr lang="en-US" sz="1600" b="1" dirty="0" smtClean="0"/>
                        <a:t>Allowance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Convey.</a:t>
                      </a:r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Allowance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Gross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PF 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ESI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Prof Tax</a:t>
                      </a:r>
                      <a:endParaRPr lang="en-US" sz="1600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Net Salary</a:t>
                      </a:r>
                      <a:endParaRPr lang="en-US" sz="1600" b="1" dirty="0"/>
                    </a:p>
                  </a:txBody>
                  <a:tcPr marL="68580" marR="68580"/>
                </a:tc>
              </a:tr>
              <a:tr h="554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CEO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29,400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3528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36,272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54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Managers(All)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22,200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2664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29,136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54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 Secretary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18,200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19,616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54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Engineers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20,400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2448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27,352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7121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Warehouse workers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3,770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452.4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122.5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6,425.1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55476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Sweepers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2,860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1,600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343.2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50.05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5,606.75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36058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824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3716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 </a:t>
            </a:r>
            <a:r>
              <a:rPr lang="en-US" sz="2800" dirty="0" smtClean="0">
                <a:solidFill>
                  <a:srgbClr val="FFFF00"/>
                </a:solidFill>
              </a:rPr>
              <a:t>Security Guard </a:t>
            </a:r>
            <a:r>
              <a:rPr lang="en-US" sz="2800" dirty="0" smtClean="0"/>
              <a:t>Jobs was outsourced to </a:t>
            </a:r>
            <a:r>
              <a:rPr lang="en-US" sz="2800" dirty="0" smtClean="0">
                <a:solidFill>
                  <a:srgbClr val="FFFF00"/>
                </a:solidFill>
              </a:rPr>
              <a:t>All protect Pvt.Ltd. </a:t>
            </a:r>
            <a:r>
              <a:rPr lang="en-US" sz="2800" dirty="0" smtClean="0"/>
              <a:t>And payment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FFFF00"/>
                </a:solidFill>
              </a:rPr>
              <a:t>Rs.8,000</a:t>
            </a:r>
            <a:r>
              <a:rPr lang="en-US" sz="2800" dirty="0" smtClean="0"/>
              <a:t> was </a:t>
            </a:r>
            <a:r>
              <a:rPr lang="en-US" sz="2800" dirty="0" smtClean="0"/>
              <a:t>made every </a:t>
            </a:r>
            <a:r>
              <a:rPr lang="en-US" sz="2800" dirty="0" smtClean="0"/>
              <a:t>month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FF00"/>
                </a:solidFill>
              </a:rPr>
              <a:t>8 Interns </a:t>
            </a:r>
            <a:r>
              <a:rPr lang="en-US" sz="2800" dirty="0" smtClean="0"/>
              <a:t>were hired on yearly basis from </a:t>
            </a:r>
            <a:r>
              <a:rPr lang="en-US" sz="2800" dirty="0" smtClean="0">
                <a:solidFill>
                  <a:srgbClr val="FFFF00"/>
                </a:solidFill>
              </a:rPr>
              <a:t>Engineering Colleges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FF00"/>
                </a:solidFill>
              </a:rPr>
              <a:t>Rs.1,500</a:t>
            </a:r>
            <a:r>
              <a:rPr lang="en-US" sz="2800" dirty="0" smtClean="0"/>
              <a:t> was paid monthly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0"/>
            <a:ext cx="76962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Cost to company</a:t>
            </a:r>
            <a:endParaRPr lang="en-US" sz="4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143000"/>
          <a:ext cx="874394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800100"/>
                <a:gridCol w="1200150"/>
                <a:gridCol w="1085850"/>
                <a:gridCol w="1083364"/>
                <a:gridCol w="1480370"/>
                <a:gridCol w="825473"/>
                <a:gridCol w="1125642"/>
              </a:tblGrid>
              <a:tr h="95795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Designation</a:t>
                      </a:r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</a:t>
                      </a:r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Employer’s ESI</a:t>
                      </a:r>
                    </a:p>
                    <a:p>
                      <a:r>
                        <a:rPr lang="en-US" b="1" dirty="0" smtClean="0"/>
                        <a:t>Contribution</a:t>
                      </a:r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Employee’s</a:t>
                      </a:r>
                      <a:r>
                        <a:rPr lang="en-US" b="1" baseline="0" dirty="0" smtClean="0"/>
                        <a:t> ESI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Contribution</a:t>
                      </a:r>
                    </a:p>
                    <a:p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Employer’s Pf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Contribution</a:t>
                      </a:r>
                    </a:p>
                    <a:p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Employee’s Pf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Contribution</a:t>
                      </a:r>
                    </a:p>
                    <a:p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Prof Tax</a:t>
                      </a:r>
                      <a:endParaRPr lang="en-US" b="1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CTC</a:t>
                      </a:r>
                      <a:endParaRPr lang="en-US" b="1" dirty="0"/>
                    </a:p>
                  </a:txBody>
                  <a:tcPr marL="68580" marR="68580"/>
                </a:tc>
              </a:tr>
              <a:tr h="485061">
                <a:tc>
                  <a:txBody>
                    <a:bodyPr/>
                    <a:lstStyle/>
                    <a:p>
                      <a:r>
                        <a:rPr lang="en-US" dirty="0" smtClean="0"/>
                        <a:t>CEO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36,272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3,822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3,528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43,822</a:t>
                      </a:r>
                      <a:endParaRPr lang="en-US" dirty="0"/>
                    </a:p>
                  </a:txBody>
                  <a:tcPr marL="68580" marR="68580"/>
                </a:tc>
              </a:tr>
              <a:tr h="485061">
                <a:tc>
                  <a:txBody>
                    <a:bodyPr/>
                    <a:lstStyle/>
                    <a:p>
                      <a:r>
                        <a:rPr lang="en-US" dirty="0" smtClean="0"/>
                        <a:t>Managers(All)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29,136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2,866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2,664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34,866</a:t>
                      </a:r>
                      <a:endParaRPr lang="en-US" dirty="0"/>
                    </a:p>
                  </a:txBody>
                  <a:tcPr marL="68580" marR="68580"/>
                </a:tc>
              </a:tr>
              <a:tr h="67057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 Secretary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19,616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2,366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2,184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24,366</a:t>
                      </a:r>
                      <a:endParaRPr lang="en-US" dirty="0"/>
                    </a:p>
                  </a:txBody>
                  <a:tcPr marL="68580" marR="68580"/>
                </a:tc>
              </a:tr>
              <a:tr h="485061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27,352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2,652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2,448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32,652</a:t>
                      </a:r>
                      <a:endParaRPr lang="en-US" dirty="0"/>
                    </a:p>
                  </a:txBody>
                  <a:tcPr marL="68580" marR="68580"/>
                </a:tc>
              </a:tr>
              <a:tr h="670570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 workers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6,425.1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332.5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490.1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452.4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7,822.6</a:t>
                      </a:r>
                      <a:endParaRPr lang="en-US" dirty="0"/>
                    </a:p>
                  </a:txBody>
                  <a:tcPr marL="68580" marR="68580"/>
                </a:tc>
              </a:tr>
              <a:tr h="485061">
                <a:tc>
                  <a:txBody>
                    <a:bodyPr/>
                    <a:lstStyle/>
                    <a:p>
                      <a:r>
                        <a:rPr lang="en-US" dirty="0" smtClean="0"/>
                        <a:t>Sweepers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5,606.75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371.8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343.2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6,656.79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96187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1ED4B-3A39-8F4F-AB01-C298178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65" y="247416"/>
            <a:ext cx="2975835" cy="680345"/>
          </a:xfrm>
        </p:spPr>
        <p:txBody>
          <a:bodyPr>
            <a:normAutofit/>
          </a:bodyPr>
          <a:lstStyle/>
          <a:p>
            <a:r>
              <a:rPr lang="en-US" b="1" dirty="0"/>
              <a:t>Pay </a:t>
            </a:r>
            <a:r>
              <a:rPr lang="en-US" b="1" dirty="0" smtClean="0"/>
              <a:t>slip: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914401"/>
            <a:ext cx="8515350" cy="571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639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10415_1051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00050" y="1771650"/>
            <a:ext cx="5638800" cy="4229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9200" y="2667000"/>
            <a:ext cx="33528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Name : Sheela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0"/>
            <a:ext cx="335280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Human Resource Manager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9F881D-9AFB-EB4D-89BD-D4BCDEEA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20032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TYPES OF WORKERS NEEDED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3651F1E-3B60-6C4E-B5C1-6D2217A49F5F}"/>
              </a:ext>
            </a:extLst>
          </p:cNvPr>
          <p:cNvSpPr txBox="1">
            <a:spLocks/>
          </p:cNvSpPr>
          <p:nvPr/>
        </p:nvSpPr>
        <p:spPr>
          <a:xfrm>
            <a:off x="3733800" y="2057400"/>
            <a:ext cx="558165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0" lvl="2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kumimoji="0" 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 COLLAR JOBS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1. Chief executive officer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2.Department managers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3.Senior Engineers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  4.Company secretary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6200" y="1950589"/>
            <a:ext cx="4688446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</a:t>
            </a:r>
            <a:r>
              <a:rPr lang="en-US" sz="2800" b="1" u="sng" dirty="0" smtClean="0"/>
              <a:t> </a:t>
            </a:r>
            <a:r>
              <a:rPr lang="en-US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COLLAR JOBS 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1.  Sweepers 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2. Warehouse employees 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3.  Security guards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90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520232-A6D6-A54E-A4FD-050C4A33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SOURCES OF RECRUITMENT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EEE249-0B45-9B44-9C66-F6ED82D2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924800" cy="48768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collar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factory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White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collar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jobs: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News paper add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Placement agencies 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Naukri.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)</a:t>
            </a:r>
          </a:p>
          <a:p>
            <a:pPr marL="0" indent="0">
              <a:lnSpc>
                <a:spcPct val="18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915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319D0-2426-2D4B-BA79-801F73B7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810" y="1066799"/>
            <a:ext cx="7088748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QUALIFICATION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9AE7B9-6D28-DF41-8CBC-867748EDB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49488"/>
            <a:ext cx="8839200" cy="3541714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  <a:effectLst/>
              </a:rPr>
              <a:t>Engineers :  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B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E in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Electronics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&amp; 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Communications </a:t>
            </a:r>
            <a:endParaRPr lang="en-US" sz="2400" b="1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  <a:effectLst/>
              </a:rPr>
              <a:t>Company </a:t>
            </a:r>
            <a:r>
              <a:rPr lang="en-US" sz="2400" b="1" dirty="0">
                <a:solidFill>
                  <a:srgbClr val="FFFF00"/>
                </a:solidFill>
                <a:effectLst/>
              </a:rPr>
              <a:t>secretary </a:t>
            </a:r>
            <a:r>
              <a:rPr lang="en-US" sz="2400" b="1" dirty="0" smtClean="0">
                <a:solidFill>
                  <a:srgbClr val="FFFF00"/>
                </a:solidFill>
                <a:effectLst/>
              </a:rPr>
              <a:t>:</a:t>
            </a:r>
            <a:r>
              <a:rPr lang="en-US" sz="2400" b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B com  &amp; LLB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b="1" dirty="0" smtClean="0">
                <a:solidFill>
                  <a:srgbClr val="FFFF00"/>
                </a:solidFill>
                <a:effectLst/>
              </a:rPr>
              <a:t> Blue collar workers : 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10th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pass</a:t>
            </a:r>
          </a:p>
        </p:txBody>
      </p:sp>
    </p:spTree>
    <p:extLst>
      <p:ext uri="{BB962C8B-B14F-4D97-AF65-F5344CB8AC3E}">
        <p14:creationId xmlns="" xmlns:p14="http://schemas.microsoft.com/office/powerpoint/2010/main" val="10927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57BB2B-DD81-7441-980A-612C6B02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64633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Selection process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C2FA72B0-06B8-094A-A24A-D8829126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86" y="2097089"/>
            <a:ext cx="3673928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1600200"/>
            <a:ext cx="3505200" cy="513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 application form 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 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check 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offer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14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0" y="304801"/>
            <a:ext cx="428625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Fill Application 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4643438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7750" y="2286000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to shortlist candidates for test and interview based on the information provided by them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54114"/>
            <a:ext cx="171450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" name="AutoShape 2" descr="Aptitude Tests: 10 Sample Questions and Answers (+ Explanations)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85800"/>
            <a:ext cx="2286000" cy="3048000"/>
          </a:xfrm>
          <a:prstGeom prst="rect">
            <a:avLst/>
          </a:prstGeom>
        </p:spPr>
      </p:pic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4419600"/>
            <a:ext cx="2135981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1371600"/>
            <a:ext cx="5772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Aptitude tests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employee’s ability to perform tasks and react to situations at work. This includes problem-solving, prioritization and numerical skills, amongst other things.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495801"/>
            <a:ext cx="537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employee’s interest in the job. This is taken to reduce labour turnover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3" y="1524000"/>
            <a:ext cx="4661807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450" y="1894344"/>
            <a:ext cx="422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Personality tests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 the future performance of an employee. Their leadership qualities is also known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Our Presentation</Template>
  <TotalTime>0</TotalTime>
  <Words>487</Words>
  <Application>Microsoft Office PowerPoint</Application>
  <PresentationFormat>On-screen Show (4:3)</PresentationFormat>
  <Paragraphs>249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Damask</vt:lpstr>
      <vt:lpstr>Slide 1</vt:lpstr>
      <vt:lpstr>Slide 2</vt:lpstr>
      <vt:lpstr>TYPES OF WORKERS NEEDED</vt:lpstr>
      <vt:lpstr>SOURCES OF RECRUITMENT </vt:lpstr>
      <vt:lpstr>QUALIFICATION </vt:lpstr>
      <vt:lpstr>Selection process </vt:lpstr>
      <vt:lpstr>Slide 7</vt:lpstr>
      <vt:lpstr>Slide 8</vt:lpstr>
      <vt:lpstr>Slide 9</vt:lpstr>
      <vt:lpstr>Slide 10</vt:lpstr>
      <vt:lpstr>Employee Benefits:</vt:lpstr>
      <vt:lpstr>Slide 12</vt:lpstr>
      <vt:lpstr>Employee salary:</vt:lpstr>
      <vt:lpstr>Slide 14</vt:lpstr>
      <vt:lpstr>Slide 15</vt:lpstr>
      <vt:lpstr>Slide 16</vt:lpstr>
      <vt:lpstr>Pay slip: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Glenn</dc:creator>
  <cp:lastModifiedBy>Intel</cp:lastModifiedBy>
  <cp:revision>1</cp:revision>
  <dcterms:created xsi:type="dcterms:W3CDTF">2006-08-16T00:00:00Z</dcterms:created>
  <dcterms:modified xsi:type="dcterms:W3CDTF">2021-04-17T23:52:39Z</dcterms:modified>
</cp:coreProperties>
</file>