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52400"/>
            <a:ext cx="4648200" cy="685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CERTIFICATE OF INCORPORATION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60899"/>
            <a:ext cx="4491037" cy="566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8970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"/>
          <p:cNvGrpSpPr/>
          <p:nvPr/>
        </p:nvGrpSpPr>
        <p:grpSpPr>
          <a:xfrm>
            <a:off x="4953000" y="1447800"/>
            <a:ext cx="4038600" cy="2362200"/>
            <a:chOff x="5105400" y="1447800"/>
            <a:chExt cx="3581400" cy="2362200"/>
          </a:xfrm>
        </p:grpSpPr>
        <p:sp>
          <p:nvSpPr>
            <p:cNvPr id="5" name="Rectangle 4"/>
            <p:cNvSpPr/>
            <p:nvPr/>
          </p:nvSpPr>
          <p:spPr>
            <a:xfrm>
              <a:off x="5105400" y="1447800"/>
              <a:ext cx="3581400" cy="2362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5400" y="1600200"/>
              <a:ext cx="3581400" cy="20567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 1 of the </a:t>
              </a: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Patent </a:t>
              </a: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 was filled and submitted along with the letter disclosing the Points of Parity and Points of Difference with the competitors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4221281" cy="517416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05400" y="1447800"/>
            <a:ext cx="3581400" cy="2362200"/>
            <a:chOff x="5105400" y="1447800"/>
            <a:chExt cx="3581400" cy="2362200"/>
          </a:xfrm>
        </p:grpSpPr>
        <p:sp>
          <p:nvSpPr>
            <p:cNvPr id="4" name="Rectangle 3"/>
            <p:cNvSpPr/>
            <p:nvPr/>
          </p:nvSpPr>
          <p:spPr>
            <a:xfrm>
              <a:off x="5105400" y="1447800"/>
              <a:ext cx="3581400" cy="2362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1783140"/>
              <a:ext cx="3581400" cy="172431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140000"/>
                </a:lnSpc>
                <a:spcBef>
                  <a:spcPts val="1000"/>
                </a:spcBef>
              </a:pP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 2 of the patent Act was filled and submitted for filing of patent for the next 20 years, we had filed  for complete specification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87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>
            <a:off x="5105400" y="1447800"/>
            <a:ext cx="3581400" cy="2362200"/>
            <a:chOff x="5105400" y="1447800"/>
            <a:chExt cx="3581400" cy="2362200"/>
          </a:xfrm>
        </p:grpSpPr>
        <p:sp>
          <p:nvSpPr>
            <p:cNvPr id="7" name="Rectangle 6"/>
            <p:cNvSpPr/>
            <p:nvPr/>
          </p:nvSpPr>
          <p:spPr>
            <a:xfrm>
              <a:off x="5105400" y="1447800"/>
              <a:ext cx="3581400" cy="2362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5400" y="1905000"/>
              <a:ext cx="3581400" cy="13919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140000"/>
                </a:lnSpc>
                <a:spcBef>
                  <a:spcPts val="1000"/>
                </a:spcBef>
              </a:pP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 28 was filled and submitted as Talkaro Pvt.Ltd. is start up established by 7 persons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rollergeneralofpatentsdesignstrademarksundergovernmentofindiacgpdtmnotifiespatentsamendmentrules-140302123609-phpapp02-thumbnail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4592238" cy="59436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105400" y="1447800"/>
            <a:ext cx="3657600" cy="2667000"/>
            <a:chOff x="5105400" y="1447800"/>
            <a:chExt cx="3657600" cy="2667000"/>
          </a:xfrm>
        </p:grpSpPr>
        <p:sp>
          <p:nvSpPr>
            <p:cNvPr id="4" name="Rectangle 3"/>
            <p:cNvSpPr/>
            <p:nvPr/>
          </p:nvSpPr>
          <p:spPr>
            <a:xfrm>
              <a:off x="5105400" y="1447800"/>
              <a:ext cx="3657600" cy="26670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1447800"/>
              <a:ext cx="3505200" cy="25473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Ever application is published in the official journal after 18th months period from the date of filling of application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files are examined and patent is granted for the period of 20 years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905000"/>
            <a:ext cx="3733800" cy="32004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>
              <a:buNone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Steps were followed</a:t>
            </a:r>
          </a:p>
          <a:p>
            <a:pPr marL="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 spice+ Part A</a:t>
            </a:r>
          </a:p>
          <a:p>
            <a:pPr marL="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 spice + Part B</a:t>
            </a:r>
          </a:p>
          <a:p>
            <a:pPr marL="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attachments of MOA and AOA</a:t>
            </a:r>
          </a:p>
          <a:p>
            <a:pPr marL="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</a:p>
        </p:txBody>
      </p:sp>
      <p:pic>
        <p:nvPicPr>
          <p:cNvPr id="4" name="Picture 3" descr="Step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48006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152400"/>
            <a:ext cx="3048000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company filed for Certificate of Incorporation digitally</a:t>
            </a: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Website: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MCA.gov.in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638800"/>
            <a:ext cx="4191000" cy="7279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Register         Spice Part 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705600" y="5916168"/>
            <a:ext cx="304800" cy="2560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4648200" cy="6292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295400"/>
            <a:ext cx="3810000" cy="22149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details of Spice Part A were filled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clicked on Auto-Check button it displayed that the company name is available</a:t>
            </a: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 Submit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" y="76200"/>
            <a:ext cx="4876800" cy="6629400"/>
            <a:chOff x="2057400" y="152400"/>
            <a:chExt cx="5029200" cy="6629400"/>
          </a:xfrm>
        </p:grpSpPr>
        <p:sp>
          <p:nvSpPr>
            <p:cNvPr id="2" name="Rectangle 1"/>
            <p:cNvSpPr/>
            <p:nvPr/>
          </p:nvSpPr>
          <p:spPr>
            <a:xfrm>
              <a:off x="2057400" y="152400"/>
              <a:ext cx="5029200" cy="6629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33600" y="228600"/>
              <a:ext cx="4876800" cy="640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5029200" y="1295400"/>
            <a:ext cx="4114800" cy="18825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website directs to fill the structure of the company and its capital structure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filled , it should be saved and continued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9200" y="1295400"/>
            <a:ext cx="4114800" cy="22149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Spice Part B was filled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asked about the details like address, state , district, phone number, email id and pin code</a:t>
            </a:r>
            <a:b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submitted by clicking on the submit button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4829175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6800" y="762000"/>
            <a:ext cx="4114800" cy="5257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Finally,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Memorandum &amp; Articles of Association are to be attached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proof of identity of subscribers, PAN card was submitted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proof of address of the company, electricity bill was submitted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 from Directors will be submitted stating that they have willingly become the directors of the company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57150" y="114300"/>
            <a:ext cx="4743450" cy="6591300"/>
            <a:chOff x="2200275" y="133350"/>
            <a:chExt cx="4743450" cy="6591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275" y="133350"/>
              <a:ext cx="4743450" cy="659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2591227" y="4724400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NOC of Directors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4400" y="4659868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419600" cy="6858000"/>
          </a:xfrm>
          <a:prstGeom prst="rect">
            <a:avLst/>
          </a:prstGeom>
        </p:spPr>
      </p:pic>
      <p:grpSp>
        <p:nvGrpSpPr>
          <p:cNvPr id="3" name="Group 8"/>
          <p:cNvGrpSpPr/>
          <p:nvPr/>
        </p:nvGrpSpPr>
        <p:grpSpPr>
          <a:xfrm>
            <a:off x="4495800" y="76200"/>
            <a:ext cx="4419600" cy="6248400"/>
            <a:chOff x="4495800" y="-76200"/>
            <a:chExt cx="4419600" cy="6248400"/>
          </a:xfrm>
        </p:grpSpPr>
        <p:grpSp>
          <p:nvGrpSpPr>
            <p:cNvPr id="4" name="Group 7"/>
            <p:cNvGrpSpPr/>
            <p:nvPr/>
          </p:nvGrpSpPr>
          <p:grpSpPr>
            <a:xfrm>
              <a:off x="4495800" y="-76200"/>
              <a:ext cx="4419600" cy="6248400"/>
              <a:chOff x="4495800" y="76200"/>
              <a:chExt cx="4419600" cy="624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495800" y="76200"/>
                <a:ext cx="4419600" cy="6248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591415" y="228600"/>
                <a:ext cx="4202075" cy="563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648200" y="580286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Signatures of BODs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5791200" cy="404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05000" y="4648200"/>
            <a:ext cx="5562600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amount of Rs.2,000 was paid electronically through NEFT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52400"/>
            <a:ext cx="46482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Patent Certificate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838200"/>
            <a:ext cx="47244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218</TotalTime>
  <Words>281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Glenn</dc:creator>
  <cp:lastModifiedBy>Intel</cp:lastModifiedBy>
  <cp:revision>22</cp:revision>
  <dcterms:created xsi:type="dcterms:W3CDTF">2006-08-16T00:00:00Z</dcterms:created>
  <dcterms:modified xsi:type="dcterms:W3CDTF">2021-04-17T23:52:15Z</dcterms:modified>
</cp:coreProperties>
</file>