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svg" ContentType="image/svg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harts/colors1.xml" ContentType="application/vnd.ms-office.chartcolorstyle+xml"/>
  <Override PartName="/ppt/commentAuthors.xml" ContentType="application/vnd.openxmlformats-officedocument.presentationml.commentAuthor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2" r:id="rId2"/>
    <p:sldId id="328" r:id="rId3"/>
    <p:sldId id="319" r:id="rId4"/>
    <p:sldId id="329" r:id="rId5"/>
    <p:sldId id="301" r:id="rId6"/>
    <p:sldId id="317" r:id="rId7"/>
    <p:sldId id="316" r:id="rId8"/>
    <p:sldId id="315" r:id="rId9"/>
    <p:sldId id="311" r:id="rId10"/>
    <p:sldId id="308" r:id="rId11"/>
    <p:sldId id="314" r:id="rId12"/>
    <p:sldId id="307" r:id="rId13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표지" id="{C61F0A42-4845-4836-805D-E0BA9A350A3F}">
          <p14:sldIdLst>
            <p14:sldId id="302"/>
          </p14:sldIdLst>
        </p14:section>
        <p14:section name="사업의 필요성" id="{60F229A8-F3F2-4E27-85E1-E411693034E0}">
          <p14:sldIdLst>
            <p14:sldId id="328"/>
            <p14:sldId id="319"/>
            <p14:sldId id="329"/>
          </p14:sldIdLst>
        </p14:section>
        <p14:section name="웹 쇼핑몰 소개" id="{EDE7F5AB-F683-4BF5-ADB3-A9E198F5BCF2}">
          <p14:sldIdLst>
            <p14:sldId id="301"/>
            <p14:sldId id="317"/>
            <p14:sldId id="316"/>
            <p14:sldId id="315"/>
          </p14:sldIdLst>
        </p14:section>
        <p14:section name="제작 계획" id="{2CF1CC51-133A-46CD-8ED0-741D15955177}">
          <p14:sldIdLst>
            <p14:sldId id="311"/>
            <p14:sldId id="308"/>
            <p14:sldId id="314"/>
            <p14:sldId id="30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156" userDrawn="1">
          <p15:clr>
            <a:srgbClr val="A4A3A4"/>
          </p15:clr>
        </p15:guide>
        <p15:guide id="4" orient="horz" pos="527" userDrawn="1">
          <p15:clr>
            <a:srgbClr val="A4A3A4"/>
          </p15:clr>
        </p15:guide>
        <p15:guide id="5" orient="horz" pos="618" userDrawn="1">
          <p15:clr>
            <a:srgbClr val="A4A3A4"/>
          </p15:clr>
        </p15:guide>
        <p15:guide id="6" pos="2802" userDrawn="1">
          <p15:clr>
            <a:srgbClr val="A4A3A4"/>
          </p15:clr>
        </p15:guide>
        <p15:guide id="7" pos="172" userDrawn="1">
          <p15:clr>
            <a:srgbClr val="A4A3A4"/>
          </p15:clr>
        </p15:guide>
        <p15:guide id="8" orient="horz" pos="1434" userDrawn="1">
          <p15:clr>
            <a:srgbClr val="A4A3A4"/>
          </p15:clr>
        </p15:guide>
        <p15:guide id="9" pos="60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UN KIM" initials="YK" lastIdx="1" clrIdx="0">
    <p:extLst>
      <p:ext uri="{19B8F6BF-5375-455C-9EA6-DF929625EA0E}">
        <p15:presenceInfo xmlns:p15="http://schemas.microsoft.com/office/powerpoint/2012/main" xmlns="" userId="3f64f6905cb745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0F8FF"/>
    <a:srgbClr val="4F83D1"/>
    <a:srgbClr val="7CB8EB"/>
    <a:srgbClr val="000000"/>
    <a:srgbClr val="CB2F2F"/>
    <a:srgbClr val="308FCA"/>
    <a:srgbClr val="D95959"/>
    <a:srgbClr val="6EC2E8"/>
    <a:srgbClr val="4CBAD4"/>
    <a:srgbClr val="8C202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4" autoAdjust="0"/>
    <p:restoredTop sz="94703" autoAdjust="0"/>
  </p:normalViewPr>
  <p:slideViewPr>
    <p:cSldViewPr>
      <p:cViewPr varScale="1">
        <p:scale>
          <a:sx n="111" d="100"/>
          <a:sy n="111" d="100"/>
        </p:scale>
        <p:origin x="-1310" y="-67"/>
      </p:cViewPr>
      <p:guideLst>
        <p:guide orient="horz" pos="4156"/>
        <p:guide orient="horz" pos="527"/>
        <p:guide orient="horz" pos="618"/>
        <p:guide orient="horz" pos="1434"/>
        <p:guide pos="2802"/>
        <p:guide pos="172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8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5.6</a:t>
                    </a:r>
                    <a:endParaRPr lang="ko-KR" altLang="en-US" dirty="0"/>
                  </a:p>
                </c:rich>
              </c:tx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14A-4E7C-8910-3318B2C5AD64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8.7</a:t>
                    </a:r>
                    <a:endParaRPr lang="ko-KR" altLang="en-US" dirty="0"/>
                  </a:p>
                </c:rich>
              </c:tx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14A-4E7C-8910-3318B2C5AD6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dirty="0"/>
                      <a:t>72</a:t>
                    </a:r>
                    <a:r>
                      <a:rPr lang="ko-KR" altLang="en-US" dirty="0"/>
                      <a:t>톤</a:t>
                    </a:r>
                  </a:p>
                </c:rich>
              </c:tx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14A-4E7C-8910-3318B2C5AD64}"/>
                </c:ext>
              </c:extLst>
            </c:dLbl>
            <c:numFmt formatCode="#,##0_);[Red]\(#,##0\)" sourceLinked="0"/>
            <c:txPr>
              <a:bodyPr rot="0" vert="horz"/>
              <a:lstStyle/>
              <a:p>
                <a:pPr>
                  <a:defRPr/>
                </a:pPr>
                <a:endParaRPr lang="ko-KR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2020</c:v>
                </c:pt>
                <c:pt idx="1">
                  <c:v>2021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5.6</c:v>
                </c:pt>
                <c:pt idx="1">
                  <c:v>8.7000000000000011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14A-4E7C-8910-3318B2C5AD64}"/>
            </c:ext>
          </c:extLst>
        </c:ser>
        <c:gapWidth val="90"/>
        <c:axId val="145339520"/>
        <c:axId val="145341056"/>
      </c:barChart>
      <c:catAx>
        <c:axId val="145339520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ko-KR"/>
          </a:p>
        </c:txPr>
        <c:crossAx val="145341056"/>
        <c:crosses val="autoZero"/>
        <c:auto val="1"/>
        <c:lblAlgn val="ctr"/>
        <c:lblOffset val="100"/>
        <c:tickMarkSkip val="1"/>
      </c:catAx>
      <c:valAx>
        <c:axId val="145341056"/>
        <c:scaling>
          <c:orientation val="minMax"/>
        </c:scaling>
        <c:delete val="1"/>
        <c:axPos val="l"/>
        <c:numFmt formatCode="#,##0,," sourceLinked="0"/>
        <c:tickLblPos val="none"/>
        <c:crossAx val="145339520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1.5922378121717876E-2"/>
          <c:y val="3.8717677183259892E-2"/>
          <c:w val="0.96815524375656425"/>
          <c:h val="0.81744019338329632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/>
          </c:spPr>
          <c:dLbls>
            <c:dLbl>
              <c:idx val="0"/>
              <c:layout>
                <c:manualLayout>
                  <c:x val="0"/>
                  <c:y val="0.1043589813616018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defRPr>
                    </a:pPr>
                    <a:r>
                      <a:rPr lang="en-US" altLang="ko-KR" sz="1400" b="0" i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1</a:t>
                    </a:r>
                    <a:r>
                      <a:rPr lang="ko-KR" altLang="en-US" sz="1400" b="0" i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백</a:t>
                    </a:r>
                    <a:endParaRPr lang="ko-KR" altLang="en-US" sz="1400" b="0" i="0" dirty="0"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2D8-4857-849F-EA45DEB1EACA}"/>
                </c:ext>
              </c:extLst>
            </c:dLbl>
            <c:dLbl>
              <c:idx val="1"/>
              <c:layout>
                <c:manualLayout>
                  <c:x val="0"/>
                  <c:y val="0.1043589813616019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defRPr>
                    </a:pPr>
                    <a:r>
                      <a:rPr lang="en-US" altLang="ko-KR" sz="1400" b="0" i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4</a:t>
                    </a:r>
                    <a:r>
                      <a:rPr lang="ko-KR" altLang="en-US" sz="1400" b="0" i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백</a:t>
                    </a:r>
                    <a:endParaRPr lang="ko-KR" altLang="en-US" sz="1400" b="0" i="0" dirty="0"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2D8-4857-849F-EA45DEB1EACA}"/>
                </c:ext>
              </c:extLst>
            </c:dLbl>
            <c:dLbl>
              <c:idx val="2"/>
              <c:layout>
                <c:manualLayout>
                  <c:x val="0"/>
                  <c:y val="0.11663650858061407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defRPr>
                    </a:pPr>
                    <a:r>
                      <a:rPr lang="en-US" altLang="ko-KR" sz="1400" b="0" i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1</a:t>
                    </a:r>
                    <a:r>
                      <a:rPr lang="ko-KR" altLang="en-US" sz="1400" b="0" i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천</a:t>
                    </a:r>
                    <a:endParaRPr lang="ko-KR" altLang="en-US" sz="1400" b="0" i="0" dirty="0"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2D8-4857-849F-EA45DEB1EA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2024</c:v>
                </c:pt>
                <c:pt idx="1">
                  <c:v>2027</c:v>
                </c:pt>
                <c:pt idx="2">
                  <c:v>2030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400</c:v>
                </c:pt>
                <c:pt idx="2">
                  <c:v>1000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2D8-4857-849F-EA45DEB1EACA}"/>
            </c:ext>
          </c:extLst>
        </c:ser>
        <c:gapWidth val="90"/>
        <c:axId val="78999552"/>
        <c:axId val="79001088"/>
      </c:barChart>
      <c:catAx>
        <c:axId val="7899955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9050" cap="flat" cmpd="sng" algn="ctr">
            <a:solidFill>
              <a:srgbClr val="32323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79001088"/>
        <c:crosses val="autoZero"/>
        <c:auto val="1"/>
        <c:lblAlgn val="ctr"/>
        <c:lblOffset val="100"/>
        <c:tickMarkSkip val="1"/>
      </c:catAx>
      <c:valAx>
        <c:axId val="79001088"/>
        <c:scaling>
          <c:orientation val="minMax"/>
        </c:scaling>
        <c:delete val="1"/>
        <c:axPos val="l"/>
        <c:numFmt formatCode="#,##0,," sourceLinked="0"/>
        <c:tickLblPos val="none"/>
        <c:crossAx val="7899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 b="0" i="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9C821-57CB-4768-B929-75DCA810F06F}" type="datetimeFigureOut">
              <a:rPr lang="ko-KR" altLang="en-US" smtClean="0"/>
              <a:pPr/>
              <a:t>2024-05-27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14EFB-5C1A-4F5D-AB5A-3D5EAC725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7984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7144A-3D10-4319-9A89-329E6376F32A}" type="datetimeFigureOut">
              <a:rPr lang="ko-KR" altLang="en-US" smtClean="0"/>
              <a:pPr/>
              <a:t>2024-05-27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8D693-83E2-4202-8522-C4EED18ADC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897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D693-83E2-4202-8522-C4EED18ADC9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D693-83E2-4202-8522-C4EED18ADC9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>
            <a:extLst>
              <a:ext uri="{FF2B5EF4-FFF2-40B4-BE49-F238E27FC236}">
                <a16:creationId xmlns:a16="http://schemas.microsoft.com/office/drawing/2014/main" xmlns="" id="{51335591-DB26-4BF8-B746-D05F2581C222}"/>
              </a:ext>
            </a:extLst>
          </p:cNvPr>
          <p:cNvSpPr/>
          <p:nvPr userDrawn="1"/>
        </p:nvSpPr>
        <p:spPr>
          <a:xfrm>
            <a:off x="7473280" y="-1"/>
            <a:ext cx="2432720" cy="6858001"/>
          </a:xfrm>
          <a:custGeom>
            <a:avLst/>
            <a:gdLst>
              <a:gd name="connsiteX0" fmla="*/ 0 w 2936776"/>
              <a:gd name="connsiteY0" fmla="*/ 0 h 6858000"/>
              <a:gd name="connsiteX1" fmla="*/ 2936776 w 2936776"/>
              <a:gd name="connsiteY1" fmla="*/ 0 h 6858000"/>
              <a:gd name="connsiteX2" fmla="*/ 2936776 w 2936776"/>
              <a:gd name="connsiteY2" fmla="*/ 6858000 h 6858000"/>
              <a:gd name="connsiteX3" fmla="*/ 0 w 2936776"/>
              <a:gd name="connsiteY3" fmla="*/ 6858000 h 6858000"/>
              <a:gd name="connsiteX4" fmla="*/ 0 w 2936776"/>
              <a:gd name="connsiteY4" fmla="*/ 0 h 6858000"/>
              <a:gd name="connsiteX0" fmla="*/ 0 w 2936776"/>
              <a:gd name="connsiteY0" fmla="*/ 0 h 6858000"/>
              <a:gd name="connsiteX1" fmla="*/ 2936776 w 2936776"/>
              <a:gd name="connsiteY1" fmla="*/ 0 h 6858000"/>
              <a:gd name="connsiteX2" fmla="*/ 2936776 w 2936776"/>
              <a:gd name="connsiteY2" fmla="*/ 6858000 h 6858000"/>
              <a:gd name="connsiteX3" fmla="*/ 0 w 2936776"/>
              <a:gd name="connsiteY3" fmla="*/ 6858000 h 6858000"/>
              <a:gd name="connsiteX4" fmla="*/ 0 w 2936776"/>
              <a:gd name="connsiteY4" fmla="*/ 0 h 6858000"/>
              <a:gd name="connsiteX0" fmla="*/ 1559169 w 2936776"/>
              <a:gd name="connsiteY0" fmla="*/ 0 h 6858000"/>
              <a:gd name="connsiteX1" fmla="*/ 2936776 w 2936776"/>
              <a:gd name="connsiteY1" fmla="*/ 0 h 6858000"/>
              <a:gd name="connsiteX2" fmla="*/ 2936776 w 2936776"/>
              <a:gd name="connsiteY2" fmla="*/ 6858000 h 6858000"/>
              <a:gd name="connsiteX3" fmla="*/ 0 w 2936776"/>
              <a:gd name="connsiteY3" fmla="*/ 6858000 h 6858000"/>
              <a:gd name="connsiteX4" fmla="*/ 1559169 w 293677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776" h="6858000">
                <a:moveTo>
                  <a:pt x="1559169" y="0"/>
                </a:moveTo>
                <a:lnTo>
                  <a:pt x="2936776" y="0"/>
                </a:lnTo>
                <a:lnTo>
                  <a:pt x="2936776" y="6858000"/>
                </a:lnTo>
                <a:lnTo>
                  <a:pt x="0" y="6858000"/>
                </a:lnTo>
                <a:lnTo>
                  <a:pt x="155916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5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"/>
            <a:ext cx="9906000" cy="851757"/>
          </a:xfrm>
          <a:prstGeom prst="rect">
            <a:avLst/>
          </a:prstGeom>
          <a:gradFill flip="none" rotWithShape="1">
            <a:gsLst>
              <a:gs pos="60000">
                <a:schemeClr val="bg1">
                  <a:lumMod val="75000"/>
                </a:schemeClr>
              </a:gs>
              <a:gs pos="100000">
                <a:schemeClr val="bg1">
                  <a:lumMod val="75000"/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pPr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29467" y="6356357"/>
            <a:ext cx="641276" cy="365125"/>
          </a:xfrm>
        </p:spPr>
        <p:txBody>
          <a:bodyPr/>
          <a:lstStyle/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사각형: 둥근 한쪽 모서리 8"/>
          <p:cNvSpPr/>
          <p:nvPr userDrawn="1"/>
        </p:nvSpPr>
        <p:spPr>
          <a:xfrm flipV="1">
            <a:off x="0" y="0"/>
            <a:ext cx="9906000" cy="79200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60000">
                <a:schemeClr val="accent1">
                  <a:lumMod val="75000"/>
                </a:schemeClr>
              </a:gs>
              <a:gs pos="100000">
                <a:schemeClr val="accent1">
                  <a:alpha val="60000"/>
                  <a:lumMod val="80000"/>
                </a:scheme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2"/>
            <a:ext cx="8568952" cy="472196"/>
          </a:xfrm>
        </p:spPr>
        <p:txBody>
          <a:bodyPr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304012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65E1-C5BB-472B-AAA4-ABDFC928ACAA}" type="datetimeFigureOut">
              <a:rPr lang="ko-KR" altLang="en-US" smtClean="0"/>
              <a:pPr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18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7" indent="-342907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5" indent="-285756" algn="l" defTabSz="914418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1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9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8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8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6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4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5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4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3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1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0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9.sv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idx="4294967295"/>
          </p:nvPr>
        </p:nvSpPr>
        <p:spPr>
          <a:xfrm>
            <a:off x="742950" y="2348880"/>
            <a:ext cx="5290170" cy="93610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E-Learning </a:t>
            </a:r>
            <a:r>
              <a:rPr lang="ko-KR" altLang="en-US" sz="4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서비스기획서</a:t>
            </a:r>
            <a:endParaRPr lang="ko-KR" altLang="en-US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3703" y="1988841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All_About_Knowledge</a:t>
            </a:r>
            <a:endParaRPr lang="ko-KR" altLang="en-US" dirty="0"/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814958" y="4005065"/>
            <a:ext cx="1905794" cy="534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2024.05.20.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고한별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1988840"/>
            <a:ext cx="348580" cy="34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5982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디자인 계획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41232" y="3284980"/>
            <a:ext cx="432049" cy="2160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17296" y="3239106"/>
            <a:ext cx="17281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000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000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000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41232" y="3725740"/>
            <a:ext cx="432049" cy="216024"/>
          </a:xfrm>
          <a:prstGeom prst="rect">
            <a:avLst/>
          </a:prstGeom>
          <a:solidFill>
            <a:srgbClr val="7CB8E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17296" y="3679866"/>
            <a:ext cx="1872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124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184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235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41232" y="4166498"/>
            <a:ext cx="432049" cy="216024"/>
          </a:xfrm>
          <a:prstGeom prst="rect">
            <a:avLst/>
          </a:prstGeom>
          <a:solidFill>
            <a:srgbClr val="4F83D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17296" y="4120624"/>
            <a:ext cx="1872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79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131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209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1232" y="5059050"/>
            <a:ext cx="432049" cy="2160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17296" y="5013176"/>
            <a:ext cx="1872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255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255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255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97217" y="1524399"/>
            <a:ext cx="273573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생성형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AI (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ChatGPT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활용한 이미지 사용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푸른색 계열 색상을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메인으로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활용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6" name="사각형: 둥근 모서리 15"/>
          <p:cNvSpPr/>
          <p:nvPr/>
        </p:nvSpPr>
        <p:spPr>
          <a:xfrm>
            <a:off x="6933360" y="1180466"/>
            <a:ext cx="971968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콘셉트</a:t>
            </a:r>
          </a:p>
        </p:txBody>
      </p:sp>
      <p:sp>
        <p:nvSpPr>
          <p:cNvPr id="17" name="사각형: 둥근 모서리 16"/>
          <p:cNvSpPr/>
          <p:nvPr/>
        </p:nvSpPr>
        <p:spPr>
          <a:xfrm>
            <a:off x="6933360" y="2852936"/>
            <a:ext cx="683936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색상</a:t>
            </a:r>
          </a:p>
        </p:txBody>
      </p:sp>
      <p:pic>
        <p:nvPicPr>
          <p:cNvPr id="1026" name="Picture 2" descr="C:\Users\potatomoong\Desktop\main.png"/>
          <p:cNvPicPr>
            <a:picLocks noChangeAspect="1" noChangeArrowheads="1"/>
          </p:cNvPicPr>
          <p:nvPr/>
        </p:nvPicPr>
        <p:blipFill>
          <a:blip r:embed="rId2" cstate="print"/>
          <a:srcRect t="4878"/>
          <a:stretch>
            <a:fillRect/>
          </a:stretch>
        </p:blipFill>
        <p:spPr bwMode="auto">
          <a:xfrm>
            <a:off x="920552" y="980728"/>
            <a:ext cx="4166381" cy="5616624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>
            <a:off x="7041232" y="4607257"/>
            <a:ext cx="432049" cy="216024"/>
          </a:xfrm>
          <a:prstGeom prst="rect">
            <a:avLst/>
          </a:prstGeom>
          <a:solidFill>
            <a:srgbClr val="F0F8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617296" y="4561383"/>
            <a:ext cx="1872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240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248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255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6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마케팅 계획</a:t>
            </a:r>
          </a:p>
        </p:txBody>
      </p:sp>
      <p:sp>
        <p:nvSpPr>
          <p:cNvPr id="23" name="모서리가 둥근 직사각형 6"/>
          <p:cNvSpPr/>
          <p:nvPr/>
        </p:nvSpPr>
        <p:spPr>
          <a:xfrm>
            <a:off x="2476068" y="1124748"/>
            <a:ext cx="6221348" cy="978872"/>
          </a:xfrm>
          <a:prstGeom prst="roundRect">
            <a:avLst>
              <a:gd name="adj" fmla="val 2779"/>
            </a:avLst>
          </a:prstGeom>
          <a:ln>
            <a:noFill/>
          </a:ln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방문자 수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방문자 수의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10%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 신청 예상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 평균 강좌 수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3~5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).</a:t>
            </a:r>
            <a:endParaRPr lang="ko-KR" altLang="en-US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최소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 이상 수강 신청 유지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모서리가 둥근 직사각형 54"/>
          <p:cNvSpPr/>
          <p:nvPr/>
        </p:nvSpPr>
        <p:spPr>
          <a:xfrm>
            <a:off x="2476070" y="4437112"/>
            <a:ext cx="4622525" cy="969496"/>
          </a:xfrm>
          <a:prstGeom prst="roundRect">
            <a:avLst>
              <a:gd name="adj" fmla="val 0"/>
            </a:avLst>
          </a:prstGeom>
          <a:ln>
            <a:noFill/>
          </a:ln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광고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블로그 광고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중소기업 고용 협약 계약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532871" y="1246676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</a:p>
        </p:txBody>
      </p:sp>
      <p:sp>
        <p:nvSpPr>
          <p:cNvPr id="10" name="모서리가 둥근 직사각형 6"/>
          <p:cNvSpPr/>
          <p:nvPr/>
        </p:nvSpPr>
        <p:spPr>
          <a:xfrm>
            <a:off x="2476068" y="2636912"/>
            <a:ext cx="6221348" cy="652582"/>
          </a:xfrm>
          <a:prstGeom prst="roundRect">
            <a:avLst>
              <a:gd name="adj" fmla="val 2779"/>
            </a:avLst>
          </a:prstGeom>
          <a:ln>
            <a:noFill/>
          </a:ln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 완료 고객에게 수료증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 신청 후 완료된 강의 수에 따라 등급 차등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532871" y="2751553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전략</a:t>
            </a:r>
          </a:p>
        </p:txBody>
      </p:sp>
      <p:sp>
        <p:nvSpPr>
          <p:cNvPr id="12" name="사각형: 둥근 모서리 11"/>
          <p:cNvSpPr/>
          <p:nvPr/>
        </p:nvSpPr>
        <p:spPr>
          <a:xfrm>
            <a:off x="532871" y="4470888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전략</a:t>
            </a:r>
          </a:p>
        </p:txBody>
      </p:sp>
    </p:spTree>
    <p:extLst>
      <p:ext uri="{BB962C8B-B14F-4D97-AF65-F5344CB8AC3E}">
        <p14:creationId xmlns:p14="http://schemas.microsoft.com/office/powerpoint/2010/main" xmlns="" val="280684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제작 계획</a:t>
            </a:r>
          </a:p>
        </p:txBody>
      </p:sp>
      <p:sp>
        <p:nvSpPr>
          <p:cNvPr id="19" name="모서리가 둥근 직사각형 34"/>
          <p:cNvSpPr/>
          <p:nvPr/>
        </p:nvSpPr>
        <p:spPr>
          <a:xfrm>
            <a:off x="3558209" y="2808450"/>
            <a:ext cx="602703" cy="3264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40344743"/>
              </p:ext>
            </p:extLst>
          </p:nvPr>
        </p:nvGraphicFramePr>
        <p:xfrm>
          <a:off x="2689347" y="3789040"/>
          <a:ext cx="6656142" cy="280861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xmlns="" val="2105800295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xmlns="" val="3229913189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xmlns="" val="3717478377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xmlns="" val="3108983223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xmlns="" val="3346664526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xmlns="" val="1379700852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xmlns="" val="2707435465"/>
                    </a:ext>
                  </a:extLst>
                </a:gridCol>
              </a:tblGrid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P1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</a:t>
                      </a:r>
                      <a:r>
                        <a:rPr lang="en-US" altLang="ko-KR" sz="14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</a:t>
                      </a:r>
                      <a:r>
                        <a:rPr lang="en-US" altLang="ko-KR" sz="14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</a:t>
                      </a:r>
                      <a:r>
                        <a:rPr lang="en-US" altLang="ko-KR" sz="14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</a:t>
                      </a:r>
                      <a:r>
                        <a:rPr lang="en-US" altLang="ko-KR" sz="14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</a:t>
                      </a:r>
                      <a:r>
                        <a:rPr lang="en-US" altLang="ko-KR" sz="14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4523839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스토리보드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4780978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디자인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4346575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퍼블리싱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8366360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3762321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 및 오픈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501202"/>
                  </a:ext>
                </a:extLst>
              </a:tr>
            </a:tbl>
          </a:graphicData>
        </a:graphic>
      </p:graphicFrame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4341113" y="4383392"/>
            <a:ext cx="1620000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5565249" y="4846878"/>
            <a:ext cx="1620000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 Box 42"/>
          <p:cNvSpPr txBox="1">
            <a:spLocks noChangeArrowheads="1"/>
          </p:cNvSpPr>
          <p:nvPr/>
        </p:nvSpPr>
        <p:spPr bwMode="auto">
          <a:xfrm>
            <a:off x="6249144" y="5310364"/>
            <a:ext cx="1620000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7185248" y="5773850"/>
            <a:ext cx="1620000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8661464" y="6237336"/>
            <a:ext cx="540001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래픽 4" descr="사용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821156" y="1090512"/>
            <a:ext cx="763692" cy="76369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591966" y="1772820"/>
            <a:ext cx="12494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기획자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디자이너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퍼블리셔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그래픽 23" descr="사용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85318" y="1090512"/>
            <a:ext cx="763692" cy="76369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972531" y="1772820"/>
            <a:ext cx="1376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개발자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532873" y="1246676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인원</a:t>
            </a:r>
          </a:p>
        </p:txBody>
      </p:sp>
      <p:sp>
        <p:nvSpPr>
          <p:cNvPr id="31" name="사각형: 둥근 모서리 30"/>
          <p:cNvSpPr/>
          <p:nvPr/>
        </p:nvSpPr>
        <p:spPr>
          <a:xfrm>
            <a:off x="532873" y="2816631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</a:p>
        </p:txBody>
      </p:sp>
      <p:sp>
        <p:nvSpPr>
          <p:cNvPr id="32" name="모서리가 둥근 직사각형 34"/>
          <p:cNvSpPr/>
          <p:nvPr/>
        </p:nvSpPr>
        <p:spPr>
          <a:xfrm>
            <a:off x="5601072" y="2808450"/>
            <a:ext cx="836635" cy="3264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</a:t>
            </a:r>
            <a:endParaRPr lang="ko-KR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모서리가 둥근 직사각형 34"/>
          <p:cNvSpPr/>
          <p:nvPr/>
        </p:nvSpPr>
        <p:spPr>
          <a:xfrm>
            <a:off x="7808788" y="2808450"/>
            <a:ext cx="816620" cy="3264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Linux</a:t>
            </a:r>
            <a:endParaRPr lang="ko-KR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76736" y="2833191"/>
            <a:ext cx="1058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언어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76936" y="2833191"/>
            <a:ext cx="12961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25209" y="2833191"/>
            <a:ext cx="1058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호스팅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사각형: 둥근 모서리 36"/>
          <p:cNvSpPr/>
          <p:nvPr/>
        </p:nvSpPr>
        <p:spPr>
          <a:xfrm>
            <a:off x="532873" y="3789044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3755083" y="1484784"/>
            <a:ext cx="360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3081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사업의 필요성</a:t>
            </a:r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xmlns="" val="2763964942"/>
              </p:ext>
            </p:extLst>
          </p:nvPr>
        </p:nvGraphicFramePr>
        <p:xfrm>
          <a:off x="632520" y="2204864"/>
          <a:ext cx="3420000" cy="3988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직사각형 31"/>
          <p:cNvSpPr/>
          <p:nvPr/>
        </p:nvSpPr>
        <p:spPr>
          <a:xfrm>
            <a:off x="4448175" y="2996952"/>
            <a:ext cx="5184774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Point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원격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사이버 강좌 형태의 프로그램 참여율 증가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 외의 형태에서는 모두 전년대비 감소 추세로 비대면 학습 중심의 자기계발 시장의 성장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32521" y="1124745"/>
            <a:ext cx="8712968" cy="1030570"/>
            <a:chOff x="234904" y="1088486"/>
            <a:chExt cx="8712968" cy="1030570"/>
          </a:xfrm>
        </p:grpSpPr>
        <p:sp>
          <p:nvSpPr>
            <p:cNvPr id="49" name="TextBox 48"/>
            <p:cNvSpPr txBox="1"/>
            <p:nvPr/>
          </p:nvSpPr>
          <p:spPr>
            <a:xfrm>
              <a:off x="2044764" y="1350340"/>
              <a:ext cx="505452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Anytime, Anywhere, Anyone</a:t>
              </a:r>
              <a:endParaRPr lang="ko-KR" altLang="en-US" sz="2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CB2F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자유형 26"/>
            <p:cNvSpPr/>
            <p:nvPr/>
          </p:nvSpPr>
          <p:spPr>
            <a:xfrm>
              <a:off x="234904" y="143273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27"/>
            <p:cNvSpPr/>
            <p:nvPr/>
          </p:nvSpPr>
          <p:spPr>
            <a:xfrm rot="10800000">
              <a:off x="8560749" y="15165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V="1">
              <a:off x="275046" y="192746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5046" y="1088486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sp>
        <p:nvSpPr>
          <p:cNvPr id="55" name="직사각형 54"/>
          <p:cNvSpPr/>
          <p:nvPr/>
        </p:nvSpPr>
        <p:spPr>
          <a:xfrm>
            <a:off x="632520" y="6248602"/>
            <a:ext cx="3420399" cy="60939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비형식교육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참여행태별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참여율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사이버강좌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cxnSpLocks/>
          </p:cNvCxnSpPr>
          <p:nvPr/>
        </p:nvCxnSpPr>
        <p:spPr>
          <a:xfrm flipV="1">
            <a:off x="2072680" y="2996952"/>
            <a:ext cx="504056" cy="576064"/>
          </a:xfrm>
          <a:prstGeom prst="straightConnector1">
            <a:avLst/>
          </a:prstGeom>
          <a:ln w="25400" cmpd="sng">
            <a:solidFill>
              <a:schemeClr val="accent6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9277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시장 분석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672663" y="1124745"/>
            <a:ext cx="8560676" cy="1030570"/>
            <a:chOff x="275046" y="1088486"/>
            <a:chExt cx="8560676" cy="1030570"/>
          </a:xfrm>
        </p:grpSpPr>
        <p:sp>
          <p:nvSpPr>
            <p:cNvPr id="49" name="TextBox 48"/>
            <p:cNvSpPr txBox="1"/>
            <p:nvPr/>
          </p:nvSpPr>
          <p:spPr>
            <a:xfrm>
              <a:off x="1491698" y="1350340"/>
              <a:ext cx="6160662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개인 중심의 수요 연평균 </a:t>
              </a:r>
              <a:r>
                <a:rPr lang="en-US" altLang="ko-KR" sz="28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9.56% </a:t>
              </a:r>
              <a:r>
                <a:rPr lang="ko-KR" altLang="en-US" sz="28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증가</a:t>
              </a:r>
              <a:endParaRPr lang="ko-KR" altLang="en-US" sz="2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CB2F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자유형 26"/>
            <p:cNvSpPr/>
            <p:nvPr/>
          </p:nvSpPr>
          <p:spPr>
            <a:xfrm>
              <a:off x="855893" y="1433494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27"/>
            <p:cNvSpPr/>
            <p:nvPr/>
          </p:nvSpPr>
          <p:spPr>
            <a:xfrm rot="10800000">
              <a:off x="7867752" y="15165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V="1">
              <a:off x="275046" y="192746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5046" y="1088486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pic>
        <p:nvPicPr>
          <p:cNvPr id="13316" name="Picture 4" descr="확대이미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512" y="2636912"/>
            <a:ext cx="8741478" cy="28083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8713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고객 분석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72663" y="1124745"/>
            <a:ext cx="8560676" cy="1030570"/>
            <a:chOff x="672663" y="1124745"/>
            <a:chExt cx="8560676" cy="1030570"/>
          </a:xfrm>
        </p:grpSpPr>
        <p:sp>
          <p:nvSpPr>
            <p:cNvPr id="49" name="TextBox 48"/>
            <p:cNvSpPr txBox="1"/>
            <p:nvPr/>
          </p:nvSpPr>
          <p:spPr>
            <a:xfrm>
              <a:off x="2194885" y="1386599"/>
              <a:ext cx="551625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어학과 코딩</a:t>
              </a:r>
              <a:r>
                <a:rPr lang="en-US" altLang="ko-KR" sz="28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 수강 증가 </a:t>
              </a:r>
              <a:endParaRPr lang="ko-KR" altLang="en-US" sz="2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CB2F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자유형 26"/>
            <p:cNvSpPr/>
            <p:nvPr/>
          </p:nvSpPr>
          <p:spPr>
            <a:xfrm>
              <a:off x="1541542" y="14697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27"/>
            <p:cNvSpPr/>
            <p:nvPr/>
          </p:nvSpPr>
          <p:spPr>
            <a:xfrm rot="10800000">
              <a:off x="7905329" y="1552812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V="1">
              <a:off x="672663" y="1963724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72663" y="112474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sp>
        <p:nvSpPr>
          <p:cNvPr id="27" name="직사각형 26"/>
          <p:cNvSpPr/>
          <p:nvPr/>
        </p:nvSpPr>
        <p:spPr>
          <a:xfrm>
            <a:off x="488504" y="2492896"/>
            <a:ext cx="9073008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+mj-lt"/>
              </a:rPr>
              <a:t>오픈서베이</a:t>
            </a:r>
            <a:r>
              <a:rPr lang="en-US" altLang="ko-KR" sz="1600" dirty="0" smtClean="0">
                <a:latin typeface="+mj-lt"/>
              </a:rPr>
              <a:t>(2022.6)</a:t>
            </a:r>
            <a:r>
              <a:rPr lang="ko-KR" altLang="en-US" sz="1600" dirty="0" smtClean="0">
                <a:latin typeface="+mj-lt"/>
              </a:rPr>
              <a:t>의 조사에 따르면 비대면 교육 서비스 웹</a:t>
            </a:r>
            <a:r>
              <a:rPr lang="en-US" altLang="ko-KR" sz="1600" dirty="0" smtClean="0">
                <a:latin typeface="+mj-lt"/>
              </a:rPr>
              <a:t>/</a:t>
            </a:r>
            <a:r>
              <a:rPr lang="ko-KR" altLang="en-US" sz="1600" dirty="0" err="1" smtClean="0">
                <a:latin typeface="+mj-lt"/>
              </a:rPr>
              <a:t>앱</a:t>
            </a:r>
            <a:r>
              <a:rPr lang="ko-KR" altLang="en-US" sz="1600" dirty="0" smtClean="0">
                <a:latin typeface="+mj-lt"/>
              </a:rPr>
              <a:t> 이용 경험자들은 주로 어학과 코딩</a:t>
            </a:r>
            <a:r>
              <a:rPr lang="en-US" altLang="ko-KR" sz="1600" dirty="0" smtClean="0">
                <a:latin typeface="+mj-lt"/>
              </a:rPr>
              <a:t>/</a:t>
            </a:r>
            <a:r>
              <a:rPr lang="ko-KR" altLang="en-US" sz="1600" dirty="0" smtClean="0">
                <a:latin typeface="+mj-lt"/>
              </a:rPr>
              <a:t>프로그래밍을 수강하는 비중이 비교적 높게 나타났다</a:t>
            </a:r>
            <a:r>
              <a:rPr lang="en-US" altLang="ko-KR" sz="1600" dirty="0" smtClean="0">
                <a:latin typeface="+mj-lt"/>
              </a:rPr>
              <a:t>(</a:t>
            </a:r>
            <a:r>
              <a:rPr lang="ko-KR" altLang="en-US" sz="1600" dirty="0" smtClean="0">
                <a:latin typeface="+mj-lt"/>
              </a:rPr>
              <a:t>각 </a:t>
            </a:r>
            <a:r>
              <a:rPr lang="en-US" altLang="ko-KR" sz="1600" dirty="0" smtClean="0">
                <a:latin typeface="+mj-lt"/>
              </a:rPr>
              <a:t>18.2%, 29.0%). </a:t>
            </a:r>
            <a:r>
              <a:rPr lang="ko-KR" altLang="en-US" sz="1600" dirty="0" smtClean="0">
                <a:latin typeface="+mj-lt"/>
              </a:rPr>
              <a:t>다만 앞서 살펴본 이러닝 시장의 성장 추이를 고려할 때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향후 자기계발시장의 중요한 성장의 축으로 이들 서비스가 자리잡을 것이라 기대해볼 수 있다</a:t>
            </a:r>
            <a:r>
              <a:rPr lang="en-US" altLang="ko-KR" sz="1600" dirty="0" smtClean="0">
                <a:latin typeface="+mj-lt"/>
              </a:rPr>
              <a:t>.</a:t>
            </a:r>
            <a:endParaRPr lang="en-US" altLang="ko-KR" sz="1600" dirty="0">
              <a:latin typeface="+mj-lt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684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smtClean="0"/>
              <a:t>사이트 </a:t>
            </a:r>
            <a:r>
              <a:rPr lang="ko-KR" altLang="en-US" dirty="0"/>
              <a:t>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9993" y="3501011"/>
            <a:ext cx="317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All_About_Knowledge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3542625"/>
              </p:ext>
            </p:extLst>
          </p:nvPr>
        </p:nvGraphicFramePr>
        <p:xfrm>
          <a:off x="4448175" y="2852936"/>
          <a:ext cx="5184775" cy="329041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20990">
                  <a:extLst>
                    <a:ext uri="{9D8B030D-6E8A-4147-A177-3AD203B41FA5}">
                      <a16:colId xmlns:a16="http://schemas.microsoft.com/office/drawing/2014/main" xmlns="" val="685935265"/>
                    </a:ext>
                  </a:extLst>
                </a:gridCol>
                <a:gridCol w="3963785">
                  <a:extLst>
                    <a:ext uri="{9D8B030D-6E8A-4147-A177-3AD203B41FA5}">
                      <a16:colId xmlns:a16="http://schemas.microsoft.com/office/drawing/2014/main" xmlns="" val="1320259214"/>
                    </a:ext>
                  </a:extLst>
                </a:gridCol>
              </a:tblGrid>
              <a:tr h="387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i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All_About_Knowledge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2510307"/>
                  </a:ext>
                </a:extLst>
              </a:tr>
              <a:tr h="6580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코딩과 프로그래밍 교육을 희망하는 모든 사람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3347715"/>
                  </a:ext>
                </a:extLst>
              </a:tr>
              <a:tr h="387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이러닝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제공 사이트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2235194"/>
                  </a:ext>
                </a:extLst>
              </a:tr>
              <a:tr h="1471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컴퓨터공학</a:t>
                      </a:r>
                      <a:endParaRPr lang="en-US" altLang="ko-KR" sz="1400" b="0" i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웹개발</a:t>
                      </a: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관련 언어</a:t>
                      </a:r>
                      <a:endParaRPr lang="en-US" altLang="ko-KR" sz="1400" b="0" i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6367114"/>
                  </a:ext>
                </a:extLst>
              </a:tr>
              <a:tr h="387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도메인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aak.sist.co.kr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6119158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672663" y="1124745"/>
            <a:ext cx="8560676" cy="1030570"/>
            <a:chOff x="275046" y="1088486"/>
            <a:chExt cx="8560676" cy="1030570"/>
          </a:xfrm>
        </p:grpSpPr>
        <p:sp>
          <p:nvSpPr>
            <p:cNvPr id="28" name="TextBox 27"/>
            <p:cNvSpPr txBox="1"/>
            <p:nvPr/>
          </p:nvSpPr>
          <p:spPr>
            <a:xfrm>
              <a:off x="2299590" y="1350340"/>
              <a:ext cx="454483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코딩</a:t>
              </a:r>
              <a:r>
                <a:rPr lang="en-US" altLang="ko-KR" sz="28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프로그래밍 교육 특화</a:t>
              </a:r>
              <a:endParaRPr lang="ko-KR" altLang="en-US" sz="2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CB2F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자유형 26"/>
            <p:cNvSpPr/>
            <p:nvPr/>
          </p:nvSpPr>
          <p:spPr>
            <a:xfrm>
              <a:off x="1232549" y="143273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27"/>
            <p:cNvSpPr/>
            <p:nvPr/>
          </p:nvSpPr>
          <p:spPr>
            <a:xfrm rot="10800000">
              <a:off x="7524328" y="15165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V="1">
              <a:off x="275046" y="192746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5046" y="1088486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sp>
        <p:nvSpPr>
          <p:cNvPr id="37" name="직사각형 36"/>
          <p:cNvSpPr/>
          <p:nvPr/>
        </p:nvSpPr>
        <p:spPr>
          <a:xfrm>
            <a:off x="522514" y="4581128"/>
            <a:ext cx="356639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spcAft>
                <a:spcPts val="1200"/>
              </a:spcAft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비대면 교육 수요의 가장 큰 비중을 차지하는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코딩과 프로그래밍 교육을 희망하는 모든 사람을 대상으로 무료 강의 제공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18031" y="4495168"/>
            <a:ext cx="216000" cy="0"/>
          </a:xfrm>
          <a:prstGeom prst="line">
            <a:avLst/>
          </a:prstGeom>
          <a:ln w="28575">
            <a:solidFill>
              <a:srgbClr val="CB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2640" y="2564904"/>
            <a:ext cx="93610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4800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사이트 특징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669158" y="1336934"/>
            <a:ext cx="270404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대분류로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컴퓨터공학관련 이론 교육과 프로그래밍 언어 교육 구분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681192" y="4005217"/>
            <a:ext cx="1512168" cy="1368000"/>
            <a:chOff x="1953446" y="3393869"/>
            <a:chExt cx="1512168" cy="1368000"/>
          </a:xfrm>
        </p:grpSpPr>
        <p:sp>
          <p:nvSpPr>
            <p:cNvPr id="14" name="타원 13"/>
            <p:cNvSpPr/>
            <p:nvPr/>
          </p:nvSpPr>
          <p:spPr>
            <a:xfrm>
              <a:off x="2000824" y="3393869"/>
              <a:ext cx="1368000" cy="136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pic>
          <p:nvPicPr>
            <p:cNvPr id="15" name="그래픽 14" descr="상점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227624" y="3468811"/>
              <a:ext cx="914400" cy="914400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1953446" y="4319402"/>
              <a:ext cx="1512168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프로그래밍 언어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681643" y="4005217"/>
            <a:ext cx="1368000" cy="1368000"/>
            <a:chOff x="5673080" y="3393869"/>
            <a:chExt cx="1368000" cy="1368000"/>
          </a:xfrm>
        </p:grpSpPr>
        <p:sp>
          <p:nvSpPr>
            <p:cNvPr id="17" name="타원 16"/>
            <p:cNvSpPr/>
            <p:nvPr/>
          </p:nvSpPr>
          <p:spPr>
            <a:xfrm>
              <a:off x="5673080" y="3393869"/>
              <a:ext cx="1368000" cy="136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pic>
          <p:nvPicPr>
            <p:cNvPr id="18" name="그래픽 17" descr="상점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899880" y="3468811"/>
              <a:ext cx="914400" cy="914400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5781080" y="4319402"/>
              <a:ext cx="115200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CS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이론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745643" y="5513399"/>
            <a:ext cx="32400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입문 단계부터 전공자 수준의 교육까지 단계별 컴퓨터 공학 이론 교육 제공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74570" y="5513399"/>
            <a:ext cx="3426902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개발에 필요한 언어 위주의 교육 제공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140938" y="1124897"/>
            <a:ext cx="1368000" cy="1368000"/>
            <a:chOff x="4251276" y="937665"/>
            <a:chExt cx="1368000" cy="1368000"/>
          </a:xfrm>
        </p:grpSpPr>
        <p:sp>
          <p:nvSpPr>
            <p:cNvPr id="40" name="타원 39"/>
            <p:cNvSpPr/>
            <p:nvPr/>
          </p:nvSpPr>
          <p:spPr>
            <a:xfrm>
              <a:off x="4251276" y="937665"/>
              <a:ext cx="1368000" cy="136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359276" y="1762463"/>
              <a:ext cx="115200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AAK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연결선: 꺾임 8"/>
          <p:cNvCxnSpPr>
            <a:cxnSpLocks/>
            <a:stCxn id="40" idx="4"/>
            <a:endCxn id="14" idx="0"/>
          </p:cNvCxnSpPr>
          <p:nvPr/>
        </p:nvCxnSpPr>
        <p:spPr>
          <a:xfrm rot="16200000" flipH="1">
            <a:off x="5362594" y="1955241"/>
            <a:ext cx="1512320" cy="2587632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/>
          <p:cNvCxnSpPr>
            <a:cxnSpLocks/>
            <a:stCxn id="40" idx="4"/>
            <a:endCxn id="17" idx="0"/>
          </p:cNvCxnSpPr>
          <p:nvPr/>
        </p:nvCxnSpPr>
        <p:spPr>
          <a:xfrm rot="5400000">
            <a:off x="2839131" y="2019410"/>
            <a:ext cx="1512320" cy="245929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0952" y="1268760"/>
            <a:ext cx="64807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3183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타원 50"/>
          <p:cNvSpPr/>
          <p:nvPr/>
        </p:nvSpPr>
        <p:spPr>
          <a:xfrm>
            <a:off x="738529" y="2074974"/>
            <a:ext cx="806861" cy="7991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smtClean="0"/>
              <a:t>사이트 </a:t>
            </a:r>
            <a:r>
              <a:rPr lang="ko-KR" altLang="en-US" dirty="0"/>
              <a:t>이용 방법</a:t>
            </a:r>
          </a:p>
        </p:txBody>
      </p:sp>
      <p:sp>
        <p:nvSpPr>
          <p:cNvPr id="41" name="타원 40"/>
          <p:cNvSpPr/>
          <p:nvPr/>
        </p:nvSpPr>
        <p:spPr>
          <a:xfrm>
            <a:off x="5216119" y="3105838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4" name="그래픽 23" descr="사용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62749" y="3071111"/>
            <a:ext cx="1074743" cy="1074743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2478592" y="3105838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8" name="그래픽 27" descr="상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705393" y="3180780"/>
            <a:ext cx="914401" cy="91440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586592" y="4031373"/>
            <a:ext cx="1152000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 언어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023208" y="3105838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5" name="그래픽 34" descr="상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50009" y="3180780"/>
            <a:ext cx="914401" cy="914401"/>
          </a:xfrm>
          <a:prstGeom prst="rect">
            <a:avLst/>
          </a:prstGeom>
        </p:spPr>
      </p:pic>
      <p:sp>
        <p:nvSpPr>
          <p:cNvPr id="18" name="원호 17"/>
          <p:cNvSpPr/>
          <p:nvPr/>
        </p:nvSpPr>
        <p:spPr>
          <a:xfrm>
            <a:off x="3438406" y="2348880"/>
            <a:ext cx="2352402" cy="2352402"/>
          </a:xfrm>
          <a:prstGeom prst="arc">
            <a:avLst>
              <a:gd name="adj1" fmla="val 12939413"/>
              <a:gd name="adj2" fmla="val 19417652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/>
          <p:cNvSpPr/>
          <p:nvPr/>
        </p:nvSpPr>
        <p:spPr>
          <a:xfrm flipH="1" flipV="1">
            <a:off x="3438406" y="2876798"/>
            <a:ext cx="2352402" cy="2352402"/>
          </a:xfrm>
          <a:prstGeom prst="arc">
            <a:avLst>
              <a:gd name="adj1" fmla="val 12939413"/>
              <a:gd name="adj2" fmla="val 19417652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cxnSpLocks/>
          </p:cNvCxnSpPr>
          <p:nvPr/>
        </p:nvCxnSpPr>
        <p:spPr>
          <a:xfrm>
            <a:off x="6772122" y="3805485"/>
            <a:ext cx="1147318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037695" y="5929535"/>
            <a:ext cx="14913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강의 추천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844593" y="1862625"/>
            <a:ext cx="19705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 분야 선정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656856" y="1908510"/>
            <a:ext cx="216000" cy="216000"/>
          </a:xfrm>
          <a:prstGeom prst="ellipse">
            <a:avLst/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62218" y="3405921"/>
            <a:ext cx="806861" cy="7991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38529" y="4728289"/>
            <a:ext cx="806861" cy="7991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8" name="직선 화살표 연결선 57"/>
          <p:cNvCxnSpPr>
            <a:cxnSpLocks/>
          </p:cNvCxnSpPr>
          <p:nvPr/>
        </p:nvCxnSpPr>
        <p:spPr>
          <a:xfrm flipH="1" flipV="1">
            <a:off x="1686353" y="2874105"/>
            <a:ext cx="720000" cy="39401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cxnSpLocks/>
          </p:cNvCxnSpPr>
          <p:nvPr/>
        </p:nvCxnSpPr>
        <p:spPr>
          <a:xfrm flipH="1">
            <a:off x="1686353" y="4348871"/>
            <a:ext cx="720000" cy="39401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cxnSpLocks/>
          </p:cNvCxnSpPr>
          <p:nvPr/>
        </p:nvCxnSpPr>
        <p:spPr>
          <a:xfrm flipH="1">
            <a:off x="1472469" y="3805485"/>
            <a:ext cx="864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1744968" y="2326098"/>
            <a:ext cx="216000" cy="216000"/>
          </a:xfrm>
          <a:prstGeom prst="ellipse">
            <a:avLst/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865010" y="2302963"/>
            <a:ext cx="1431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언어 선정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3821667" y="5975420"/>
            <a:ext cx="216000" cy="216000"/>
          </a:xfrm>
          <a:prstGeom prst="ellipse">
            <a:avLst/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780316" y="4489956"/>
            <a:ext cx="1557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기초 강의 수강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654928" y="4515257"/>
            <a:ext cx="216000" cy="216000"/>
          </a:xfrm>
          <a:prstGeom prst="ellipse">
            <a:avLst/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131208" y="4031373"/>
            <a:ext cx="115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 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28207" y="4031373"/>
            <a:ext cx="1152000" cy="307777"/>
          </a:xfrm>
          <a:prstGeom prst="rect">
            <a:avLst/>
          </a:prstGeom>
          <a:solidFill>
            <a:srgbClr val="CB2F2F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이용자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8704" y="1772816"/>
            <a:ext cx="422176" cy="42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60404" y="1352228"/>
            <a:ext cx="420588" cy="42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85248" y="4077072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04928" y="5445224"/>
            <a:ext cx="422176" cy="42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1221" y="2267541"/>
            <a:ext cx="494184" cy="49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2520" y="3573016"/>
            <a:ext cx="494184" cy="49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20552" y="4869160"/>
            <a:ext cx="494184" cy="49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7355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xmlns="" val="2661491741"/>
              </p:ext>
            </p:extLst>
          </p:nvPr>
        </p:nvGraphicFramePr>
        <p:xfrm>
          <a:off x="566097" y="2485128"/>
          <a:ext cx="8773815" cy="3608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매출 계획</a:t>
            </a:r>
          </a:p>
        </p:txBody>
      </p:sp>
      <p:sp>
        <p:nvSpPr>
          <p:cNvPr id="21" name="모서리가 둥근 직사각형 11"/>
          <p:cNvSpPr/>
          <p:nvPr/>
        </p:nvSpPr>
        <p:spPr>
          <a:xfrm>
            <a:off x="1352604" y="4437113"/>
            <a:ext cx="1872204" cy="720080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강의수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100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3" name="직선 화살표 연결선 22"/>
          <p:cNvCxnSpPr>
            <a:cxnSpLocks/>
          </p:cNvCxnSpPr>
          <p:nvPr/>
        </p:nvCxnSpPr>
        <p:spPr>
          <a:xfrm flipV="1">
            <a:off x="3008784" y="4437112"/>
            <a:ext cx="1080120" cy="7920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 flipV="1">
            <a:off x="5817097" y="3078606"/>
            <a:ext cx="1152128" cy="13085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11"/>
          <p:cNvSpPr/>
          <p:nvPr/>
        </p:nvSpPr>
        <p:spPr>
          <a:xfrm>
            <a:off x="4160912" y="3561253"/>
            <a:ext cx="1800199" cy="803853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웹개발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게임개발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인공지능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정보보안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모서리가 둥근 직사각형 11"/>
          <p:cNvSpPr/>
          <p:nvPr/>
        </p:nvSpPr>
        <p:spPr>
          <a:xfrm>
            <a:off x="6969225" y="2572679"/>
            <a:ext cx="1656184" cy="424277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어학 교육 추가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1355392" y="4077075"/>
            <a:ext cx="1437368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안정화</a:t>
            </a:r>
          </a:p>
        </p:txBody>
      </p:sp>
      <p:sp>
        <p:nvSpPr>
          <p:cNvPr id="36" name="사각형: 둥근 모서리 35"/>
          <p:cNvSpPr/>
          <p:nvPr/>
        </p:nvSpPr>
        <p:spPr>
          <a:xfrm>
            <a:off x="4088904" y="3262900"/>
            <a:ext cx="18002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상품 다각화</a:t>
            </a:r>
          </a:p>
        </p:txBody>
      </p:sp>
      <p:sp>
        <p:nvSpPr>
          <p:cNvPr id="37" name="사각형: 둥근 모서리 36"/>
          <p:cNvSpPr/>
          <p:nvPr/>
        </p:nvSpPr>
        <p:spPr>
          <a:xfrm>
            <a:off x="6753377" y="2276872"/>
            <a:ext cx="1872031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사업 다각화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672663" y="1124745"/>
            <a:ext cx="8560676" cy="1030570"/>
            <a:chOff x="275046" y="1088486"/>
            <a:chExt cx="8560676" cy="1030570"/>
          </a:xfrm>
        </p:grpSpPr>
        <p:sp>
          <p:nvSpPr>
            <p:cNvPr id="39" name="TextBox 38"/>
            <p:cNvSpPr txBox="1"/>
            <p:nvPr/>
          </p:nvSpPr>
          <p:spPr>
            <a:xfrm>
              <a:off x="884146" y="1350340"/>
              <a:ext cx="737573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안정화</a:t>
              </a:r>
              <a:r>
                <a:rPr lang="en-US" altLang="ko-KR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상품</a:t>
              </a:r>
              <a:r>
                <a:rPr lang="en-US" altLang="ko-KR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다각화에서 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 다각화로 확장</a:t>
              </a:r>
            </a:p>
          </p:txBody>
        </p:sp>
        <p:sp>
          <p:nvSpPr>
            <p:cNvPr id="40" name="자유형 26"/>
            <p:cNvSpPr/>
            <p:nvPr/>
          </p:nvSpPr>
          <p:spPr>
            <a:xfrm>
              <a:off x="450928" y="143273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27"/>
            <p:cNvSpPr/>
            <p:nvPr/>
          </p:nvSpPr>
          <p:spPr>
            <a:xfrm rot="10800000">
              <a:off x="8272717" y="15165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V="1">
              <a:off x="275046" y="192746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5046" y="1088486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sp>
        <p:nvSpPr>
          <p:cNvPr id="19" name="직사각형 18"/>
          <p:cNvSpPr/>
          <p:nvPr/>
        </p:nvSpPr>
        <p:spPr>
          <a:xfrm>
            <a:off x="3242801" y="6265133"/>
            <a:ext cx="3420399" cy="3508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연도별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강좌수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유치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</a:t>
            </a:r>
          </a:p>
        </p:txBody>
      </p:sp>
    </p:spTree>
    <p:extLst>
      <p:ext uri="{BB962C8B-B14F-4D97-AF65-F5344CB8AC3E}">
        <p14:creationId xmlns:p14="http://schemas.microsoft.com/office/powerpoint/2010/main" xmlns="" val="48579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경쟁사 분석</a:t>
            </a:r>
          </a:p>
        </p:txBody>
      </p:sp>
      <p:grpSp>
        <p:nvGrpSpPr>
          <p:cNvPr id="94" name="그룹 93"/>
          <p:cNvGrpSpPr/>
          <p:nvPr/>
        </p:nvGrpSpPr>
        <p:grpSpPr>
          <a:xfrm>
            <a:off x="344491" y="1412780"/>
            <a:ext cx="9248045" cy="3362613"/>
            <a:chOff x="344488" y="1367609"/>
            <a:chExt cx="9248045" cy="3362613"/>
          </a:xfrm>
        </p:grpSpPr>
        <p:sp>
          <p:nvSpPr>
            <p:cNvPr id="36" name="직사각형 35"/>
            <p:cNvSpPr/>
            <p:nvPr/>
          </p:nvSpPr>
          <p:spPr>
            <a:xfrm>
              <a:off x="8080365" y="1609055"/>
              <a:ext cx="15121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AAK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80365" y="2708920"/>
              <a:ext cx="15121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 </a:t>
              </a:r>
              <a:r>
                <a:rPr lang="ko-KR" altLang="en-US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 </a:t>
              </a:r>
              <a:r>
                <a:rPr lang="en-US" altLang="ko-KR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코딩 교육</a:t>
              </a:r>
              <a:r>
                <a:rPr lang="en-US" altLang="ko-KR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80364" y="3789040"/>
              <a:ext cx="1512169" cy="307777"/>
            </a:xfrm>
            <a:prstGeom prst="rect">
              <a:avLst/>
            </a:prstGeom>
            <a:ln>
              <a:noFill/>
              <a:prstDash val="sysDot"/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 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</a:t>
              </a:r>
              <a:r>
                <a:rPr lang="en-US" altLang="ko-KR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어학 교육</a:t>
              </a:r>
              <a:r>
                <a:rPr lang="en-US" altLang="ko-KR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4488" y="1367609"/>
              <a:ext cx="1440000" cy="3362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77676" y="1367609"/>
              <a:ext cx="1440000" cy="3362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410865" y="1367609"/>
              <a:ext cx="1440000" cy="3362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944052" y="1367609"/>
              <a:ext cx="1440000" cy="3362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952940" y="1648344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952940" y="2738445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267D1F"/>
                  </a:solidFill>
                </a:ln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952940" y="3828547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cxnSpLocks/>
              <a:stCxn id="19" idx="2"/>
              <a:endCxn id="15" idx="6"/>
            </p:cNvCxnSpPr>
            <p:nvPr/>
          </p:nvCxnSpPr>
          <p:spPr>
            <a:xfrm flipH="1" flipV="1">
              <a:off x="1176036" y="1768123"/>
              <a:ext cx="1328689" cy="1303437"/>
            </a:xfrm>
            <a:prstGeom prst="lin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2504725" y="2951781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019317" y="2739228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552504" y="2739228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504725" y="3815877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4019316" y="1649909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552504" y="1649909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267D1F"/>
                  </a:solidFill>
                </a:ln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486128" y="1648344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267D1F"/>
                  </a:solidFill>
                </a:ln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019317" y="3828547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rgbClr val="267D1F"/>
                  </a:solidFill>
                </a:ln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5552504" y="3828547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2727821" y="2859007"/>
              <a:ext cx="1291496" cy="212553"/>
            </a:xfrm>
            <a:prstGeom prst="lin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직선 연결선 28"/>
            <p:cNvCxnSpPr>
              <a:cxnSpLocks/>
              <a:stCxn id="27" idx="2"/>
              <a:endCxn id="20" idx="6"/>
            </p:cNvCxnSpPr>
            <p:nvPr/>
          </p:nvCxnSpPr>
          <p:spPr>
            <a:xfrm flipH="1" flipV="1">
              <a:off x="4242413" y="2859007"/>
              <a:ext cx="1310091" cy="1089319"/>
            </a:xfrm>
            <a:prstGeom prst="lin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직선 연결선 29"/>
            <p:cNvCxnSpPr>
              <a:cxnSpLocks/>
              <a:stCxn id="25" idx="2"/>
              <a:endCxn id="16" idx="6"/>
            </p:cNvCxnSpPr>
            <p:nvPr/>
          </p:nvCxnSpPr>
          <p:spPr>
            <a:xfrm flipH="1">
              <a:off x="1176036" y="1768123"/>
              <a:ext cx="1310092" cy="109010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/>
            <p:cNvCxnSpPr>
              <a:cxnSpLocks/>
              <a:endCxn id="25" idx="6"/>
            </p:cNvCxnSpPr>
            <p:nvPr/>
          </p:nvCxnSpPr>
          <p:spPr>
            <a:xfrm flipH="1" flipV="1">
              <a:off x="2709224" y="1768123"/>
              <a:ext cx="1320606" cy="2180204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직선 연결선 31"/>
            <p:cNvCxnSpPr>
              <a:cxnSpLocks/>
              <a:stCxn id="24" idx="2"/>
              <a:endCxn id="26" idx="6"/>
            </p:cNvCxnSpPr>
            <p:nvPr/>
          </p:nvCxnSpPr>
          <p:spPr>
            <a:xfrm flipH="1">
              <a:off x="4242413" y="1769688"/>
              <a:ext cx="1310091" cy="217863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직선 연결선 32"/>
            <p:cNvCxnSpPr>
              <a:cxnSpLocks/>
              <a:stCxn id="22" idx="2"/>
              <a:endCxn id="17" idx="6"/>
            </p:cNvCxnSpPr>
            <p:nvPr/>
          </p:nvCxnSpPr>
          <p:spPr>
            <a:xfrm flipH="1">
              <a:off x="1176036" y="3935656"/>
              <a:ext cx="1328689" cy="1267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직선 연결선 33"/>
            <p:cNvCxnSpPr>
              <a:cxnSpLocks/>
              <a:stCxn id="23" idx="2"/>
              <a:endCxn id="22" idx="6"/>
            </p:cNvCxnSpPr>
            <p:nvPr/>
          </p:nvCxnSpPr>
          <p:spPr>
            <a:xfrm flipH="1">
              <a:off x="2727821" y="1769688"/>
              <a:ext cx="1291495" cy="216596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직선 연결선 34"/>
            <p:cNvCxnSpPr>
              <a:cxnSpLocks/>
              <a:stCxn id="21" idx="2"/>
              <a:endCxn id="23" idx="6"/>
            </p:cNvCxnSpPr>
            <p:nvPr/>
          </p:nvCxnSpPr>
          <p:spPr>
            <a:xfrm flipH="1" flipV="1">
              <a:off x="4242412" y="1769688"/>
              <a:ext cx="1310092" cy="1089319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6477239" y="1367609"/>
              <a:ext cx="1440000" cy="3362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085691" y="2739228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085691" y="1649909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7085691" y="3828547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267D1F"/>
                  </a:solidFill>
                </a:ln>
              </a:endParaRPr>
            </a:p>
          </p:txBody>
        </p:sp>
        <p:cxnSp>
          <p:nvCxnSpPr>
            <p:cNvPr id="45" name="직선 연결선 44"/>
            <p:cNvCxnSpPr>
              <a:cxnSpLocks/>
              <a:stCxn id="44" idx="2"/>
              <a:endCxn id="24" idx="6"/>
            </p:cNvCxnSpPr>
            <p:nvPr/>
          </p:nvCxnSpPr>
          <p:spPr>
            <a:xfrm flipH="1" flipV="1">
              <a:off x="5775600" y="1769688"/>
              <a:ext cx="1310091" cy="217863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직선 연결선 45"/>
            <p:cNvCxnSpPr>
              <a:cxnSpLocks/>
              <a:stCxn id="43" idx="2"/>
              <a:endCxn id="21" idx="6"/>
            </p:cNvCxnSpPr>
            <p:nvPr/>
          </p:nvCxnSpPr>
          <p:spPr>
            <a:xfrm flipH="1">
              <a:off x="5775600" y="1769688"/>
              <a:ext cx="1310091" cy="1089319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>
              <a:cxnSpLocks/>
              <a:stCxn id="42" idx="2"/>
              <a:endCxn id="27" idx="6"/>
            </p:cNvCxnSpPr>
            <p:nvPr/>
          </p:nvCxnSpPr>
          <p:spPr>
            <a:xfrm flipH="1">
              <a:off x="5775600" y="2859007"/>
              <a:ext cx="1310091" cy="1089319"/>
            </a:xfrm>
            <a:prstGeom prst="lin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618694" y="4365104"/>
              <a:ext cx="8915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회원 수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297084" y="4365104"/>
              <a:ext cx="601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가격 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830273" y="4365104"/>
              <a:ext cx="601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유통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363460" y="4365104"/>
              <a:ext cx="601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757261" y="4365104"/>
              <a:ext cx="8799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보안</a:t>
              </a:r>
            </a:p>
          </p:txBody>
        </p:sp>
        <p:cxnSp>
          <p:nvCxnSpPr>
            <p:cNvPr id="72" name="직선 연결선 71"/>
            <p:cNvCxnSpPr>
              <a:cxnSpLocks/>
              <a:stCxn id="36" idx="1"/>
              <a:endCxn id="43" idx="6"/>
            </p:cNvCxnSpPr>
            <p:nvPr/>
          </p:nvCxnSpPr>
          <p:spPr>
            <a:xfrm flipH="1">
              <a:off x="7308787" y="1762944"/>
              <a:ext cx="771578" cy="6744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직선 연결선 74"/>
            <p:cNvCxnSpPr>
              <a:cxnSpLocks/>
              <a:stCxn id="37" idx="1"/>
              <a:endCxn id="42" idx="6"/>
            </p:cNvCxnSpPr>
            <p:nvPr/>
          </p:nvCxnSpPr>
          <p:spPr>
            <a:xfrm flipH="1" flipV="1">
              <a:off x="7308787" y="2859007"/>
              <a:ext cx="771578" cy="3802"/>
            </a:xfrm>
            <a:prstGeom prst="line">
              <a:avLst/>
            </a:prstGeom>
            <a:solidFill>
              <a:schemeClr val="bg1"/>
            </a:solidFill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직선 연결선 77"/>
            <p:cNvCxnSpPr>
              <a:cxnSpLocks/>
              <a:stCxn id="38" idx="1"/>
              <a:endCxn id="44" idx="6"/>
            </p:cNvCxnSpPr>
            <p:nvPr/>
          </p:nvCxnSpPr>
          <p:spPr>
            <a:xfrm flipH="1">
              <a:off x="7308787" y="3942929"/>
              <a:ext cx="771577" cy="539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3" name="직사각형 102"/>
          <p:cNvSpPr/>
          <p:nvPr/>
        </p:nvSpPr>
        <p:spPr>
          <a:xfrm>
            <a:off x="1280592" y="5013176"/>
            <a:ext cx="62646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 공학 이론과 프로그래밍 언어 교육을 한 번에 이용할 수 있다는 강점을 강조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비용이 들지 않는 무료 교육임을 강조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인증서 관리를 위해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최고의 보안 환경을 구축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우수 강사진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416496" y="5085184"/>
            <a:ext cx="792088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xmlns="" val="174182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</TotalTime>
  <Words>469</Words>
  <Application>Microsoft Office PowerPoint</Application>
  <PresentationFormat>A4 용지(210x297mm)</PresentationFormat>
  <Paragraphs>123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E-Learning 서비스기획서</vt:lpstr>
      <vt:lpstr>1. 사업의 필요성</vt:lpstr>
      <vt:lpstr>2. 시장 분석</vt:lpstr>
      <vt:lpstr>3. 고객 분석</vt:lpstr>
      <vt:lpstr>4. 사이트 소개</vt:lpstr>
      <vt:lpstr>5.사이트 특징</vt:lpstr>
      <vt:lpstr>6. 사이트 이용 방법</vt:lpstr>
      <vt:lpstr>7. 매출 계획</vt:lpstr>
      <vt:lpstr>8. 경쟁사 분석</vt:lpstr>
      <vt:lpstr>9. 디자인 계획</vt:lpstr>
      <vt:lpstr>10. 마케팅 계획</vt:lpstr>
      <vt:lpstr>11. 제작 계획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Talking Potato</cp:lastModifiedBy>
  <cp:revision>253</cp:revision>
  <dcterms:created xsi:type="dcterms:W3CDTF">2016-01-03T07:52:51Z</dcterms:created>
  <dcterms:modified xsi:type="dcterms:W3CDTF">2024-05-27T07:28:45Z</dcterms:modified>
</cp:coreProperties>
</file>