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4" roundtripDataSignature="AMtx7mijOHp+nFRv7n7u4YMMZsZyVlc8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0" name="Google Shape;20;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1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0" name="Google Shape;30;p1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32" name="Google Shape;32;p1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4"/>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p:nvPr>
            <p:ph idx="2" type="pic"/>
          </p:nvPr>
        </p:nvSpPr>
        <p:spPr>
          <a:xfrm>
            <a:off x="2389717" y="612775"/>
            <a:ext cx="7315200" cy="4114800"/>
          </a:xfrm>
          <a:prstGeom prst="rect">
            <a:avLst/>
          </a:prstGeom>
          <a:noFill/>
          <a:ln>
            <a:noFill/>
          </a:ln>
        </p:spPr>
      </p:sp>
      <p:sp>
        <p:nvSpPr>
          <p:cNvPr id="71" name="Google Shape;71;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9"/>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ocs.google.com/spreadsheets/d/1H4_8eP0_ISJ9k9rKSLwXCQRLwfw6nDHw9ET8w-It2IA/edit?gid=15637892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title"/>
          </p:nvPr>
        </p:nvSpPr>
        <p:spPr>
          <a:xfrm>
            <a:off x="1089750" y="1814927"/>
            <a:ext cx="10010408" cy="454025"/>
          </a:xfrm>
          <a:prstGeom prst="rect">
            <a:avLst/>
          </a:prstGeom>
          <a:noFill/>
          <a:ln>
            <a:noFill/>
          </a:ln>
        </p:spPr>
        <p:txBody>
          <a:bodyPr anchorCtr="0" anchor="b" bIns="0" lIns="0" spcFirstLastPara="1" rIns="0" wrap="square" tIns="13950">
            <a:spAutoFit/>
          </a:bodyPr>
          <a:lstStyle/>
          <a:p>
            <a:pPr indent="0" lvl="0" marL="12700" rtl="0" algn="ctr">
              <a:lnSpc>
                <a:spcPct val="100000"/>
              </a:lnSpc>
              <a:spcBef>
                <a:spcPts val="0"/>
              </a:spcBef>
              <a:spcAft>
                <a:spcPts val="0"/>
              </a:spcAft>
              <a:buNone/>
            </a:pPr>
            <a:r>
              <a:rPr b="1" lang="en-US" sz="2800">
                <a:solidFill>
                  <a:srgbClr val="001F5F"/>
                </a:solidFill>
              </a:rPr>
              <a:t>Department of Computer Science and Engineering</a:t>
            </a:r>
            <a:endParaRPr b="1" sz="2800"/>
          </a:p>
        </p:txBody>
      </p:sp>
      <p:sp>
        <p:nvSpPr>
          <p:cNvPr id="92" name="Google Shape;92;p1"/>
          <p:cNvSpPr txBox="1"/>
          <p:nvPr/>
        </p:nvSpPr>
        <p:spPr>
          <a:xfrm>
            <a:off x="465059" y="4988407"/>
            <a:ext cx="4460371" cy="1137876"/>
          </a:xfrm>
          <a:prstGeom prst="rect">
            <a:avLst/>
          </a:prstGeom>
          <a:noFill/>
          <a:ln>
            <a:noFill/>
          </a:ln>
        </p:spPr>
        <p:txBody>
          <a:bodyPr anchorCtr="0" anchor="t" bIns="0" lIns="0" spcFirstLastPara="1" rIns="0" wrap="square" tIns="15225">
            <a:spAutoFit/>
          </a:bodyPr>
          <a:lstStyle/>
          <a:p>
            <a:pPr indent="0" lvl="0" marL="12700" marR="5715" rtl="0" algn="l">
              <a:lnSpc>
                <a:spcPct val="99200"/>
              </a:lnSpc>
              <a:spcBef>
                <a:spcPts val="0"/>
              </a:spcBef>
              <a:spcAft>
                <a:spcPts val="0"/>
              </a:spcAft>
              <a:buNone/>
            </a:pPr>
            <a:r>
              <a:rPr b="1" lang="en-US" sz="2400">
                <a:solidFill>
                  <a:srgbClr val="FF0000"/>
                </a:solidFill>
                <a:latin typeface="Verdana"/>
                <a:ea typeface="Verdana"/>
                <a:cs typeface="Verdana"/>
                <a:sym typeface="Verdana"/>
              </a:rPr>
              <a:t>Supervisor</a:t>
            </a:r>
            <a:endParaRPr/>
          </a:p>
          <a:p>
            <a:pPr indent="0" lvl="0" marL="12700" marR="5715" rtl="0" algn="l">
              <a:lnSpc>
                <a:spcPct val="99200"/>
              </a:lnSpc>
              <a:spcBef>
                <a:spcPts val="120"/>
              </a:spcBef>
              <a:spcAft>
                <a:spcPts val="0"/>
              </a:spcAft>
              <a:buNone/>
            </a:pPr>
            <a:r>
              <a:rPr b="1" lang="en-US" sz="2400">
                <a:solidFill>
                  <a:srgbClr val="FF0000"/>
                </a:solidFill>
                <a:latin typeface="Verdana"/>
                <a:ea typeface="Verdana"/>
                <a:cs typeface="Verdana"/>
                <a:sym typeface="Verdana"/>
              </a:rPr>
              <a:t>Mrs. JANANEE V</a:t>
            </a:r>
            <a:endParaRPr/>
          </a:p>
          <a:p>
            <a:pPr indent="0" lvl="0" marL="12700" marR="5715" rtl="0" algn="l">
              <a:lnSpc>
                <a:spcPct val="99200"/>
              </a:lnSpc>
              <a:spcBef>
                <a:spcPts val="120"/>
              </a:spcBef>
              <a:spcAft>
                <a:spcPts val="0"/>
              </a:spcAft>
              <a:buNone/>
            </a:pPr>
            <a:r>
              <a:rPr b="1" lang="en-US" sz="2400">
                <a:solidFill>
                  <a:srgbClr val="FF0000"/>
                </a:solidFill>
                <a:latin typeface="Verdana"/>
                <a:ea typeface="Verdana"/>
                <a:cs typeface="Verdana"/>
                <a:sym typeface="Verdana"/>
              </a:rPr>
              <a:t>Assistant Professor(SG)</a:t>
            </a:r>
            <a:endParaRPr sz="2400">
              <a:solidFill>
                <a:schemeClr val="dk1"/>
              </a:solidFill>
              <a:latin typeface="Verdana"/>
              <a:ea typeface="Verdana"/>
              <a:cs typeface="Verdana"/>
              <a:sym typeface="Verdana"/>
            </a:endParaRPr>
          </a:p>
        </p:txBody>
      </p:sp>
      <p:sp>
        <p:nvSpPr>
          <p:cNvPr id="93" name="Google Shape;93;p1"/>
          <p:cNvSpPr txBox="1"/>
          <p:nvPr/>
        </p:nvSpPr>
        <p:spPr>
          <a:xfrm>
            <a:off x="6149180" y="4825972"/>
            <a:ext cx="5766727" cy="1322070"/>
          </a:xfrm>
          <a:prstGeom prst="rect">
            <a:avLst/>
          </a:prstGeom>
          <a:noFill/>
          <a:ln>
            <a:noFill/>
          </a:ln>
        </p:spPr>
        <p:txBody>
          <a:bodyPr anchorCtr="0" anchor="t" bIns="0" lIns="0" spcFirstLastPara="1" rIns="0" wrap="square" tIns="80000">
            <a:spAutoFit/>
          </a:bodyPr>
          <a:lstStyle/>
          <a:p>
            <a:pPr indent="0" lvl="0" marL="12700" marR="0" rtl="0" algn="l">
              <a:lnSpc>
                <a:spcPct val="100000"/>
              </a:lnSpc>
              <a:spcBef>
                <a:spcPts val="0"/>
              </a:spcBef>
              <a:spcAft>
                <a:spcPts val="0"/>
              </a:spcAft>
              <a:buNone/>
            </a:pPr>
            <a:r>
              <a:rPr b="1" lang="en-US" sz="2400">
                <a:solidFill>
                  <a:srgbClr val="FF0000"/>
                </a:solidFill>
                <a:latin typeface="Verdana"/>
                <a:ea typeface="Verdana"/>
                <a:cs typeface="Verdana"/>
                <a:sym typeface="Verdana"/>
              </a:rPr>
              <a:t>MUKKUNDHAN N (210701170)</a:t>
            </a:r>
            <a:endParaRPr sz="2400">
              <a:solidFill>
                <a:schemeClr val="dk1"/>
              </a:solidFill>
              <a:latin typeface="Verdana"/>
              <a:ea typeface="Verdana"/>
              <a:cs typeface="Verdana"/>
              <a:sym typeface="Verdana"/>
            </a:endParaRPr>
          </a:p>
          <a:p>
            <a:pPr indent="0" lvl="0" marL="12700" marR="0" rtl="0" algn="l">
              <a:lnSpc>
                <a:spcPct val="100000"/>
              </a:lnSpc>
              <a:spcBef>
                <a:spcPts val="530"/>
              </a:spcBef>
              <a:spcAft>
                <a:spcPts val="0"/>
              </a:spcAft>
              <a:buNone/>
            </a:pPr>
            <a:r>
              <a:rPr b="1" lang="en-US" sz="2400">
                <a:solidFill>
                  <a:srgbClr val="FF0000"/>
                </a:solidFill>
                <a:latin typeface="Verdana"/>
                <a:ea typeface="Verdana"/>
                <a:cs typeface="Verdana"/>
                <a:sym typeface="Verdana"/>
              </a:rPr>
              <a:t>NAVEENKUMAR S (210701175)</a:t>
            </a:r>
            <a:endParaRPr sz="2400">
              <a:solidFill>
                <a:schemeClr val="dk1"/>
              </a:solidFill>
              <a:latin typeface="Verdana"/>
              <a:ea typeface="Verdana"/>
              <a:cs typeface="Verdana"/>
              <a:sym typeface="Verdana"/>
            </a:endParaRPr>
          </a:p>
          <a:p>
            <a:pPr indent="0" lvl="0" marL="12700" marR="0" rtl="0" algn="l">
              <a:lnSpc>
                <a:spcPct val="100000"/>
              </a:lnSpc>
              <a:spcBef>
                <a:spcPts val="505"/>
              </a:spcBef>
              <a:spcAft>
                <a:spcPts val="0"/>
              </a:spcAft>
              <a:buNone/>
            </a:pPr>
            <a:r>
              <a:rPr b="1" lang="en-US" sz="2400">
                <a:solidFill>
                  <a:srgbClr val="FF0000"/>
                </a:solidFill>
                <a:latin typeface="Verdana"/>
                <a:ea typeface="Verdana"/>
                <a:cs typeface="Verdana"/>
                <a:sym typeface="Verdana"/>
              </a:rPr>
              <a:t>NAVNEETH SURESH (210701176)</a:t>
            </a:r>
            <a:endParaRPr sz="2400">
              <a:solidFill>
                <a:schemeClr val="dk1"/>
              </a:solidFill>
              <a:latin typeface="Verdana"/>
              <a:ea typeface="Verdana"/>
              <a:cs typeface="Verdana"/>
              <a:sym typeface="Verdana"/>
            </a:endParaRPr>
          </a:p>
        </p:txBody>
      </p:sp>
      <p:pic>
        <p:nvPicPr>
          <p:cNvPr id="94" name="Google Shape;94;p1"/>
          <p:cNvPicPr preferRelativeResize="0"/>
          <p:nvPr/>
        </p:nvPicPr>
        <p:blipFill rotWithShape="1">
          <a:blip r:embed="rId3">
            <a:alphaModFix/>
          </a:blip>
          <a:srcRect b="0" l="0" r="0" t="0"/>
          <a:stretch/>
        </p:blipFill>
        <p:spPr>
          <a:xfrm>
            <a:off x="80095" y="88900"/>
            <a:ext cx="2908154" cy="952500"/>
          </a:xfrm>
          <a:prstGeom prst="rect">
            <a:avLst/>
          </a:prstGeom>
          <a:noFill/>
          <a:ln>
            <a:noFill/>
          </a:ln>
        </p:spPr>
      </p:pic>
      <p:pic>
        <p:nvPicPr>
          <p:cNvPr id="95" name="Google Shape;95;p1"/>
          <p:cNvPicPr preferRelativeResize="0"/>
          <p:nvPr/>
        </p:nvPicPr>
        <p:blipFill rotWithShape="1">
          <a:blip r:embed="rId4">
            <a:alphaModFix/>
          </a:blip>
          <a:srcRect b="0" l="0" r="0" t="0"/>
          <a:stretch/>
        </p:blipFill>
        <p:spPr>
          <a:xfrm>
            <a:off x="11111375" y="64007"/>
            <a:ext cx="1001168" cy="1142492"/>
          </a:xfrm>
          <a:prstGeom prst="rect">
            <a:avLst/>
          </a:prstGeom>
          <a:noFill/>
          <a:ln>
            <a:noFill/>
          </a:ln>
        </p:spPr>
      </p:pic>
      <p:grpSp>
        <p:nvGrpSpPr>
          <p:cNvPr id="96" name="Google Shape;96;p1"/>
          <p:cNvGrpSpPr/>
          <p:nvPr/>
        </p:nvGrpSpPr>
        <p:grpSpPr>
          <a:xfrm>
            <a:off x="914083" y="2390776"/>
            <a:ext cx="10363200" cy="109855"/>
            <a:chOff x="913130" y="2390775"/>
            <a:chExt cx="10352405" cy="109855"/>
          </a:xfrm>
        </p:grpSpPr>
        <p:sp>
          <p:nvSpPr>
            <p:cNvPr id="97" name="Google Shape;97;p1"/>
            <p:cNvSpPr/>
            <p:nvPr/>
          </p:nvSpPr>
          <p:spPr>
            <a:xfrm>
              <a:off x="913130" y="2390775"/>
              <a:ext cx="6398260" cy="109855"/>
            </a:xfrm>
            <a:custGeom>
              <a:rect b="b" l="l" r="r" t="t"/>
              <a:pathLst>
                <a:path extrusionOk="0" h="109855" w="6398259">
                  <a:moveTo>
                    <a:pt x="6398260" y="0"/>
                  </a:moveTo>
                  <a:lnTo>
                    <a:pt x="0" y="0"/>
                  </a:lnTo>
                  <a:lnTo>
                    <a:pt x="0" y="109854"/>
                  </a:lnTo>
                  <a:lnTo>
                    <a:pt x="6398260" y="109854"/>
                  </a:lnTo>
                  <a:lnTo>
                    <a:pt x="639826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8" name="Google Shape;98;p1"/>
            <p:cNvSpPr/>
            <p:nvPr/>
          </p:nvSpPr>
          <p:spPr>
            <a:xfrm>
              <a:off x="913130" y="2390775"/>
              <a:ext cx="10352405" cy="0"/>
            </a:xfrm>
            <a:custGeom>
              <a:rect b="b" l="l" r="r" t="t"/>
              <a:pathLst>
                <a:path extrusionOk="0" h="120000" w="10352405">
                  <a:moveTo>
                    <a:pt x="0" y="0"/>
                  </a:moveTo>
                  <a:lnTo>
                    <a:pt x="10352405"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99" name="Google Shape;99;p1"/>
          <p:cNvSpPr txBox="1"/>
          <p:nvPr/>
        </p:nvSpPr>
        <p:spPr>
          <a:xfrm>
            <a:off x="2017263" y="2800675"/>
            <a:ext cx="7879200" cy="2107500"/>
          </a:xfrm>
          <a:prstGeom prst="rect">
            <a:avLst/>
          </a:prstGeom>
          <a:noFill/>
          <a:ln>
            <a:noFill/>
          </a:ln>
        </p:spPr>
        <p:txBody>
          <a:bodyPr anchorCtr="0" anchor="t" bIns="0" lIns="0" spcFirstLastPara="1" rIns="0" wrap="square" tIns="13950">
            <a:spAutoFit/>
          </a:bodyPr>
          <a:lstStyle/>
          <a:p>
            <a:pPr indent="0" lvl="0" marL="12700" rtl="0" algn="ctr">
              <a:spcBef>
                <a:spcPts val="0"/>
              </a:spcBef>
              <a:spcAft>
                <a:spcPts val="0"/>
              </a:spcAft>
              <a:buSzPts val="1100"/>
              <a:buNone/>
            </a:pPr>
            <a:r>
              <a:rPr b="1" lang="en-US" sz="3400">
                <a:solidFill>
                  <a:srgbClr val="6E2E9F"/>
                </a:solidFill>
                <a:latin typeface="Verdana"/>
                <a:ea typeface="Verdana"/>
                <a:cs typeface="Verdana"/>
                <a:sym typeface="Verdana"/>
              </a:rPr>
              <a:t>Virtual Project Review System for Streamlined Evaluation and Performance Optimization</a:t>
            </a:r>
            <a:endParaRPr b="1" sz="3400">
              <a:solidFill>
                <a:srgbClr val="6E2E9F"/>
              </a:solidFill>
              <a:latin typeface="Verdana"/>
              <a:ea typeface="Verdana"/>
              <a:cs typeface="Verdana"/>
              <a:sym typeface="Verdana"/>
            </a:endParaRPr>
          </a:p>
          <a:p>
            <a:pPr indent="0" lvl="0" marL="12700" marR="0" rtl="0" algn="ctr">
              <a:lnSpc>
                <a:spcPct val="100000"/>
              </a:lnSpc>
              <a:spcBef>
                <a:spcPts val="0"/>
              </a:spcBef>
              <a:spcAft>
                <a:spcPts val="0"/>
              </a:spcAft>
              <a:buNone/>
            </a:pPr>
            <a:r>
              <a:t/>
            </a:r>
            <a:endParaRPr b="1" sz="3400">
              <a:solidFill>
                <a:srgbClr val="6E2E9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3" name="Shape 103"/>
        <p:cNvGrpSpPr/>
        <p:nvPr/>
      </p:nvGrpSpPr>
      <p:grpSpPr>
        <a:xfrm>
          <a:off x="0" y="0"/>
          <a:ext cx="0" cy="0"/>
          <a:chOff x="0" y="0"/>
          <a:chExt cx="0" cy="0"/>
        </a:xfrm>
      </p:grpSpPr>
      <p:sp>
        <p:nvSpPr>
          <p:cNvPr id="104" name="Google Shape;104;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Introduction</a:t>
            </a:r>
            <a:endParaRPr sz="2800"/>
          </a:p>
        </p:txBody>
      </p:sp>
      <p:sp>
        <p:nvSpPr>
          <p:cNvPr id="105" name="Google Shape;105;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Effective management of academic research is essential. The proposed Academic Review System is a web-based platform designed to simplify this process for both students and coordinators. It offers students tools for submission checks, progress tracking, and document uploads, while allowing coordinators to review, approve, and provide feedback on submissions. The system streamlines research project management by incorporating real-time progress monitoring. Prioritizing security, privacy, and ease of use, this platform aims to improve the efficiency and success of academic research projects within educational institutions.</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p:txBody>
      </p:sp>
      <p:sp>
        <p:nvSpPr>
          <p:cNvPr id="106" name="Google Shape;106;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07" name="Google Shape;107;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8" name="Google Shape;108;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2" name="Shape 112"/>
        <p:cNvGrpSpPr/>
        <p:nvPr/>
      </p:nvGrpSpPr>
      <p:grpSpPr>
        <a:xfrm>
          <a:off x="0" y="0"/>
          <a:ext cx="0" cy="0"/>
          <a:chOff x="0" y="0"/>
          <a:chExt cx="0" cy="0"/>
        </a:xfrm>
      </p:grpSpPr>
      <p:sp>
        <p:nvSpPr>
          <p:cNvPr id="113" name="Google Shape;113;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Literature Review</a:t>
            </a:r>
            <a:endParaRPr sz="2800"/>
          </a:p>
        </p:txBody>
      </p:sp>
      <p:sp>
        <p:nvSpPr>
          <p:cNvPr id="114" name="Google Shape;114;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r>
              <a:rPr b="0" i="0" lang="en-US" sz="2800" u="none" cap="none" strike="noStrike">
                <a:solidFill>
                  <a:srgbClr val="000000"/>
                </a:solidFill>
                <a:latin typeface="Verdana"/>
                <a:ea typeface="Verdana"/>
                <a:cs typeface="Verdana"/>
                <a:sym typeface="Verdana"/>
              </a:rPr>
              <a:t>For literature review or survey refer this link.</a:t>
            </a: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rPr lang="en-US" u="sng">
                <a:solidFill>
                  <a:schemeClr val="hlink"/>
                </a:solidFill>
                <a:hlinkClick r:id="rId4"/>
              </a:rPr>
              <a:t>https://docs.google.com/spreadsheets/d/1H4_8eP0_ISJ9k9rKSLwXCQRLwfw6nDHw9ET8w-It2IA/edit?gid=1563789228#gid=1563789228</a:t>
            </a:r>
            <a:endParaRPr/>
          </a:p>
        </p:txBody>
      </p:sp>
      <p:sp>
        <p:nvSpPr>
          <p:cNvPr id="115" name="Google Shape;115;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16" name="Google Shape;116;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7" name="Google Shape;117;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3"/>
          <p:cNvSpPr txBox="1"/>
          <p:nvPr/>
        </p:nvSpPr>
        <p:spPr>
          <a:xfrm>
            <a:off x="6295292" y="603152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2" name="Shape 122"/>
        <p:cNvGrpSpPr/>
        <p:nvPr/>
      </p:nvGrpSpPr>
      <p:grpSpPr>
        <a:xfrm>
          <a:off x="0" y="0"/>
          <a:ext cx="0" cy="0"/>
          <a:chOff x="0" y="0"/>
          <a:chExt cx="0" cy="0"/>
        </a:xfrm>
      </p:grpSpPr>
      <p:sp>
        <p:nvSpPr>
          <p:cNvPr id="123" name="Google Shape;123;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Summary of Literature Review</a:t>
            </a:r>
            <a:endParaRPr sz="2800"/>
          </a:p>
        </p:txBody>
      </p:sp>
      <p:sp>
        <p:nvSpPr>
          <p:cNvPr id="124" name="Google Shape;124;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Clr>
                <a:srgbClr val="CC0000"/>
              </a:buClr>
              <a:buSzPts val="2200"/>
              <a:buChar char="□"/>
            </a:pPr>
            <a:r>
              <a:rPr lang="en-US" sz="2200">
                <a:solidFill>
                  <a:srgbClr val="000000"/>
                </a:solidFill>
                <a:latin typeface="Times New Roman"/>
                <a:ea typeface="Times New Roman"/>
                <a:cs typeface="Times New Roman"/>
                <a:sym typeface="Times New Roman"/>
              </a:rPr>
              <a:t>The literature survey reviews 20 papers on various systems for project management, student tracking, and educational tools. Key innovations include integrating local expertise in international projects, real-time geospatial progress monitoring, and dashboards for tracking student projects and academic progress. Moodle-based LMS increased student engagement, and recommender systems showed promise in academic decision-making. Cloud-based systems and web platforms automated project and research management processes, improving efficiency. However, limitations across the studies include scalability issues, dependence on data accuracy, and the need for more empirical validation to extend findings beyond controlled environments. Overall, the papers highlight advancements in technology-driven management and education systems but also reveal areas requiring further development.</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p:txBody>
      </p:sp>
      <p:sp>
        <p:nvSpPr>
          <p:cNvPr id="125" name="Google Shape;125;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26" name="Google Shape;126;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7" name="Google Shape;127;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1" name="Shape 131"/>
        <p:cNvGrpSpPr/>
        <p:nvPr/>
      </p:nvGrpSpPr>
      <p:grpSpPr>
        <a:xfrm>
          <a:off x="0" y="0"/>
          <a:ext cx="0" cy="0"/>
          <a:chOff x="0" y="0"/>
          <a:chExt cx="0" cy="0"/>
        </a:xfrm>
      </p:grpSpPr>
      <p:sp>
        <p:nvSpPr>
          <p:cNvPr id="132" name="Google Shape;132;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Problem Statement</a:t>
            </a:r>
            <a:endParaRPr sz="2800"/>
          </a:p>
        </p:txBody>
      </p:sp>
      <p:sp>
        <p:nvSpPr>
          <p:cNvPr id="133" name="Google Shape;133;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manual review and paper submission process in academia is inefficient, leading to delays and increased workload. Students struggle with ensuring originality and compliance, while supervisors face challenges in managing multiple reviews and providing timely feedback. Administrators are burdened with overseeing the entire process and maintaining consistency. This results in errors and inefficiencies, affecting the quality of academic assessments. The proposed </a:t>
            </a:r>
            <a:r>
              <a:rPr lang="en-US" sz="2400">
                <a:solidFill>
                  <a:srgbClr val="000000"/>
                </a:solidFill>
                <a:latin typeface="Times New Roman"/>
                <a:ea typeface="Times New Roman"/>
                <a:cs typeface="Times New Roman"/>
                <a:sym typeface="Times New Roman"/>
              </a:rPr>
              <a:t>application </a:t>
            </a:r>
            <a:r>
              <a:rPr b="0" i="0" lang="en-US" sz="2400" u="none" cap="none" strike="noStrike">
                <a:solidFill>
                  <a:srgbClr val="000000"/>
                </a:solidFill>
                <a:latin typeface="Times New Roman"/>
                <a:ea typeface="Times New Roman"/>
                <a:cs typeface="Times New Roman"/>
                <a:sym typeface="Times New Roman"/>
              </a:rPr>
              <a:t>aims to automate and streamline the review process. </a:t>
            </a:r>
            <a:r>
              <a:rPr lang="en-US" sz="2400">
                <a:solidFill>
                  <a:srgbClr val="000000"/>
                </a:solidFill>
                <a:latin typeface="Times New Roman"/>
                <a:ea typeface="Times New Roman"/>
                <a:cs typeface="Times New Roman"/>
                <a:sym typeface="Times New Roman"/>
              </a:rPr>
              <a:t>The streamlined  review-application aims</a:t>
            </a:r>
            <a:r>
              <a:rPr b="0" i="0" lang="en-US" sz="2400" u="none" cap="none" strike="noStrike">
                <a:solidFill>
                  <a:srgbClr val="000000"/>
                </a:solidFill>
                <a:latin typeface="Times New Roman"/>
                <a:ea typeface="Times New Roman"/>
                <a:cs typeface="Times New Roman"/>
                <a:sym typeface="Times New Roman"/>
              </a:rPr>
              <a:t> to enhance accuracy, speed, and user experience, reducing manual workload and improving overall efficiency in academic assessments.</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p:txBody>
      </p:sp>
      <p:sp>
        <p:nvSpPr>
          <p:cNvPr id="134" name="Google Shape;134;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35" name="Google Shape;135;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6" name="Google Shape;136;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Objectives</a:t>
            </a:r>
            <a:endParaRPr sz="2800"/>
          </a:p>
        </p:txBody>
      </p:sp>
      <p:sp>
        <p:nvSpPr>
          <p:cNvPr id="142" name="Google Shape;142;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lang="en-US" sz="2400">
                <a:solidFill>
                  <a:srgbClr val="000000"/>
                </a:solidFill>
                <a:latin typeface="Times New Roman"/>
                <a:ea typeface="Times New Roman"/>
                <a:cs typeface="Times New Roman"/>
                <a:sym typeface="Times New Roman"/>
              </a:rPr>
              <a:t>1. Simplify Research Management: Provide a user-friendly platform that streamlines the management of academic research projects for both students and coordinators.</a:t>
            </a:r>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2. Enable Progress Tracking: Allow students to track their research progress and submit updates regularly, giving coordinators a clear view of each project’s status.</a:t>
            </a:r>
            <a:endParaRPr/>
          </a:p>
          <a:p>
            <a:pPr indent="-469900" lvl="0" marL="469900" marR="0" rtl="0" algn="l">
              <a:lnSpc>
                <a:spcPct val="100000"/>
              </a:lnSpc>
              <a:spcBef>
                <a:spcPts val="480"/>
              </a:spcBef>
              <a:spcAft>
                <a:spcPts val="0"/>
              </a:spcAft>
              <a:buClr>
                <a:srgbClr val="CC0000"/>
              </a:buClr>
              <a:buSzPts val="2400"/>
              <a:buFont typeface="Noto Sans Symbols"/>
              <a:buChar char="□"/>
            </a:pPr>
            <a:r>
              <a:rPr lang="en-US" sz="2400">
                <a:solidFill>
                  <a:srgbClr val="000000"/>
                </a:solidFill>
                <a:latin typeface="Times New Roman"/>
                <a:ea typeface="Times New Roman"/>
                <a:cs typeface="Times New Roman"/>
                <a:sym typeface="Times New Roman"/>
              </a:rPr>
              <a:t>3. Streamline Document Handling: Provide a centralized system for document uploads, storage, and retrieval, making it easier for students to submit work and for coordinators to access and review it.</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p:txBody>
      </p:sp>
      <p:sp>
        <p:nvSpPr>
          <p:cNvPr id="143" name="Google Shape;143;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44" name="Google Shape;144;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5" name="Google Shape;145;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9" name="Shape 149"/>
        <p:cNvGrpSpPr/>
        <p:nvPr/>
      </p:nvGrpSpPr>
      <p:grpSpPr>
        <a:xfrm>
          <a:off x="0" y="0"/>
          <a:ext cx="0" cy="0"/>
          <a:chOff x="0" y="0"/>
          <a:chExt cx="0" cy="0"/>
        </a:xfrm>
      </p:grpSpPr>
      <p:sp>
        <p:nvSpPr>
          <p:cNvPr id="150" name="Google Shape;150;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151" name="Google Shape;151;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proposed Academic Review System is a web-based platform designed to enhance the management of academic research projects for students and coordinators. This system streamlines research processes by offering tools for progress tracking, document uploads, and submission management. Coordinators can efficiently review, approve, and provide feedback on student submissions. With a focus on security, privacy, and ease of use, this platform aims to improve the efficiency and success of academic research projects within educational institutions.</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480"/>
              </a:spcBef>
              <a:spcAft>
                <a:spcPts val="0"/>
              </a:spcAft>
              <a:buSzPts val="2400"/>
              <a:buNone/>
            </a:pPr>
            <a:r>
              <a:t/>
            </a:r>
            <a:endParaRPr sz="2400"/>
          </a:p>
        </p:txBody>
      </p:sp>
      <p:sp>
        <p:nvSpPr>
          <p:cNvPr id="152" name="Google Shape;152;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
        <p:nvSpPr>
          <p:cNvPr id="153" name="Google Shape;153;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4" name="Google Shape;154;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FF0000"/>
                </a:solidFill>
              </a:rPr>
              <a:t>Thank You</a:t>
            </a:r>
            <a:endParaRPr/>
          </a:p>
        </p:txBody>
      </p:sp>
      <p:sp>
        <p:nvSpPr>
          <p:cNvPr id="160" name="Google Shape;160;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