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374" r:id="rId2"/>
    <p:sldId id="257" r:id="rId3"/>
    <p:sldId id="373" r:id="rId4"/>
    <p:sldId id="370" r:id="rId5"/>
    <p:sldId id="369" r:id="rId6"/>
    <p:sldId id="372" r:id="rId7"/>
    <p:sldId id="368" r:id="rId8"/>
    <p:sldId id="375" r:id="rId9"/>
    <p:sldId id="376" r:id="rId10"/>
    <p:sldId id="377" r:id="rId11"/>
    <p:sldId id="378" r:id="rId12"/>
    <p:sldId id="382" r:id="rId13"/>
    <p:sldId id="383" r:id="rId14"/>
    <p:sldId id="384" r:id="rId15"/>
    <p:sldId id="379" r:id="rId16"/>
    <p:sldId id="380" r:id="rId17"/>
    <p:sldId id="381"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147" autoAdjust="0"/>
    <p:restoredTop sz="94660"/>
  </p:normalViewPr>
  <p:slideViewPr>
    <p:cSldViewPr snapToGrid="0">
      <p:cViewPr varScale="1">
        <p:scale>
          <a:sx n="87" d="100"/>
          <a:sy n="87" d="100"/>
        </p:scale>
        <p:origin x="-115"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pPr/>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pPr/>
              <a:t>‹#›</a:t>
            </a:fld>
            <a:endParaRPr lang="en-IN"/>
          </a:p>
        </p:txBody>
      </p:sp>
    </p:spTree>
    <p:extLst>
      <p:ext uri="{BB962C8B-B14F-4D97-AF65-F5344CB8AC3E}">
        <p14:creationId xmlns:p14="http://schemas.microsoft.com/office/powerpoint/2010/main" xmlns=""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xmlns=""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xmlns=""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Second Review</a:t>
            </a:r>
          </a:p>
        </p:txBody>
      </p:sp>
      <p:sp>
        <p:nvSpPr>
          <p:cNvPr id="4" name="Footer Placeholder 3">
            <a:extLst>
              <a:ext uri="{FF2B5EF4-FFF2-40B4-BE49-F238E27FC236}">
                <a16:creationId xmlns:a16="http://schemas.microsoft.com/office/drawing/2014/main" xmlns=""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xmlns=""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xmlns=""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DE0854C1-7207-EF75-A61A-B4AF54A5D723}"/>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5" name="Rectangle 7">
            <a:extLst>
              <a:ext uri="{FF2B5EF4-FFF2-40B4-BE49-F238E27FC236}">
                <a16:creationId xmlns:a16="http://schemas.microsoft.com/office/drawing/2014/main" xmlns=""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xmlns=""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E1D0F6A3-93FF-6A17-402C-31256BC45713}"/>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5" name="Rectangle 7">
            <a:extLst>
              <a:ext uri="{FF2B5EF4-FFF2-40B4-BE49-F238E27FC236}">
                <a16:creationId xmlns:a16="http://schemas.microsoft.com/office/drawing/2014/main" xmlns=""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xmlns=""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4A88B164-965D-9E09-9E7D-16374A9EADDD}"/>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5" name="Rectangle 7">
            <a:extLst>
              <a:ext uri="{FF2B5EF4-FFF2-40B4-BE49-F238E27FC236}">
                <a16:creationId xmlns:a16="http://schemas.microsoft.com/office/drawing/2014/main" xmlns=""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xmlns=""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9E3D50AC-D896-487B-A964-4F2362A2FCEC}"/>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5" name="Rectangle 7">
            <a:extLst>
              <a:ext uri="{FF2B5EF4-FFF2-40B4-BE49-F238E27FC236}">
                <a16:creationId xmlns:a16="http://schemas.microsoft.com/office/drawing/2014/main" xmlns=""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xmlns=""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1CC1F139-34C5-A295-F629-88EF76019A55}"/>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6" name="Rectangle 7">
            <a:extLst>
              <a:ext uri="{FF2B5EF4-FFF2-40B4-BE49-F238E27FC236}">
                <a16:creationId xmlns:a16="http://schemas.microsoft.com/office/drawing/2014/main" xmlns=""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xmlns=""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3B4E764D-F83F-9CC9-8E38-FEA9647AB755}"/>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8" name="Rectangle 7">
            <a:extLst>
              <a:ext uri="{FF2B5EF4-FFF2-40B4-BE49-F238E27FC236}">
                <a16:creationId xmlns:a16="http://schemas.microsoft.com/office/drawing/2014/main" xmlns=""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xmlns=""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xmlns=""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B80D49F1-7BF0-A0A8-0C0A-9B4F1788B3B4}"/>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4" name="Rectangle 7">
            <a:extLst>
              <a:ext uri="{FF2B5EF4-FFF2-40B4-BE49-F238E27FC236}">
                <a16:creationId xmlns:a16="http://schemas.microsoft.com/office/drawing/2014/main" xmlns=""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xmlns=""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xmlns=""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0400DB2-066A-4CAE-071C-1EAF9DDB7276}"/>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3" name="Rectangle 7">
            <a:extLst>
              <a:ext uri="{FF2B5EF4-FFF2-40B4-BE49-F238E27FC236}">
                <a16:creationId xmlns:a16="http://schemas.microsoft.com/office/drawing/2014/main" xmlns=""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xmlns=""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xmlns=""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70B1A011-C2F2-C9FC-9DD8-A4E6A00AA40D}"/>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6" name="Rectangle 7">
            <a:extLst>
              <a:ext uri="{FF2B5EF4-FFF2-40B4-BE49-F238E27FC236}">
                <a16:creationId xmlns:a16="http://schemas.microsoft.com/office/drawing/2014/main" xmlns=""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xmlns=""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C531D201-6E7B-DD71-C865-2CC768252091}"/>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6" name="Rectangle 7">
            <a:extLst>
              <a:ext uri="{FF2B5EF4-FFF2-40B4-BE49-F238E27FC236}">
                <a16:creationId xmlns:a16="http://schemas.microsoft.com/office/drawing/2014/main" xmlns=""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xmlns=""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xmlns=""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xmlns=""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n-IN" sz="1800"/>
          </a:p>
        </p:txBody>
      </p:sp>
      <p:sp>
        <p:nvSpPr>
          <p:cNvPr id="4102" name="Rectangle 6">
            <a:extLst>
              <a:ext uri="{FF2B5EF4-FFF2-40B4-BE49-F238E27FC236}">
                <a16:creationId xmlns:a16="http://schemas.microsoft.com/office/drawing/2014/main" xmlns=""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Second Review</a:t>
            </a:r>
          </a:p>
        </p:txBody>
      </p:sp>
      <p:sp>
        <p:nvSpPr>
          <p:cNvPr id="4103" name="Rectangle 7">
            <a:extLst>
              <a:ext uri="{FF2B5EF4-FFF2-40B4-BE49-F238E27FC236}">
                <a16:creationId xmlns:a16="http://schemas.microsoft.com/office/drawing/2014/main" xmlns=""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xmlns=""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xmlns=""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google.com/document/d/1iuwn45qG8NnpisrswR8wjkvZZD--fP7zDj3wnKNz3EE/edit?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hyperlink" Target="https://docs.google.com/spreadsheets/d/1H4_8eP0_ISJ9k9rKSLwXCQRLwfw6nDHw9ET8w-It2IA/edit?gid=156378922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9750" y="1814927"/>
            <a:ext cx="10010408" cy="454025"/>
          </a:xfrm>
          <a:prstGeom prst="rect">
            <a:avLst/>
          </a:prstGeom>
        </p:spPr>
        <p:txBody>
          <a:bodyPr vert="horz" wrap="square" lIns="0" tIns="13970" rIns="0" bIns="0" rtlCol="0">
            <a:spAutoFit/>
          </a:bodyPr>
          <a:lstStyle/>
          <a:p>
            <a:pPr marL="12700" algn="ctr">
              <a:lnSpc>
                <a:spcPct val="100000"/>
              </a:lnSpc>
              <a:spcBef>
                <a:spcPts val="110"/>
              </a:spcBef>
            </a:pPr>
            <a:r>
              <a:rPr sz="2800" b="1" spc="-5" dirty="0">
                <a:solidFill>
                  <a:srgbClr val="001F5F"/>
                </a:solidFill>
              </a:rPr>
              <a:t>Department</a:t>
            </a:r>
            <a:r>
              <a:rPr sz="2800" b="1" spc="-45" dirty="0">
                <a:solidFill>
                  <a:srgbClr val="001F5F"/>
                </a:solidFill>
              </a:rPr>
              <a:t> </a:t>
            </a:r>
            <a:r>
              <a:rPr sz="2800" b="1" dirty="0">
                <a:solidFill>
                  <a:srgbClr val="001F5F"/>
                </a:solidFill>
              </a:rPr>
              <a:t>of</a:t>
            </a:r>
            <a:r>
              <a:rPr sz="2800" b="1" spc="-55" dirty="0">
                <a:solidFill>
                  <a:srgbClr val="001F5F"/>
                </a:solidFill>
              </a:rPr>
              <a:t> </a:t>
            </a:r>
            <a:r>
              <a:rPr sz="2800" b="1" spc="-5" dirty="0">
                <a:solidFill>
                  <a:srgbClr val="001F5F"/>
                </a:solidFill>
              </a:rPr>
              <a:t>Computer</a:t>
            </a:r>
            <a:r>
              <a:rPr sz="2800" b="1" spc="-15" dirty="0">
                <a:solidFill>
                  <a:srgbClr val="001F5F"/>
                </a:solidFill>
              </a:rPr>
              <a:t> </a:t>
            </a:r>
            <a:r>
              <a:rPr sz="2800" b="1" spc="-5" dirty="0">
                <a:solidFill>
                  <a:srgbClr val="001F5F"/>
                </a:solidFill>
              </a:rPr>
              <a:t>Science</a:t>
            </a:r>
            <a:r>
              <a:rPr sz="2800" b="1" dirty="0">
                <a:solidFill>
                  <a:srgbClr val="001F5F"/>
                </a:solidFill>
              </a:rPr>
              <a:t> </a:t>
            </a:r>
            <a:r>
              <a:rPr sz="2800" b="1" spc="-10" dirty="0">
                <a:solidFill>
                  <a:srgbClr val="001F5F"/>
                </a:solidFill>
              </a:rPr>
              <a:t>and</a:t>
            </a:r>
            <a:r>
              <a:rPr sz="2800" b="1" spc="-20" dirty="0">
                <a:solidFill>
                  <a:srgbClr val="001F5F"/>
                </a:solidFill>
              </a:rPr>
              <a:t> </a:t>
            </a:r>
            <a:r>
              <a:rPr sz="2800" b="1" spc="-5" dirty="0">
                <a:solidFill>
                  <a:srgbClr val="001F5F"/>
                </a:solidFill>
              </a:rPr>
              <a:t>Engineering</a:t>
            </a:r>
            <a:endParaRPr sz="2800" b="1" dirty="0"/>
          </a:p>
        </p:txBody>
      </p:sp>
      <p:sp>
        <p:nvSpPr>
          <p:cNvPr id="3" name="object 3"/>
          <p:cNvSpPr txBox="1"/>
          <p:nvPr/>
        </p:nvSpPr>
        <p:spPr>
          <a:xfrm>
            <a:off x="2510866" y="2841157"/>
            <a:ext cx="6931896" cy="1399101"/>
          </a:xfrm>
          <a:prstGeom prst="rect">
            <a:avLst/>
          </a:prstGeom>
        </p:spPr>
        <p:txBody>
          <a:bodyPr vert="horz" wrap="square" lIns="0" tIns="13970" rIns="0" bIns="0" rtlCol="0">
            <a:spAutoFit/>
          </a:bodyPr>
          <a:lstStyle/>
          <a:p>
            <a:pPr marL="12700" algn="ctr">
              <a:lnSpc>
                <a:spcPct val="100000"/>
              </a:lnSpc>
              <a:spcBef>
                <a:spcPts val="110"/>
              </a:spcBef>
            </a:pPr>
            <a:r>
              <a:rPr lang="en-US" sz="3000" b="1" spc="-5" dirty="0">
                <a:solidFill>
                  <a:srgbClr val="6E2E9F"/>
                </a:solidFill>
                <a:latin typeface="Verdana"/>
                <a:cs typeface="Verdana"/>
              </a:rPr>
              <a:t>Virtual Project Review System for Streamlined Evaluation and Performance Optimization</a:t>
            </a:r>
            <a:endParaRPr lang="en-IN" sz="3000" dirty="0">
              <a:latin typeface="Verdana"/>
              <a:cs typeface="Verdana"/>
            </a:endParaRPr>
          </a:p>
        </p:txBody>
      </p:sp>
      <p:sp>
        <p:nvSpPr>
          <p:cNvPr id="4" name="object 4"/>
          <p:cNvSpPr txBox="1"/>
          <p:nvPr/>
        </p:nvSpPr>
        <p:spPr>
          <a:xfrm>
            <a:off x="465059" y="4988407"/>
            <a:ext cx="4460371" cy="1137876"/>
          </a:xfrm>
          <a:prstGeom prst="rect">
            <a:avLst/>
          </a:prstGeom>
        </p:spPr>
        <p:txBody>
          <a:bodyPr vert="horz" wrap="square" lIns="0" tIns="15240" rIns="0" bIns="0" rtlCol="0">
            <a:spAutoFit/>
          </a:bodyPr>
          <a:lstStyle/>
          <a:p>
            <a:pPr marL="12700" marR="5715">
              <a:lnSpc>
                <a:spcPct val="99200"/>
              </a:lnSpc>
              <a:spcBef>
                <a:spcPts val="120"/>
              </a:spcBef>
            </a:pPr>
            <a:r>
              <a:rPr lang="en-US" sz="2400" b="1" spc="-5" dirty="0">
                <a:solidFill>
                  <a:srgbClr val="FF0000"/>
                </a:solidFill>
                <a:latin typeface="Verdana"/>
                <a:cs typeface="Verdana"/>
              </a:rPr>
              <a:t>Supervisor</a:t>
            </a:r>
          </a:p>
          <a:p>
            <a:pPr marL="12700" marR="5715">
              <a:lnSpc>
                <a:spcPct val="99200"/>
              </a:lnSpc>
              <a:spcBef>
                <a:spcPts val="120"/>
              </a:spcBef>
            </a:pPr>
            <a:r>
              <a:rPr lang="en-US" sz="2400" b="1" spc="-5" dirty="0">
                <a:solidFill>
                  <a:srgbClr val="FF0000"/>
                </a:solidFill>
                <a:latin typeface="Verdana"/>
                <a:cs typeface="Verdana"/>
              </a:rPr>
              <a:t>Mrs. JANANEE V</a:t>
            </a:r>
          </a:p>
          <a:p>
            <a:pPr marL="12700" marR="5715">
              <a:lnSpc>
                <a:spcPct val="99200"/>
              </a:lnSpc>
              <a:spcBef>
                <a:spcPts val="120"/>
              </a:spcBef>
            </a:pPr>
            <a:r>
              <a:rPr lang="en-US" sz="2400" b="1" spc="-5" dirty="0">
                <a:solidFill>
                  <a:srgbClr val="FF0000"/>
                </a:solidFill>
                <a:latin typeface="Verdana"/>
                <a:cs typeface="Verdana"/>
              </a:rPr>
              <a:t>Assistant Professor(SG)</a:t>
            </a:r>
            <a:endParaRPr sz="2400" dirty="0">
              <a:latin typeface="Verdana"/>
              <a:cs typeface="Verdana"/>
            </a:endParaRPr>
          </a:p>
        </p:txBody>
      </p:sp>
      <p:sp>
        <p:nvSpPr>
          <p:cNvPr id="5" name="object 5"/>
          <p:cNvSpPr txBox="1"/>
          <p:nvPr/>
        </p:nvSpPr>
        <p:spPr>
          <a:xfrm>
            <a:off x="6149180" y="4825972"/>
            <a:ext cx="5766727" cy="1322070"/>
          </a:xfrm>
          <a:prstGeom prst="rect">
            <a:avLst/>
          </a:prstGeom>
        </p:spPr>
        <p:txBody>
          <a:bodyPr vert="horz" wrap="square" lIns="0" tIns="80010" rIns="0" bIns="0" rtlCol="0">
            <a:spAutoFit/>
          </a:bodyPr>
          <a:lstStyle/>
          <a:p>
            <a:pPr marL="12700">
              <a:lnSpc>
                <a:spcPct val="100000"/>
              </a:lnSpc>
              <a:spcBef>
                <a:spcPts val="630"/>
              </a:spcBef>
            </a:pPr>
            <a:r>
              <a:rPr sz="2400" b="1" dirty="0">
                <a:solidFill>
                  <a:srgbClr val="FF0000"/>
                </a:solidFill>
                <a:latin typeface="Verdana"/>
                <a:cs typeface="Verdana"/>
              </a:rPr>
              <a:t>MUKKUNDHAN</a:t>
            </a:r>
            <a:r>
              <a:rPr sz="2400" b="1" spc="-30" dirty="0">
                <a:solidFill>
                  <a:srgbClr val="FF0000"/>
                </a:solidFill>
                <a:latin typeface="Verdana"/>
                <a:cs typeface="Verdana"/>
              </a:rPr>
              <a:t> </a:t>
            </a:r>
            <a:r>
              <a:rPr sz="2400" b="1" dirty="0">
                <a:solidFill>
                  <a:srgbClr val="FF0000"/>
                </a:solidFill>
                <a:latin typeface="Verdana"/>
                <a:cs typeface="Verdana"/>
              </a:rPr>
              <a:t>N</a:t>
            </a:r>
            <a:r>
              <a:rPr sz="2400" b="1" spc="-50" dirty="0">
                <a:solidFill>
                  <a:srgbClr val="FF0000"/>
                </a:solidFill>
                <a:latin typeface="Verdana"/>
                <a:cs typeface="Verdana"/>
              </a:rPr>
              <a:t> </a:t>
            </a:r>
            <a:r>
              <a:rPr sz="2400" b="1" spc="-5" dirty="0">
                <a:solidFill>
                  <a:srgbClr val="FF0000"/>
                </a:solidFill>
                <a:latin typeface="Verdana"/>
                <a:cs typeface="Verdana"/>
              </a:rPr>
              <a:t>(210701170)</a:t>
            </a:r>
            <a:endParaRPr sz="2400" dirty="0">
              <a:latin typeface="Verdana"/>
              <a:cs typeface="Verdana"/>
            </a:endParaRPr>
          </a:p>
          <a:p>
            <a:pPr marL="12700">
              <a:lnSpc>
                <a:spcPct val="100000"/>
              </a:lnSpc>
              <a:spcBef>
                <a:spcPts val="530"/>
              </a:spcBef>
            </a:pPr>
            <a:r>
              <a:rPr sz="2400" b="1" spc="-5" dirty="0">
                <a:solidFill>
                  <a:srgbClr val="FF0000"/>
                </a:solidFill>
                <a:latin typeface="Verdana"/>
                <a:cs typeface="Verdana"/>
              </a:rPr>
              <a:t>NAVEENKUMAR</a:t>
            </a:r>
            <a:r>
              <a:rPr sz="2400" b="1" spc="-30" dirty="0">
                <a:solidFill>
                  <a:srgbClr val="FF0000"/>
                </a:solidFill>
                <a:latin typeface="Verdana"/>
                <a:cs typeface="Verdana"/>
              </a:rPr>
              <a:t> </a:t>
            </a:r>
            <a:r>
              <a:rPr sz="2400" b="1" dirty="0">
                <a:solidFill>
                  <a:srgbClr val="FF0000"/>
                </a:solidFill>
                <a:latin typeface="Verdana"/>
                <a:cs typeface="Verdana"/>
              </a:rPr>
              <a:t>S</a:t>
            </a:r>
            <a:r>
              <a:rPr sz="2400" b="1" spc="-20" dirty="0">
                <a:solidFill>
                  <a:srgbClr val="FF0000"/>
                </a:solidFill>
                <a:latin typeface="Verdana"/>
                <a:cs typeface="Verdana"/>
              </a:rPr>
              <a:t> </a:t>
            </a:r>
            <a:r>
              <a:rPr sz="2400" b="1" spc="-5" dirty="0">
                <a:solidFill>
                  <a:srgbClr val="FF0000"/>
                </a:solidFill>
                <a:latin typeface="Verdana"/>
                <a:cs typeface="Verdana"/>
              </a:rPr>
              <a:t>(210701175)</a:t>
            </a:r>
            <a:endParaRPr sz="2400" dirty="0">
              <a:latin typeface="Verdana"/>
              <a:cs typeface="Verdana"/>
            </a:endParaRPr>
          </a:p>
          <a:p>
            <a:pPr marL="12700">
              <a:lnSpc>
                <a:spcPct val="100000"/>
              </a:lnSpc>
              <a:spcBef>
                <a:spcPts val="505"/>
              </a:spcBef>
            </a:pPr>
            <a:r>
              <a:rPr sz="2400" b="1" spc="-5" dirty="0">
                <a:solidFill>
                  <a:srgbClr val="FF0000"/>
                </a:solidFill>
                <a:latin typeface="Verdana"/>
                <a:cs typeface="Verdana"/>
              </a:rPr>
              <a:t>NAVNEETH</a:t>
            </a:r>
            <a:r>
              <a:rPr sz="2400" b="1" spc="-15" dirty="0">
                <a:solidFill>
                  <a:srgbClr val="FF0000"/>
                </a:solidFill>
                <a:latin typeface="Verdana"/>
                <a:cs typeface="Verdana"/>
              </a:rPr>
              <a:t> </a:t>
            </a:r>
            <a:r>
              <a:rPr sz="2400" b="1" spc="-5" dirty="0">
                <a:solidFill>
                  <a:srgbClr val="FF0000"/>
                </a:solidFill>
                <a:latin typeface="Verdana"/>
                <a:cs typeface="Verdana"/>
              </a:rPr>
              <a:t>SURESH</a:t>
            </a:r>
            <a:r>
              <a:rPr sz="2400" b="1" spc="-20" dirty="0">
                <a:solidFill>
                  <a:srgbClr val="FF0000"/>
                </a:solidFill>
                <a:latin typeface="Verdana"/>
                <a:cs typeface="Verdana"/>
              </a:rPr>
              <a:t> </a:t>
            </a:r>
            <a:r>
              <a:rPr sz="2400" b="1" spc="-5" dirty="0">
                <a:solidFill>
                  <a:srgbClr val="FF0000"/>
                </a:solidFill>
                <a:latin typeface="Verdana"/>
                <a:cs typeface="Verdana"/>
              </a:rPr>
              <a:t>(210701176)</a:t>
            </a:r>
            <a:endParaRPr sz="2400" dirty="0">
              <a:latin typeface="Verdana"/>
              <a:cs typeface="Verdana"/>
            </a:endParaRPr>
          </a:p>
        </p:txBody>
      </p:sp>
      <p:pic>
        <p:nvPicPr>
          <p:cNvPr id="6" name="object 6"/>
          <p:cNvPicPr/>
          <p:nvPr/>
        </p:nvPicPr>
        <p:blipFill>
          <a:blip r:embed="rId2" cstate="print"/>
          <a:stretch>
            <a:fillRect/>
          </a:stretch>
        </p:blipFill>
        <p:spPr>
          <a:xfrm>
            <a:off x="80095" y="88900"/>
            <a:ext cx="2908154" cy="952500"/>
          </a:xfrm>
          <a:prstGeom prst="rect">
            <a:avLst/>
          </a:prstGeom>
        </p:spPr>
      </p:pic>
      <p:pic>
        <p:nvPicPr>
          <p:cNvPr id="7" name="object 7"/>
          <p:cNvPicPr/>
          <p:nvPr/>
        </p:nvPicPr>
        <p:blipFill>
          <a:blip r:embed="rId3" cstate="print"/>
          <a:stretch>
            <a:fillRect/>
          </a:stretch>
        </p:blipFill>
        <p:spPr>
          <a:xfrm>
            <a:off x="11111375" y="64007"/>
            <a:ext cx="1001168" cy="1142492"/>
          </a:xfrm>
          <a:prstGeom prst="rect">
            <a:avLst/>
          </a:prstGeom>
        </p:spPr>
      </p:pic>
      <p:grpSp>
        <p:nvGrpSpPr>
          <p:cNvPr id="8" name="object 8"/>
          <p:cNvGrpSpPr/>
          <p:nvPr/>
        </p:nvGrpSpPr>
        <p:grpSpPr>
          <a:xfrm>
            <a:off x="914083" y="2386018"/>
            <a:ext cx="10363200" cy="114935"/>
            <a:chOff x="913130" y="2386017"/>
            <a:chExt cx="10352405" cy="114935"/>
          </a:xfrm>
        </p:grpSpPr>
        <p:sp>
          <p:nvSpPr>
            <p:cNvPr id="9" name="object 9"/>
            <p:cNvSpPr/>
            <p:nvPr/>
          </p:nvSpPr>
          <p:spPr>
            <a:xfrm>
              <a:off x="913130" y="2390775"/>
              <a:ext cx="6398260" cy="109855"/>
            </a:xfrm>
            <a:custGeom>
              <a:avLst/>
              <a:gdLst/>
              <a:ahLst/>
              <a:cxnLst/>
              <a:rect l="l" t="t" r="r" b="b"/>
              <a:pathLst>
                <a:path w="6398259" h="109855">
                  <a:moveTo>
                    <a:pt x="6398260" y="0"/>
                  </a:moveTo>
                  <a:lnTo>
                    <a:pt x="0" y="0"/>
                  </a:lnTo>
                  <a:lnTo>
                    <a:pt x="0" y="109854"/>
                  </a:lnTo>
                  <a:lnTo>
                    <a:pt x="6398260" y="109854"/>
                  </a:lnTo>
                  <a:lnTo>
                    <a:pt x="6398260" y="0"/>
                  </a:lnTo>
                  <a:close/>
                </a:path>
              </a:pathLst>
            </a:custGeom>
            <a:solidFill>
              <a:srgbClr val="CC0000"/>
            </a:solidFill>
          </p:spPr>
          <p:txBody>
            <a:bodyPr wrap="square" lIns="0" tIns="0" rIns="0" bIns="0" rtlCol="0"/>
            <a:lstStyle/>
            <a:p>
              <a:endParaRPr/>
            </a:p>
          </p:txBody>
        </p:sp>
        <p:sp>
          <p:nvSpPr>
            <p:cNvPr id="10" name="object 10"/>
            <p:cNvSpPr/>
            <p:nvPr/>
          </p:nvSpPr>
          <p:spPr>
            <a:xfrm>
              <a:off x="913130" y="2390775"/>
              <a:ext cx="10352405" cy="0"/>
            </a:xfrm>
            <a:custGeom>
              <a:avLst/>
              <a:gdLst/>
              <a:ahLst/>
              <a:cxnLst/>
              <a:rect l="l" t="t" r="r" b="b"/>
              <a:pathLst>
                <a:path w="10352405">
                  <a:moveTo>
                    <a:pt x="0" y="0"/>
                  </a:moveTo>
                  <a:lnTo>
                    <a:pt x="10352405" y="0"/>
                  </a:lnTo>
                </a:path>
              </a:pathLst>
            </a:custGeom>
            <a:ln w="9514">
              <a:solidFill>
                <a:srgbClr val="CC0000"/>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Student Module: </a:t>
            </a:r>
            <a:r>
              <a:rPr lang="en-US" sz="2400" dirty="0">
                <a:latin typeface="Times New Roman" panose="02020603050405020304" pitchFamily="18" charset="0"/>
                <a:cs typeface="Times New Roman" panose="02020603050405020304" pitchFamily="18" charset="0"/>
              </a:rPr>
              <a:t>A centralized hub for students to submit projects, track feedback, and stay organized with automated notifications and progress tracking. </a:t>
            </a:r>
          </a:p>
          <a:p>
            <a:pPr marL="0" indent="0">
              <a:buNone/>
            </a:pPr>
            <a:endParaRPr lang="en-US" sz="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Admin Module:</a:t>
            </a:r>
            <a:r>
              <a:rPr lang="en-US" sz="2400" dirty="0">
                <a:latin typeface="Times New Roman" panose="02020603050405020304" pitchFamily="18" charset="0"/>
                <a:cs typeface="Times New Roman" panose="02020603050405020304" pitchFamily="18" charset="0"/>
              </a:rPr>
              <a:t> Ensures smooth system operation by managing user roles, monitoring workflows, and maintaining security and system integrity.  </a:t>
            </a:r>
          </a:p>
          <a:p>
            <a:pPr marL="0" indent="0">
              <a:buNone/>
            </a:pPr>
            <a:endParaRPr lang="en-US" sz="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Coordinator Module: </a:t>
            </a:r>
            <a:r>
              <a:rPr lang="en-US" sz="2400" dirty="0">
                <a:latin typeface="Times New Roman" panose="02020603050405020304" pitchFamily="18" charset="0"/>
                <a:cs typeface="Times New Roman" panose="02020603050405020304" pitchFamily="18" charset="0"/>
              </a:rPr>
              <a:t>Streamlines review schedules, mentor allocation, and progress monitoring to ensure timely and quality project reviews.  </a:t>
            </a:r>
          </a:p>
          <a:p>
            <a:pPr marL="0" indent="0">
              <a:buNone/>
            </a:pPr>
            <a:endParaRPr lang="en-US" sz="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Mentor Module: </a:t>
            </a:r>
            <a:r>
              <a:rPr lang="en-US" sz="2400" dirty="0">
                <a:latin typeface="Times New Roman" panose="02020603050405020304" pitchFamily="18" charset="0"/>
                <a:cs typeface="Times New Roman" panose="02020603050405020304" pitchFamily="18" charset="0"/>
              </a:rPr>
              <a:t>Facilitates effective mentoring by providing tools for feedback, progress tracking, and direct communication with students. </a:t>
            </a: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10</a:t>
            </a:fld>
            <a:endParaRPr lang="en-IN"/>
          </a:p>
        </p:txBody>
      </p:sp>
    </p:spTree>
    <p:extLst>
      <p:ext uri="{BB962C8B-B14F-4D97-AF65-F5344CB8AC3E}">
        <p14:creationId xmlns:p14="http://schemas.microsoft.com/office/powerpoint/2010/main" xmlns="" val="51752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11</a:t>
            </a:fld>
            <a:endParaRPr lang="en-IN"/>
          </a:p>
        </p:txBody>
      </p:sp>
      <p:pic>
        <p:nvPicPr>
          <p:cNvPr id="8" name="Picture 7">
            <a:extLst>
              <a:ext uri="{FF2B5EF4-FFF2-40B4-BE49-F238E27FC236}">
                <a16:creationId xmlns:a16="http://schemas.microsoft.com/office/drawing/2014/main" xmlns="" id="{919923F4-1B6A-D4B3-FF03-4352ED18BD9D}"/>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p:blipFill>
        <p:spPr>
          <a:xfrm>
            <a:off x="1801783" y="1933575"/>
            <a:ext cx="8418541" cy="3899345"/>
          </a:xfrm>
          <a:prstGeom prst="rect">
            <a:avLst/>
          </a:prstGeom>
        </p:spPr>
      </p:pic>
    </p:spTree>
    <p:extLst>
      <p:ext uri="{BB962C8B-B14F-4D97-AF65-F5344CB8AC3E}">
        <p14:creationId xmlns:p14="http://schemas.microsoft.com/office/powerpoint/2010/main" xmlns=""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A411D2F-E3CD-35FC-1A34-2EC601113A76}"/>
              </a:ext>
            </a:extLst>
          </p:cNvPr>
          <p:cNvSpPr>
            <a:spLocks noGrp="1"/>
          </p:cNvSpPr>
          <p:nvPr>
            <p:ph type="dt" sz="half" idx="10"/>
          </p:nvPr>
        </p:nvSpPr>
        <p:spPr/>
        <p:txBody>
          <a:bodyPr/>
          <a:lstStyle/>
          <a:p>
            <a:pPr>
              <a:defRPr/>
            </a:pPr>
            <a:r>
              <a:rPr lang="en-US" dirty="0"/>
              <a:t>Second Review</a:t>
            </a:r>
          </a:p>
        </p:txBody>
      </p:sp>
      <p:sp>
        <p:nvSpPr>
          <p:cNvPr id="3" name="Footer Placeholder 2">
            <a:extLst>
              <a:ext uri="{FF2B5EF4-FFF2-40B4-BE49-F238E27FC236}">
                <a16:creationId xmlns:a16="http://schemas.microsoft.com/office/drawing/2014/main" xmlns="" id="{EF7426BA-703E-F6B6-6AF9-62BDE7A1702D}"/>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xmlns="" id="{668494DA-4170-B0BF-259C-E29C098BF540}"/>
              </a:ext>
            </a:extLst>
          </p:cNvPr>
          <p:cNvSpPr>
            <a:spLocks noGrp="1"/>
          </p:cNvSpPr>
          <p:nvPr>
            <p:ph type="sldNum" sz="quarter" idx="12"/>
          </p:nvPr>
        </p:nvSpPr>
        <p:spPr/>
        <p:txBody>
          <a:bodyPr/>
          <a:lstStyle/>
          <a:p>
            <a:pPr>
              <a:defRPr/>
            </a:pPr>
            <a:fld id="{DD537315-F462-4C74-88B4-A900525A3FAA}" type="slidenum">
              <a:rPr lang="en-US" altLang="en-US" smtClean="0"/>
              <a:pPr>
                <a:defRPr/>
              </a:pPr>
              <a:t>12</a:t>
            </a:fld>
            <a:endParaRPr lang="en-US" altLang="en-US"/>
          </a:p>
        </p:txBody>
      </p:sp>
      <p:pic>
        <p:nvPicPr>
          <p:cNvPr id="6" name="Picture 5">
            <a:extLst>
              <a:ext uri="{FF2B5EF4-FFF2-40B4-BE49-F238E27FC236}">
                <a16:creationId xmlns:a16="http://schemas.microsoft.com/office/drawing/2014/main" xmlns="" id="{E33B38F7-51A5-4C90-847B-7077F851AA99}"/>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p:blipFill>
        <p:spPr>
          <a:xfrm>
            <a:off x="657225" y="740375"/>
            <a:ext cx="10877550" cy="4971781"/>
          </a:xfrm>
          <a:prstGeom prst="rect">
            <a:avLst/>
          </a:prstGeom>
        </p:spPr>
      </p:pic>
    </p:spTree>
    <p:extLst>
      <p:ext uri="{BB962C8B-B14F-4D97-AF65-F5344CB8AC3E}">
        <p14:creationId xmlns:p14="http://schemas.microsoft.com/office/powerpoint/2010/main" xmlns="" val="2149125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C0ABAFE-86F0-6C81-E567-02711714B6C6}"/>
              </a:ext>
            </a:extLst>
          </p:cNvPr>
          <p:cNvSpPr>
            <a:spLocks noGrp="1"/>
          </p:cNvSpPr>
          <p:nvPr>
            <p:ph type="dt" sz="half" idx="10"/>
          </p:nvPr>
        </p:nvSpPr>
        <p:spPr/>
        <p:txBody>
          <a:bodyPr/>
          <a:lstStyle/>
          <a:p>
            <a:pPr>
              <a:defRPr/>
            </a:pPr>
            <a:r>
              <a:rPr lang="en-US" dirty="0"/>
              <a:t>Second Review</a:t>
            </a:r>
          </a:p>
        </p:txBody>
      </p:sp>
      <p:sp>
        <p:nvSpPr>
          <p:cNvPr id="3" name="Footer Placeholder 2">
            <a:extLst>
              <a:ext uri="{FF2B5EF4-FFF2-40B4-BE49-F238E27FC236}">
                <a16:creationId xmlns:a16="http://schemas.microsoft.com/office/drawing/2014/main" xmlns="" id="{05177EAE-2110-DD37-6F4C-BF9335E94E58}"/>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xmlns="" id="{ED07AFDF-933B-7A3B-BE30-735A1FB322BF}"/>
              </a:ext>
            </a:extLst>
          </p:cNvPr>
          <p:cNvSpPr>
            <a:spLocks noGrp="1"/>
          </p:cNvSpPr>
          <p:nvPr>
            <p:ph type="sldNum" sz="quarter" idx="12"/>
          </p:nvPr>
        </p:nvSpPr>
        <p:spPr/>
        <p:txBody>
          <a:bodyPr/>
          <a:lstStyle/>
          <a:p>
            <a:pPr>
              <a:defRPr/>
            </a:pPr>
            <a:fld id="{DD537315-F462-4C74-88B4-A900525A3FAA}" type="slidenum">
              <a:rPr lang="en-US" altLang="en-US" smtClean="0"/>
              <a:pPr>
                <a:defRPr/>
              </a:pPr>
              <a:t>13</a:t>
            </a:fld>
            <a:endParaRPr lang="en-US" altLang="en-US"/>
          </a:p>
        </p:txBody>
      </p:sp>
      <p:pic>
        <p:nvPicPr>
          <p:cNvPr id="7" name="Picture 6">
            <a:extLst>
              <a:ext uri="{FF2B5EF4-FFF2-40B4-BE49-F238E27FC236}">
                <a16:creationId xmlns:a16="http://schemas.microsoft.com/office/drawing/2014/main" xmlns="" id="{866AC7F2-B197-DC2D-90CE-473B30CD05D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2950" y="136525"/>
            <a:ext cx="10448925" cy="5883275"/>
          </a:xfrm>
          <a:prstGeom prst="rect">
            <a:avLst/>
          </a:prstGeom>
        </p:spPr>
      </p:pic>
    </p:spTree>
    <p:extLst>
      <p:ext uri="{BB962C8B-B14F-4D97-AF65-F5344CB8AC3E}">
        <p14:creationId xmlns:p14="http://schemas.microsoft.com/office/powerpoint/2010/main" xmlns="" val="1279749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E9C229F-62B2-616F-D7EC-AFE26EE6857D}"/>
              </a:ext>
            </a:extLst>
          </p:cNvPr>
          <p:cNvSpPr>
            <a:spLocks noGrp="1"/>
          </p:cNvSpPr>
          <p:nvPr>
            <p:ph type="dt" sz="half" idx="10"/>
          </p:nvPr>
        </p:nvSpPr>
        <p:spPr/>
        <p:txBody>
          <a:bodyPr/>
          <a:lstStyle/>
          <a:p>
            <a:pPr>
              <a:defRPr/>
            </a:pPr>
            <a:r>
              <a:rPr lang="en-US" dirty="0"/>
              <a:t>Second Review</a:t>
            </a:r>
          </a:p>
        </p:txBody>
      </p:sp>
      <p:sp>
        <p:nvSpPr>
          <p:cNvPr id="3" name="Footer Placeholder 2">
            <a:extLst>
              <a:ext uri="{FF2B5EF4-FFF2-40B4-BE49-F238E27FC236}">
                <a16:creationId xmlns:a16="http://schemas.microsoft.com/office/drawing/2014/main" xmlns="" id="{D04491D5-DF1A-EA2F-5BD0-1F68599A9EEF}"/>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xmlns="" id="{5666C218-CBD2-4FFA-5C33-ED95FC99BC3B}"/>
              </a:ext>
            </a:extLst>
          </p:cNvPr>
          <p:cNvSpPr>
            <a:spLocks noGrp="1"/>
          </p:cNvSpPr>
          <p:nvPr>
            <p:ph type="sldNum" sz="quarter" idx="12"/>
          </p:nvPr>
        </p:nvSpPr>
        <p:spPr/>
        <p:txBody>
          <a:bodyPr/>
          <a:lstStyle/>
          <a:p>
            <a:pPr>
              <a:defRPr/>
            </a:pPr>
            <a:fld id="{DD537315-F462-4C74-88B4-A900525A3FAA}" type="slidenum">
              <a:rPr lang="en-US" altLang="en-US" smtClean="0"/>
              <a:pPr>
                <a:defRPr/>
              </a:pPr>
              <a:t>14</a:t>
            </a:fld>
            <a:endParaRPr lang="en-US" altLang="en-US"/>
          </a:p>
        </p:txBody>
      </p:sp>
      <p:pic>
        <p:nvPicPr>
          <p:cNvPr id="7" name="Picture 6">
            <a:extLst>
              <a:ext uri="{FF2B5EF4-FFF2-40B4-BE49-F238E27FC236}">
                <a16:creationId xmlns:a16="http://schemas.microsoft.com/office/drawing/2014/main" xmlns="" id="{DE7F3BE0-182D-659F-E395-3C7DD4AE917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2800" y="371475"/>
            <a:ext cx="10566399" cy="5624724"/>
          </a:xfrm>
          <a:prstGeom prst="rect">
            <a:avLst/>
          </a:prstGeom>
        </p:spPr>
      </p:pic>
    </p:spTree>
    <p:extLst>
      <p:ext uri="{BB962C8B-B14F-4D97-AF65-F5344CB8AC3E}">
        <p14:creationId xmlns:p14="http://schemas.microsoft.com/office/powerpoint/2010/main" xmlns="" val="80907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755650" y="1752600"/>
            <a:ext cx="10941049" cy="4267200"/>
          </a:xfrm>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600" dirty="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Admin and</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Coordinator Module</a:t>
            </a:r>
            <a:r>
              <a:rPr lang="en-US" sz="2600" dirty="0">
                <a:latin typeface="Times New Roman" panose="02020603050405020304" pitchFamily="18" charset="0"/>
                <a:cs typeface="Times New Roman" panose="02020603050405020304" pitchFamily="18" charset="0"/>
              </a:rPr>
              <a:t> has been successfully developed, enabling coordinators to efficiently manage academic submissions, track student progress, and admins to manage users and groups. This simplifies the review process, improves workflow transparency, and enhances the control over user access management.</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600" dirty="0">
                <a:latin typeface="Times New Roman" panose="02020603050405020304" pitchFamily="18" charset="0"/>
                <a:cs typeface="Times New Roman" panose="02020603050405020304" pitchFamily="18" charset="0"/>
              </a:rPr>
              <a:t>Phase II will focus on integrating the remaining users: </a:t>
            </a:r>
            <a:r>
              <a:rPr lang="en-US" sz="2600" b="1" dirty="0">
                <a:latin typeface="Times New Roman" panose="02020603050405020304" pitchFamily="18" charset="0"/>
                <a:cs typeface="Times New Roman" panose="02020603050405020304" pitchFamily="18" charset="0"/>
              </a:rPr>
              <a:t>Student and Supervisor</a:t>
            </a:r>
            <a:r>
              <a:rPr lang="en-US" sz="2600" dirty="0">
                <a:latin typeface="Times New Roman" panose="02020603050405020304" pitchFamily="18" charset="0"/>
                <a:cs typeface="Times New Roman" panose="02020603050405020304" pitchFamily="18" charset="0"/>
              </a:rPr>
              <a:t>. This phase will also focus on creating an AI powered plagiarism system that not only helps in fairness of originality assessments in academic research, but also helps in ranking the academic research papers accordingly.  </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15</a:t>
            </a:fld>
            <a:endParaRPr lang="en-IN"/>
          </a:p>
        </p:txBody>
      </p:sp>
    </p:spTree>
    <p:extLst>
      <p:ext uri="{BB962C8B-B14F-4D97-AF65-F5344CB8AC3E}">
        <p14:creationId xmlns:p14="http://schemas.microsoft.com/office/powerpoint/2010/main" xmlns="" val="2369166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398019" y="2114550"/>
            <a:ext cx="11692381" cy="4438649"/>
          </a:xfrm>
        </p:spPr>
        <p:txBody>
          <a:bodyPr/>
          <a:lstStyle/>
          <a:p>
            <a:pPr marL="0" indent="0" algn="just">
              <a:buNone/>
            </a:pPr>
            <a:r>
              <a:rPr kumimoji="0" lang="en-IN" altLang="en-US" sz="3200" b="0" i="0" u="none" strike="noStrike" kern="0" cap="none" spc="0" normalizeH="0" baseline="0" noProof="0" dirty="0">
                <a:ln>
                  <a:noFill/>
                </a:ln>
                <a:solidFill>
                  <a:srgbClr val="000000"/>
                </a:solidFill>
                <a:effectLst/>
                <a:uLnTx/>
                <a:uFillTx/>
                <a:latin typeface="Verdana"/>
                <a:ea typeface="+mn-ea"/>
                <a:cs typeface="+mn-cs"/>
              </a:rPr>
              <a:t>To view the reference papers taken, </a:t>
            </a:r>
            <a:r>
              <a:rPr kumimoji="0" lang="en-IN" altLang="en-US" sz="3200" b="0" i="0" u="none" strike="noStrike" kern="0" cap="none" spc="0" normalizeH="0" noProof="0" dirty="0">
                <a:ln>
                  <a:noFill/>
                </a:ln>
                <a:solidFill>
                  <a:srgbClr val="000000"/>
                </a:solidFill>
                <a:effectLst/>
                <a:uLnTx/>
                <a:uFillTx/>
                <a:latin typeface="Verdana"/>
                <a:ea typeface="+mn-ea"/>
                <a:cs typeface="+mn-cs"/>
              </a:rPr>
              <a:t>refer this link.</a:t>
            </a:r>
            <a:endParaRPr lang="en-IN" sz="3200" dirty="0">
              <a:hlinkClick r:id="rId2"/>
            </a:endParaRPr>
          </a:p>
          <a:p>
            <a:pPr marL="0" indent="0" algn="just">
              <a:buNone/>
            </a:pPr>
            <a:r>
              <a:rPr lang="en-IN" sz="3200" dirty="0">
                <a:hlinkClick r:id="rId2"/>
              </a:rPr>
              <a:t>https://docs.google.com/document/d/1iuwn45qG8NnpisrswR8wjkvZZD--fP7zDj3wnKNz3EE/edit?usp=sharing</a:t>
            </a:r>
            <a:endParaRPr lang="en-IN" sz="3200"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a:xfrm>
            <a:off x="8026400" y="6245225"/>
            <a:ext cx="3352800" cy="476250"/>
          </a:xfrm>
        </p:spPr>
        <p:txBody>
          <a:bodyPr/>
          <a:lstStyle/>
          <a:p>
            <a:fld id="{5AB9ECBD-B4DD-40D5-8D24-9ECCDBB1583E}" type="slidenum">
              <a:rPr lang="en-IN" smtClean="0"/>
              <a:pPr/>
              <a:t>16</a:t>
            </a:fld>
            <a:r>
              <a:rPr lang="en-IN" dirty="0"/>
              <a:t>  </a:t>
            </a:r>
          </a:p>
        </p:txBody>
      </p:sp>
    </p:spTree>
    <p:extLst>
      <p:ext uri="{BB962C8B-B14F-4D97-AF65-F5344CB8AC3E}">
        <p14:creationId xmlns:p14="http://schemas.microsoft.com/office/powerpoint/2010/main" xmlns="" val="153016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R="7620">
              <a:lnSpc>
                <a:spcPct val="107000"/>
              </a:lnSpc>
              <a:spcAft>
                <a:spcPts val="800"/>
              </a:spcAft>
              <a:tabLst>
                <a:tab pos="3061335" algn="l"/>
              </a:tabLst>
            </a:pPr>
            <a:r>
              <a:rPr lang="en-US" sz="2400" b="1" dirty="0">
                <a:effectLst/>
                <a:latin typeface="Times New Roman" panose="02020603050405020304" pitchFamily="18" charset="0"/>
                <a:ea typeface="Times New Roman" panose="02020603050405020304" pitchFamily="18" charset="0"/>
              </a:rPr>
              <a:t>TITLE : </a:t>
            </a:r>
            <a:r>
              <a:rPr lang="en-US" sz="2400" dirty="0">
                <a:effectLst/>
                <a:latin typeface="Times New Roman" panose="02020603050405020304" pitchFamily="18" charset="0"/>
                <a:ea typeface="Times New Roman" panose="02020603050405020304" pitchFamily="18" charset="0"/>
              </a:rPr>
              <a:t>VIRTUAL PROJECT REVIEW SYSTEM FOR STREAMLINED EVALUATION AND PERFORMANCE OPTIMIZATION</a:t>
            </a:r>
            <a:endParaRPr lang="en-IN" sz="2400" dirty="0">
              <a:effectLst/>
              <a:latin typeface="Times New Roman" panose="02020603050405020304" pitchFamily="18" charset="0"/>
              <a:ea typeface="Times New Roman" panose="02020603050405020304" pitchFamily="18" charset="0"/>
            </a:endParaRPr>
          </a:p>
          <a:p>
            <a:pPr>
              <a:lnSpc>
                <a:spcPct val="107000"/>
              </a:lnSpc>
              <a:spcAft>
                <a:spcPts val="800"/>
              </a:spcAft>
              <a:tabLst>
                <a:tab pos="3061335" algn="l"/>
              </a:tabLst>
            </a:pPr>
            <a:r>
              <a:rPr lang="en-US" sz="2400" b="1" dirty="0">
                <a:effectLst/>
                <a:latin typeface="Times New Roman" panose="02020603050405020304" pitchFamily="18" charset="0"/>
                <a:ea typeface="Times New Roman" panose="02020603050405020304" pitchFamily="18" charset="0"/>
              </a:rPr>
              <a:t>AUTHORS : </a:t>
            </a:r>
            <a:r>
              <a:rPr lang="en-US" sz="2400" dirty="0">
                <a:effectLst/>
                <a:latin typeface="Times New Roman" panose="02020603050405020304" pitchFamily="18" charset="0"/>
                <a:ea typeface="Times New Roman" panose="02020603050405020304" pitchFamily="18" charset="0"/>
              </a:rPr>
              <a:t>Mrs. </a:t>
            </a:r>
            <a:r>
              <a:rPr lang="en-US" sz="2400" dirty="0" err="1">
                <a:effectLst/>
                <a:latin typeface="Times New Roman" panose="02020603050405020304" pitchFamily="18" charset="0"/>
                <a:ea typeface="Times New Roman" panose="02020603050405020304" pitchFamily="18" charset="0"/>
              </a:rPr>
              <a:t>Jananee</a:t>
            </a:r>
            <a:r>
              <a:rPr lang="en-US" sz="2400" dirty="0">
                <a:effectLst/>
                <a:latin typeface="Times New Roman" panose="02020603050405020304" pitchFamily="18" charset="0"/>
                <a:ea typeface="Times New Roman" panose="02020603050405020304" pitchFamily="18" charset="0"/>
              </a:rPr>
              <a:t> V, Mukkundhan N, </a:t>
            </a:r>
            <a:r>
              <a:rPr lang="en-US" sz="2400" dirty="0" err="1">
                <a:effectLst/>
                <a:latin typeface="Times New Roman" panose="02020603050405020304" pitchFamily="18" charset="0"/>
                <a:ea typeface="Times New Roman" panose="02020603050405020304" pitchFamily="18" charset="0"/>
              </a:rPr>
              <a:t>Naveenkumar</a:t>
            </a:r>
            <a:r>
              <a:rPr lang="en-US" sz="2400" dirty="0">
                <a:effectLst/>
                <a:latin typeface="Times New Roman" panose="02020603050405020304" pitchFamily="18" charset="0"/>
                <a:ea typeface="Times New Roman" panose="02020603050405020304" pitchFamily="18" charset="0"/>
              </a:rPr>
              <a:t> S, </a:t>
            </a:r>
            <a:r>
              <a:rPr lang="en-US" sz="2400" dirty="0" err="1">
                <a:effectLst/>
                <a:latin typeface="Times New Roman" panose="02020603050405020304" pitchFamily="18" charset="0"/>
                <a:ea typeface="Times New Roman" panose="02020603050405020304" pitchFamily="18" charset="0"/>
              </a:rPr>
              <a:t>Navneeth</a:t>
            </a:r>
            <a:r>
              <a:rPr lang="en-US" sz="2400" dirty="0">
                <a:effectLst/>
                <a:latin typeface="Times New Roman" panose="02020603050405020304" pitchFamily="18" charset="0"/>
                <a:ea typeface="Times New Roman" panose="02020603050405020304" pitchFamily="18" charset="0"/>
              </a:rPr>
              <a:t> Suresh</a:t>
            </a:r>
            <a:endParaRPr lang="en-IN" sz="2400" dirty="0">
              <a:effectLst/>
              <a:latin typeface="Times New Roman" panose="02020603050405020304" pitchFamily="18" charset="0"/>
              <a:ea typeface="Times New Roman" panose="02020603050405020304" pitchFamily="18" charset="0"/>
            </a:endParaRPr>
          </a:p>
          <a:p>
            <a:pPr>
              <a:lnSpc>
                <a:spcPct val="107000"/>
              </a:lnSpc>
              <a:spcAft>
                <a:spcPts val="800"/>
              </a:spcAft>
              <a:tabLst>
                <a:tab pos="3061335" algn="l"/>
              </a:tabLst>
            </a:pPr>
            <a:r>
              <a:rPr lang="en-US" sz="2400" b="1" dirty="0">
                <a:effectLst/>
                <a:latin typeface="Times New Roman" panose="02020603050405020304" pitchFamily="18" charset="0"/>
                <a:ea typeface="Times New Roman" panose="02020603050405020304" pitchFamily="18" charset="0"/>
              </a:rPr>
              <a:t>CONFERENCE :  </a:t>
            </a:r>
            <a:r>
              <a:rPr lang="en-US" sz="2400" dirty="0">
                <a:effectLst/>
                <a:latin typeface="Times New Roman" panose="02020603050405020304" pitchFamily="18" charset="0"/>
                <a:ea typeface="Times New Roman" panose="02020603050405020304" pitchFamily="18" charset="0"/>
              </a:rPr>
              <a:t>INTERNATIONAL CONFERENCE ON COMPUTER, COMMUNICATION AND SIGNAL PROCESSING </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2025</a:t>
            </a:r>
            <a:r>
              <a:rPr lang="en-US" sz="24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ICCCSP2025</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lnSpc>
                <a:spcPct val="107000"/>
              </a:lnSpc>
              <a:spcAft>
                <a:spcPts val="800"/>
              </a:spcAft>
              <a:tabLst>
                <a:tab pos="3061335" algn="l"/>
              </a:tabLst>
            </a:pPr>
            <a:r>
              <a:rPr lang="en-US" sz="2400" b="1" dirty="0">
                <a:effectLst/>
                <a:latin typeface="Times New Roman" panose="02020603050405020304" pitchFamily="18" charset="0"/>
                <a:ea typeface="Times New Roman" panose="02020603050405020304" pitchFamily="18" charset="0"/>
              </a:rPr>
              <a:t>MODE OF SUBMISSION : </a:t>
            </a:r>
            <a:r>
              <a:rPr lang="en-US" sz="2400" dirty="0">
                <a:effectLst/>
                <a:latin typeface="Times New Roman" panose="02020603050405020304" pitchFamily="18" charset="0"/>
                <a:ea typeface="Times New Roman" panose="02020603050405020304" pitchFamily="18" charset="0"/>
              </a:rPr>
              <a:t>ONLINE</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lnSpc>
                <a:spcPct val="107000"/>
              </a:lnSpc>
              <a:spcAft>
                <a:spcPts val="800"/>
              </a:spcAft>
              <a:tabLst>
                <a:tab pos="3061335" algn="l"/>
              </a:tabLst>
            </a:pPr>
            <a:r>
              <a:rPr lang="en-US" sz="2400" b="1" dirty="0">
                <a:effectLst/>
                <a:latin typeface="Times New Roman" panose="02020603050405020304" pitchFamily="18" charset="0"/>
                <a:ea typeface="Times New Roman" panose="02020603050405020304" pitchFamily="18" charset="0"/>
              </a:rPr>
              <a:t>STATUS : </a:t>
            </a:r>
            <a:r>
              <a:rPr lang="en-US" sz="2400" dirty="0">
                <a:effectLst/>
                <a:latin typeface="Times New Roman" panose="02020603050405020304" pitchFamily="18" charset="0"/>
                <a:ea typeface="Times New Roman" panose="02020603050405020304" pitchFamily="18" charset="0"/>
              </a:rPr>
              <a:t>SUBMITTED AND WAITING FOR ACCEPTANCE</a:t>
            </a:r>
            <a:endParaRPr lang="en-IN" sz="24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17</a:t>
            </a:fld>
            <a:endParaRPr lang="en-IN"/>
          </a:p>
        </p:txBody>
      </p:sp>
    </p:spTree>
    <p:extLst>
      <p:ext uri="{BB962C8B-B14F-4D97-AF65-F5344CB8AC3E}">
        <p14:creationId xmlns:p14="http://schemas.microsoft.com/office/powerpoint/2010/main" xmlns="" val="294642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xmlns=""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xmlns=""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18</a:t>
            </a:fld>
            <a:endParaRPr lang="en-US" altLang="en-US" dirty="0"/>
          </a:p>
        </p:txBody>
      </p:sp>
      <p:sp>
        <p:nvSpPr>
          <p:cNvPr id="5" name="Date Placeholder 4">
            <a:extLst>
              <a:ext uri="{FF2B5EF4-FFF2-40B4-BE49-F238E27FC236}">
                <a16:creationId xmlns:a16="http://schemas.microsoft.com/office/drawing/2014/main" xmlns="" id="{09920C7D-BD2C-F059-5056-8B99F4B27643}"/>
              </a:ext>
            </a:extLst>
          </p:cNvPr>
          <p:cNvSpPr>
            <a:spLocks noGrp="1"/>
          </p:cNvSpPr>
          <p:nvPr>
            <p:ph type="dt" sz="half" idx="10"/>
          </p:nvPr>
        </p:nvSpPr>
        <p:spPr/>
        <p:txBody>
          <a:bodyPr/>
          <a:lstStyle/>
          <a:p>
            <a:pPr>
              <a:defRPr/>
            </a:pPr>
            <a:r>
              <a:rPr lang="en-US" dirty="0"/>
              <a:t>Second Review</a:t>
            </a:r>
          </a:p>
        </p:txBody>
      </p:sp>
    </p:spTree>
    <p:extLst>
      <p:ext uri="{BB962C8B-B14F-4D97-AF65-F5344CB8AC3E}">
        <p14:creationId xmlns:p14="http://schemas.microsoft.com/office/powerpoint/2010/main" xmlns=""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Effective management of academic research is essential. The proposed Academic Review System is a web-based platform designed to simplify this process for both students and coordinators. It offers students tools for submission checks, progress tracking, and document uploads, while allowing coordinators to review, approve, and provide feedback on submissions. The system streamlines research project management by incorporating real-time progress monitoring. Prioritizing security, privacy, and ease of use, this platform aims to improve the efficiency and success of academic research projects within educational institutions.</a:t>
            </a: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2</a:t>
            </a:fld>
            <a:endParaRPr lang="en-IN"/>
          </a:p>
        </p:txBody>
      </p:sp>
    </p:spTree>
    <p:extLst>
      <p:ext uri="{BB962C8B-B14F-4D97-AF65-F5344CB8AC3E}">
        <p14:creationId xmlns:p14="http://schemas.microsoft.com/office/powerpoint/2010/main" xmlns=""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755651" y="1752600"/>
            <a:ext cx="10836274" cy="4267200"/>
          </a:xfrm>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manual review and paper submission process in academia is inefficient, leading to delays and increased workload. Students struggle with ensuring originality and compliance, while supervisors face challenges in managing multiple reviews and providing timely feedback. Administrators are burdened with overseeing the entire process and maintaining consistency. This results in errors and inefficiencies, affecting the quality of academic assessments. The proposed </a:t>
            </a:r>
            <a:r>
              <a:rPr lang="en-US" altLang="en-US" sz="2400" dirty="0">
                <a:solidFill>
                  <a:srgbClr val="000000"/>
                </a:solidFill>
                <a:latin typeface="Times New Roman" panose="02020603050405020304" pitchFamily="18" charset="0"/>
                <a:cs typeface="Times New Roman" panose="02020603050405020304" pitchFamily="18" charset="0"/>
              </a:rPr>
              <a:t>application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aims to automate and streamline the review process. </a:t>
            </a:r>
            <a:r>
              <a:rPr lang="en-US" altLang="en-US" sz="2400" dirty="0">
                <a:solidFill>
                  <a:srgbClr val="000000"/>
                </a:solidFill>
                <a:latin typeface="Times New Roman" panose="02020603050405020304" pitchFamily="18" charset="0"/>
                <a:cs typeface="Times New Roman" panose="02020603050405020304" pitchFamily="18" charset="0"/>
              </a:rPr>
              <a:t>The streamlined  review-application aims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to enhance accuracy, speed, and user experience, reducing manual workload and improving overall efficiency in academic assessments.</a:t>
            </a: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3</a:t>
            </a:fld>
            <a:endParaRPr lang="en-IN"/>
          </a:p>
        </p:txBody>
      </p:sp>
    </p:spTree>
    <p:extLst>
      <p:ext uri="{BB962C8B-B14F-4D97-AF65-F5344CB8AC3E}">
        <p14:creationId xmlns:p14="http://schemas.microsoft.com/office/powerpoint/2010/main" xmlns="" val="137100253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755651" y="1752600"/>
            <a:ext cx="10912474" cy="4267200"/>
          </a:xfrm>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proposed Academic Review System is a web-based platform designed to enhance the management of academic research projects for students and coordinators. This system streamlines research processes by offering tools for progress tracking, document uploads, and submission management. Coordinators can efficiently review, approve, and provide feedback on student submissions. With a focus on security, privacy, and ease of use, this platform aims to improve the efficiency and success of academic research projects within educational institutions.</a:t>
            </a: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4</a:t>
            </a:fld>
            <a:endParaRPr lang="en-IN"/>
          </a:p>
        </p:txBody>
      </p:sp>
    </p:spTree>
    <p:extLst>
      <p:ext uri="{BB962C8B-B14F-4D97-AF65-F5344CB8AC3E}">
        <p14:creationId xmlns:p14="http://schemas.microsoft.com/office/powerpoint/2010/main" xmlns=""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400" b="1" dirty="0">
                <a:solidFill>
                  <a:srgbClr val="000000"/>
                </a:solidFill>
                <a:latin typeface="Times New Roman" panose="02020603050405020304" pitchFamily="18" charset="0"/>
                <a:cs typeface="Times New Roman" panose="02020603050405020304" pitchFamily="18" charset="0"/>
              </a:rPr>
              <a:t>1. </a:t>
            </a:r>
            <a:r>
              <a:rPr lang="en-US" altLang="en-US" sz="2400" b="1" dirty="0">
                <a:solidFill>
                  <a:srgbClr val="000000"/>
                </a:solidFill>
                <a:latin typeface="Times New Roman" panose="02020603050405020304" pitchFamily="18" charset="0"/>
                <a:cs typeface="Times New Roman" panose="02020603050405020304" pitchFamily="18" charset="0"/>
              </a:rPr>
              <a:t>Simplify Research Management: </a:t>
            </a:r>
            <a:r>
              <a:rPr lang="en-US" altLang="en-US" sz="2400" dirty="0">
                <a:solidFill>
                  <a:srgbClr val="000000"/>
                </a:solidFill>
                <a:latin typeface="Times New Roman" panose="02020603050405020304" pitchFamily="18" charset="0"/>
                <a:cs typeface="Times New Roman" panose="02020603050405020304" pitchFamily="18" charset="0"/>
              </a:rPr>
              <a:t>Provide a user-friendly platform that streamlines the management of academic research projects for both students and coordinators.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Enable Progress Tracking: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Allow students to track their research progress and submit updates regularly, giving coordinators a clear view of each project’s status.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b="1" dirty="0">
                <a:solidFill>
                  <a:srgbClr val="000000"/>
                </a:solidFill>
                <a:latin typeface="Times New Roman" panose="02020603050405020304" pitchFamily="18" charset="0"/>
                <a:cs typeface="Times New Roman" panose="02020603050405020304" pitchFamily="18" charset="0"/>
              </a:rPr>
              <a:t>3. Streamline Document Handling: </a:t>
            </a:r>
            <a:r>
              <a:rPr lang="en-US" altLang="en-US" sz="2400" dirty="0">
                <a:solidFill>
                  <a:srgbClr val="000000"/>
                </a:solidFill>
                <a:latin typeface="Times New Roman" panose="02020603050405020304" pitchFamily="18" charset="0"/>
                <a:cs typeface="Times New Roman" panose="02020603050405020304" pitchFamily="18" charset="0"/>
              </a:rPr>
              <a:t>Provide a centralized system for document uploads, storage, and retrieval, making it easier for students to submit work and for coordinators to access and review it.</a:t>
            </a: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5</a:t>
            </a:fld>
            <a:endParaRPr lang="en-IN"/>
          </a:p>
        </p:txBody>
      </p:sp>
    </p:spTree>
    <p:extLst>
      <p:ext uri="{BB962C8B-B14F-4D97-AF65-F5344CB8AC3E}">
        <p14:creationId xmlns:p14="http://schemas.microsoft.com/office/powerpoint/2010/main" xmlns=""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Literature Review</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For literature</a:t>
            </a:r>
            <a:r>
              <a:rPr kumimoji="0" lang="en-IN" altLang="en-US" sz="2800" b="0" i="0" u="none" strike="noStrike" kern="0" cap="none" spc="0" normalizeH="0" noProof="0" dirty="0">
                <a:ln>
                  <a:noFill/>
                </a:ln>
                <a:solidFill>
                  <a:srgbClr val="000000"/>
                </a:solidFill>
                <a:effectLst/>
                <a:uLnTx/>
                <a:uFillTx/>
                <a:latin typeface="Verdana"/>
                <a:ea typeface="+mn-ea"/>
                <a:cs typeface="+mn-cs"/>
              </a:rPr>
              <a:t> review or survey refer this link.</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r>
              <a:rPr lang="en-IN" dirty="0">
                <a:hlinkClick r:id="rId4"/>
              </a:rPr>
              <a:t>https://docs.google.com/spreadsheets/d/1H4_8eP0_ISJ9k9rKSLwXCQRLwfw6nDHw9ET8w-It2IA/edit?gid=1563789228#gid=1563789228</a:t>
            </a: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6</a:t>
            </a:fld>
            <a:endParaRPr lang="en-IN"/>
          </a:p>
        </p:txBody>
      </p:sp>
      <p:sp>
        <p:nvSpPr>
          <p:cNvPr id="7" name="TextBox 6"/>
          <p:cNvSpPr txBox="1"/>
          <p:nvPr/>
        </p:nvSpPr>
        <p:spPr>
          <a:xfrm>
            <a:off x="6295292" y="603152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28515481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lvl="0" algn="just">
              <a:buClr>
                <a:srgbClr val="CC0000"/>
              </a:buClr>
              <a:defRPr/>
            </a:pPr>
            <a:r>
              <a:rPr lang="en-US" altLang="en-US" sz="2200" dirty="0">
                <a:solidFill>
                  <a:srgbClr val="000000"/>
                </a:solidFill>
                <a:latin typeface="Times New Roman" panose="02020603050405020304" pitchFamily="18" charset="0"/>
                <a:cs typeface="Times New Roman" panose="02020603050405020304" pitchFamily="18" charset="0"/>
              </a:rPr>
              <a:t>The literature survey reviews 20 papers on various systems for project management, student tracking, and educational tools. Key innovations include integrating local expertise in international projects, real-time geospatial progress monitoring, and dashboards for tracking student projects and academic progress. </a:t>
            </a:r>
            <a:r>
              <a:rPr lang="en-US" altLang="en-US" sz="2200" dirty="0" err="1">
                <a:solidFill>
                  <a:srgbClr val="000000"/>
                </a:solidFill>
                <a:latin typeface="Times New Roman" panose="02020603050405020304" pitchFamily="18" charset="0"/>
                <a:cs typeface="Times New Roman" panose="02020603050405020304" pitchFamily="18" charset="0"/>
              </a:rPr>
              <a:t>Moodle</a:t>
            </a:r>
            <a:r>
              <a:rPr lang="en-US" altLang="en-US" sz="2200" dirty="0">
                <a:solidFill>
                  <a:srgbClr val="000000"/>
                </a:solidFill>
                <a:latin typeface="Times New Roman" panose="02020603050405020304" pitchFamily="18" charset="0"/>
                <a:cs typeface="Times New Roman" panose="02020603050405020304" pitchFamily="18" charset="0"/>
              </a:rPr>
              <a:t>-based LMS increased student engagement, and recommender systems showed promise in academic decision-making. Cloud-based systems and web platforms automated project and research management processes, improving efficiency. However, limitations across the studies include scalability issues, dependence on data accuracy, and the need for more empirical validation to extend findings beyond controlled environments. Overall, the papers highlight advancements in technology-driven management and education systems but also reveal areas requiring further development.</a:t>
            </a: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7</a:t>
            </a:fld>
            <a:endParaRPr lang="en-IN"/>
          </a:p>
        </p:txBody>
      </p:sp>
    </p:spTree>
    <p:extLst>
      <p:ext uri="{BB962C8B-B14F-4D97-AF65-F5344CB8AC3E}">
        <p14:creationId xmlns:p14="http://schemas.microsoft.com/office/powerpoint/2010/main" xmlns="" val="56397137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8</a:t>
            </a:fld>
            <a:endParaRPr lang="en-IN"/>
          </a:p>
        </p:txBody>
      </p:sp>
      <p:pic>
        <p:nvPicPr>
          <p:cNvPr id="8" name="Picture 7">
            <a:extLst>
              <a:ext uri="{FF2B5EF4-FFF2-40B4-BE49-F238E27FC236}">
                <a16:creationId xmlns:a16="http://schemas.microsoft.com/office/drawing/2014/main" xmlns="" id="{69BAEF03-E0CB-7275-F839-31209DEC999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33600" y="1762263"/>
            <a:ext cx="8248650" cy="4267200"/>
          </a:xfrm>
          <a:prstGeom prst="rect">
            <a:avLst/>
          </a:prstGeom>
        </p:spPr>
      </p:pic>
    </p:spTree>
    <p:extLst>
      <p:ext uri="{BB962C8B-B14F-4D97-AF65-F5344CB8AC3E}">
        <p14:creationId xmlns:p14="http://schemas.microsoft.com/office/powerpoint/2010/main" xmlns="" val="106677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Admin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Student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Mentor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Coordinator module</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pPr/>
              <a:t>9</a:t>
            </a:fld>
            <a:endParaRPr lang="en-IN"/>
          </a:p>
        </p:txBody>
      </p:sp>
    </p:spTree>
    <p:extLst>
      <p:ext uri="{BB962C8B-B14F-4D97-AF65-F5344CB8AC3E}">
        <p14:creationId xmlns:p14="http://schemas.microsoft.com/office/powerpoint/2010/main" xmlns="" val="65101598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186</TotalTime>
  <Words>987</Words>
  <Application>Microsoft Office PowerPoint</Application>
  <PresentationFormat>Custom</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Profile</vt:lpstr>
      <vt:lpstr>Department of Computer Science and Engineering</vt:lpstr>
      <vt:lpstr>Introduction</vt:lpstr>
      <vt:lpstr>Problem Statement</vt:lpstr>
      <vt:lpstr>Abstract</vt:lpstr>
      <vt:lpstr>Objectives</vt:lpstr>
      <vt:lpstr>Literature Review</vt:lpstr>
      <vt:lpstr>Summary of Literature Review</vt:lpstr>
      <vt:lpstr>System Architecture</vt:lpstr>
      <vt:lpstr>List of Modules</vt:lpstr>
      <vt:lpstr>Functional Description for each modules </vt:lpstr>
      <vt:lpstr>Implementation &amp; Results of First Module</vt:lpstr>
      <vt:lpstr>Slide 12</vt:lpstr>
      <vt:lpstr>Slide 13</vt:lpstr>
      <vt:lpstr>Slide 14</vt:lpstr>
      <vt:lpstr>Conclusion &amp; Work for Phase II</vt:lpstr>
      <vt:lpstr>References</vt:lpstr>
      <vt:lpstr>Paper Publication Status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Sparrow10519</cp:lastModifiedBy>
  <cp:revision>15</cp:revision>
  <dcterms:created xsi:type="dcterms:W3CDTF">2023-08-03T04:32:32Z</dcterms:created>
  <dcterms:modified xsi:type="dcterms:W3CDTF">2024-11-26T15:18:06Z</dcterms:modified>
</cp:coreProperties>
</file>