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76" r:id="rId5"/>
    <p:sldId id="265" r:id="rId6"/>
    <p:sldId id="277" r:id="rId7"/>
    <p:sldId id="266" r:id="rId8"/>
    <p:sldId id="278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8" d="100"/>
          <a:sy n="88" d="100"/>
        </p:scale>
        <p:origin x="336" y="96"/>
      </p:cViewPr>
      <p:guideLst>
        <p:guide pos="3840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Starting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Games Designer</c:v>
                </c:pt>
                <c:pt idx="1">
                  <c:v>Concept Artist</c:v>
                </c:pt>
                <c:pt idx="2">
                  <c:v>Web Designer</c:v>
                </c:pt>
                <c:pt idx="3">
                  <c:v>App Designer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16</c:v>
                </c:pt>
                <c:pt idx="2">
                  <c:v>22</c:v>
                </c:pt>
                <c:pt idx="3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Top 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Games Designer</c:v>
                </c:pt>
                <c:pt idx="1">
                  <c:v>Concept Artist</c:v>
                </c:pt>
                <c:pt idx="2">
                  <c:v>Web Designer</c:v>
                </c:pt>
                <c:pt idx="3">
                  <c:v>App Designer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Avg Uk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Games Designer</c:v>
                </c:pt>
                <c:pt idx="1">
                  <c:v>Concept Artist</c:v>
                </c:pt>
                <c:pt idx="2">
                  <c:v>Web Designer</c:v>
                </c:pt>
                <c:pt idx="3">
                  <c:v>App Designer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337352"/>
        <c:axId val="301339312"/>
      </c:barChart>
      <c:catAx>
        <c:axId val="30133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339312"/>
        <c:crosses val="autoZero"/>
        <c:auto val="1"/>
        <c:lblAlgn val="ctr"/>
        <c:lblOffset val="100"/>
        <c:noMultiLvlLbl val="0"/>
      </c:catAx>
      <c:valAx>
        <c:axId val="3013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33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Digital Games Design </a:t>
            </a:r>
            <a:br>
              <a:rPr lang="en-GB" dirty="0" smtClean="0"/>
            </a:br>
            <a:r>
              <a:rPr lang="en-GB" dirty="0" smtClean="0"/>
              <a:t>and Development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Pearson BTEC National Diploma in Digital Games Design &amp; Development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 Candidate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enthusiastic lover of games and digital media.  Having completed school with 5 GCSE’s at grade A-C Inc. Math, English and Art (or portfolio) plus two/three other subjects. Their portfolio of work would demonstrate an understanding and ability to research/plan/design/undertake and/or write a media project from conception to conclusion.  This student would ideally be targeted at Merit and be looking towards achieving Distinction. </a:t>
            </a:r>
            <a:endParaRPr lang="en-GB" dirty="0"/>
          </a:p>
          <a:p>
            <a:r>
              <a:rPr lang="en-US" dirty="0"/>
              <a:t>As a self-starter this student would be aware of the opportunities presented by The Studio and would have some previous (self/school taught and </a:t>
            </a:r>
            <a:r>
              <a:rPr lang="en-US" dirty="0" smtClean="0"/>
              <a:t>explored) project work. </a:t>
            </a:r>
            <a:r>
              <a:rPr lang="en-US" dirty="0"/>
              <a:t>The submission of an initial summer project would determine a grouping/base level upon entry and this student would be capable of providing all work.</a:t>
            </a:r>
            <a:endParaRPr lang="en-GB" dirty="0"/>
          </a:p>
          <a:p>
            <a:r>
              <a:rPr lang="en-US" dirty="0"/>
              <a:t>Outside interests should be around the areas of digital media, computer games, art, exhibitions and reading.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Entry Requirements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 GCSEs </a:t>
            </a:r>
            <a:r>
              <a:rPr lang="en-US" sz="2800" dirty="0"/>
              <a:t>A* - </a:t>
            </a:r>
            <a:r>
              <a:rPr lang="en-US" sz="2800" dirty="0" smtClean="0"/>
              <a:t>C </a:t>
            </a:r>
            <a:endParaRPr lang="en-GB" sz="2800" dirty="0"/>
          </a:p>
          <a:p>
            <a:pPr lvl="0"/>
            <a:r>
              <a:rPr lang="en-US" dirty="0" smtClean="0"/>
              <a:t>Must include:</a:t>
            </a:r>
          </a:p>
          <a:p>
            <a:pPr lvl="1"/>
            <a:r>
              <a:rPr lang="en-US" dirty="0" smtClean="0"/>
              <a:t>English</a:t>
            </a:r>
            <a:endParaRPr lang="en-GB" dirty="0"/>
          </a:p>
          <a:p>
            <a:pPr lvl="1"/>
            <a:r>
              <a:rPr lang="en-US" dirty="0" smtClean="0"/>
              <a:t>Mathematics</a:t>
            </a:r>
            <a:endParaRPr lang="en-GB" dirty="0"/>
          </a:p>
          <a:p>
            <a:pPr lvl="1"/>
            <a:r>
              <a:rPr lang="en-US" dirty="0"/>
              <a:t>Art or Relevant Subject e.g. Media, Graphics, Product Design etc.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or a strong portfolio</a:t>
            </a:r>
            <a:r>
              <a:rPr lang="en-US" dirty="0" smtClean="0"/>
              <a:t>)</a:t>
            </a:r>
          </a:p>
          <a:p>
            <a:pPr marL="365760" lvl="1" indent="0">
              <a:buNone/>
            </a:pPr>
            <a:endParaRPr lang="en-GB" dirty="0"/>
          </a:p>
          <a:p>
            <a:r>
              <a:rPr lang="en-US" dirty="0"/>
              <a:t>A suitable reference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03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 Covered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Mandatory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Unit 3 Digital Media </a:t>
            </a:r>
            <a:r>
              <a:rPr lang="en-GB" dirty="0" smtClean="0"/>
              <a:t>Skills</a:t>
            </a:r>
            <a:endParaRPr lang="en-GB" dirty="0"/>
          </a:p>
          <a:p>
            <a:r>
              <a:rPr lang="en-GB" dirty="0" smtClean="0"/>
              <a:t>Unit </a:t>
            </a:r>
            <a:r>
              <a:rPr lang="en-GB" dirty="0"/>
              <a:t>7 Media Enterprise	</a:t>
            </a:r>
          </a:p>
          <a:p>
            <a:r>
              <a:rPr lang="en-GB" dirty="0"/>
              <a:t>Unit 8 Responding to a </a:t>
            </a:r>
            <a:r>
              <a:rPr lang="en-GB" dirty="0" smtClean="0"/>
              <a:t>Commission</a:t>
            </a:r>
          </a:p>
          <a:p>
            <a:r>
              <a:rPr lang="en-GB" dirty="0" smtClean="0"/>
              <a:t>Unit </a:t>
            </a:r>
            <a:r>
              <a:rPr lang="en-GB" dirty="0"/>
              <a:t>13 Digital Games Production	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Optional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Unit 32 Concept Art</a:t>
            </a:r>
          </a:p>
          <a:p>
            <a:r>
              <a:rPr lang="en-GB" dirty="0"/>
              <a:t>Unit 34 Game Engines Scripting</a:t>
            </a:r>
          </a:p>
          <a:p>
            <a:r>
              <a:rPr lang="en-GB" dirty="0"/>
              <a:t>Unit 40 3D Modelling</a:t>
            </a:r>
          </a:p>
          <a:p>
            <a:r>
              <a:rPr lang="en-GB" dirty="0"/>
              <a:t>Unit 41 3D Environments</a:t>
            </a:r>
          </a:p>
          <a:p>
            <a:r>
              <a:rPr lang="en-GB" dirty="0"/>
              <a:t>Unit 42 Games Testing</a:t>
            </a:r>
          </a:p>
          <a:p>
            <a:r>
              <a:rPr lang="en-GB" dirty="0"/>
              <a:t>Unit 43 3D Digital </a:t>
            </a:r>
            <a:r>
              <a:rPr lang="en-GB" dirty="0" smtClean="0"/>
              <a:t>Animation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0" y="116632"/>
            <a:ext cx="9144000" cy="936104"/>
          </a:xfrm>
        </p:spPr>
        <p:txBody>
          <a:bodyPr/>
          <a:lstStyle/>
          <a:p>
            <a:r>
              <a:rPr lang="en-GB" dirty="0" smtClean="0"/>
              <a:t>Progression Routes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03" y="1052736"/>
            <a:ext cx="914792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Jobs and Salaries.</a:t>
            </a:r>
            <a:endParaRPr dirty="0"/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5067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708002" y="324433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£K p/a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Skills Developed over the course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1464" y="1825624"/>
            <a:ext cx="4343400" cy="4270375"/>
          </a:xfrm>
        </p:spPr>
        <p:txBody>
          <a:bodyPr/>
          <a:lstStyle/>
          <a:p>
            <a:r>
              <a:rPr lang="en-GB" dirty="0" smtClean="0"/>
              <a:t>Ideas Generation</a:t>
            </a:r>
          </a:p>
          <a:p>
            <a:r>
              <a:rPr lang="en-GB" dirty="0" smtClean="0"/>
              <a:t>Research Skills</a:t>
            </a:r>
            <a:endParaRPr lang="en-GB" dirty="0"/>
          </a:p>
          <a:p>
            <a:r>
              <a:rPr lang="en-GB" dirty="0" smtClean="0"/>
              <a:t>Communication Skills</a:t>
            </a:r>
            <a:endParaRPr lang="en-GB" dirty="0"/>
          </a:p>
          <a:p>
            <a:r>
              <a:rPr lang="en-GB" dirty="0" smtClean="0"/>
              <a:t>Drawing</a:t>
            </a:r>
          </a:p>
          <a:p>
            <a:r>
              <a:rPr lang="en-GB" dirty="0" smtClean="0"/>
              <a:t>Design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07768" y="1825624"/>
            <a:ext cx="4176464" cy="4270375"/>
          </a:xfrm>
        </p:spPr>
        <p:txBody>
          <a:bodyPr/>
          <a:lstStyle/>
          <a:p>
            <a:r>
              <a:rPr lang="en-GB" dirty="0" smtClean="0"/>
              <a:t>3D Modelling</a:t>
            </a:r>
          </a:p>
          <a:p>
            <a:r>
              <a:rPr lang="en-GB" dirty="0" smtClean="0"/>
              <a:t>3D Environment</a:t>
            </a:r>
          </a:p>
          <a:p>
            <a:r>
              <a:rPr lang="en-GB" dirty="0" smtClean="0"/>
              <a:t>Computer Game Engine Scripting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</a:t>
            </a:r>
            <a:r>
              <a:rPr lang="en-GB" dirty="0" err="1" smtClean="0"/>
              <a:t>Javascript</a:t>
            </a:r>
            <a:r>
              <a:rPr lang="en-GB" dirty="0" smtClean="0"/>
              <a:t> and/or C#)</a:t>
            </a:r>
          </a:p>
          <a:p>
            <a:r>
              <a:rPr lang="en-GB" dirty="0" smtClean="0"/>
              <a:t>3D Animation</a:t>
            </a:r>
          </a:p>
          <a:p>
            <a:r>
              <a:rPr lang="en-GB" dirty="0" smtClean="0"/>
              <a:t>Project Management</a:t>
            </a:r>
          </a:p>
          <a:p>
            <a:r>
              <a:rPr lang="en-GB" dirty="0" smtClean="0"/>
              <a:t>Quality Assurance (Q.A.)</a:t>
            </a:r>
          </a:p>
          <a:p>
            <a:endParaRPr lang="en-GB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968208" y="1825624"/>
            <a:ext cx="3888432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Teamwork</a:t>
            </a:r>
          </a:p>
          <a:p>
            <a:r>
              <a:rPr lang="en-GB" dirty="0" smtClean="0"/>
              <a:t>Entrepreneurship</a:t>
            </a:r>
          </a:p>
          <a:p>
            <a:r>
              <a:rPr lang="en-GB" dirty="0" smtClean="0"/>
              <a:t>Digital </a:t>
            </a:r>
          </a:p>
          <a:p>
            <a:r>
              <a:rPr lang="en-GB" dirty="0" smtClean="0"/>
              <a:t>Creative</a:t>
            </a:r>
          </a:p>
          <a:p>
            <a:r>
              <a:rPr lang="en-GB" dirty="0" smtClean="0"/>
              <a:t>Lead</a:t>
            </a:r>
          </a:p>
          <a:p>
            <a:r>
              <a:rPr lang="en-GB" dirty="0" smtClean="0"/>
              <a:t>Professional Play</a:t>
            </a:r>
          </a:p>
          <a:p>
            <a:r>
              <a:rPr lang="en-GB" dirty="0" smtClean="0"/>
              <a:t>Freelance</a:t>
            </a:r>
          </a:p>
        </p:txBody>
      </p:sp>
    </p:spTree>
    <p:extLst>
      <p:ext uri="{BB962C8B-B14F-4D97-AF65-F5344CB8AC3E}">
        <p14:creationId xmlns:p14="http://schemas.microsoft.com/office/powerpoint/2010/main" val="429276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Industry Links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5439" y="4410734"/>
            <a:ext cx="2819683" cy="1127873"/>
          </a:xfrm>
          <a:prstGeom prst="rect">
            <a:avLst/>
          </a:prstGeom>
        </p:spPr>
      </p:pic>
      <p:pic>
        <p:nvPicPr>
          <p:cNvPr id="2050" name="Picture 2" descr="http://mintgames.co.uk/press/im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96" y="1998364"/>
            <a:ext cx="3755112" cy="134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intendo-insider.com/wp-content/uploads/2013/08/ripstone-logo-220x1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87" y="2010429"/>
            <a:ext cx="2095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800" y="1924808"/>
            <a:ext cx="1544960" cy="2027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987" y="4098447"/>
            <a:ext cx="1440160" cy="144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486" y="4728982"/>
            <a:ext cx="3448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6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3" y="1746791"/>
            <a:ext cx="9144000" cy="426720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BAFTA Award – Young Games Designers – Game Maker  - Jack Mills. </a:t>
            </a:r>
          </a:p>
          <a:p>
            <a:r>
              <a:rPr lang="en-GB" dirty="0" smtClean="0"/>
              <a:t>Work Experience</a:t>
            </a:r>
          </a:p>
          <a:p>
            <a:r>
              <a:rPr lang="en-GB" dirty="0" smtClean="0"/>
              <a:t>EGX trip – Euro Gamer</a:t>
            </a:r>
          </a:p>
          <a:p>
            <a:r>
              <a:rPr lang="en-GB" dirty="0" smtClean="0"/>
              <a:t>Insomnia – Gaming Event</a:t>
            </a:r>
          </a:p>
          <a:p>
            <a:r>
              <a:rPr lang="en-GB" dirty="0" smtClean="0"/>
              <a:t>Developer in Residence – Matt Southern MINT Games/Sony Europe</a:t>
            </a:r>
          </a:p>
          <a:p>
            <a:r>
              <a:rPr lang="en-GB" dirty="0" smtClean="0"/>
              <a:t>Sector Skills Champion – Mike Hanson – Psychotic </a:t>
            </a:r>
            <a:r>
              <a:rPr lang="en-GB" dirty="0" err="1" smtClean="0"/>
              <a:t>Psoftware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177" y="457200"/>
            <a:ext cx="2397646" cy="25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312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Digital Games Design  and Development</vt:lpstr>
      <vt:lpstr>Ideal Candidate</vt:lpstr>
      <vt:lpstr>Entry Requirements</vt:lpstr>
      <vt:lpstr>Units Covered</vt:lpstr>
      <vt:lpstr>Progression Routes</vt:lpstr>
      <vt:lpstr>Typical Jobs and Salaries.</vt:lpstr>
      <vt:lpstr>Skills Developed over the course</vt:lpstr>
      <vt:lpstr>Industry Links </vt:lpstr>
      <vt:lpstr>Bonus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2016-05-24T12:35:20Z</dcterms:created>
  <dcterms:modified xsi:type="dcterms:W3CDTF">2016-05-25T16:33:46Z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