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3"/>
  </p:notesMasterIdLst>
  <p:handoutMasterIdLst>
    <p:handoutMasterId r:id="rId14"/>
  </p:handoutMasterIdLst>
  <p:sldIdLst>
    <p:sldId id="312" r:id="rId5"/>
    <p:sldId id="304" r:id="rId6"/>
    <p:sldId id="282" r:id="rId7"/>
    <p:sldId id="323" r:id="rId8"/>
    <p:sldId id="315" r:id="rId9"/>
    <p:sldId id="317" r:id="rId10"/>
    <p:sldId id="319" r:id="rId11"/>
    <p:sldId id="297"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p:scale>
          <a:sx n="66" d="100"/>
          <a:sy n="66" d="100"/>
        </p:scale>
        <p:origin x="668" y="-108"/>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794871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347890"/>
            <a:ext cx="6392421" cy="3831221"/>
          </a:xfrm>
        </p:spPr>
        <p:txBody>
          <a:bodyPr anchor="ctr"/>
          <a:lstStyle/>
          <a:p>
            <a:r>
              <a:rPr lang="en-US" dirty="0"/>
              <a:t>Wellness hub</a:t>
            </a:r>
            <a:br>
              <a:rPr lang="en-US" dirty="0"/>
            </a:br>
            <a:endParaRPr lang="en-US" dirty="0"/>
          </a:p>
        </p:txBody>
      </p:sp>
      <p:sp>
        <p:nvSpPr>
          <p:cNvPr id="5" name="Content Placeholder 2">
            <a:extLst>
              <a:ext uri="{FF2B5EF4-FFF2-40B4-BE49-F238E27FC236}">
                <a16:creationId xmlns:a16="http://schemas.microsoft.com/office/drawing/2014/main" id="{0A626EAF-7BC4-D3D2-8875-7098EC53168B}"/>
              </a:ext>
            </a:extLst>
          </p:cNvPr>
          <p:cNvSpPr txBox="1">
            <a:spLocks/>
          </p:cNvSpPr>
          <p:nvPr/>
        </p:nvSpPr>
        <p:spPr>
          <a:xfrm>
            <a:off x="5413111" y="2725837"/>
            <a:ext cx="6583680" cy="3207344"/>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dirty="0"/>
              <a:t>Tallati Nikhil  Bhushan</a:t>
            </a:r>
          </a:p>
          <a:p>
            <a:pPr>
              <a:buFontTx/>
              <a:buChar char="-"/>
            </a:pPr>
            <a:r>
              <a:rPr lang="en-US" dirty="0"/>
              <a:t>Harini Parsha</a:t>
            </a:r>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63009"/>
            <a:ext cx="6583680" cy="1531357"/>
          </a:xfrm>
        </p:spPr>
        <p:txBody>
          <a:bodyPr/>
          <a:lstStyle/>
          <a:p>
            <a:r>
              <a:rPr lang="en-US" dirty="0"/>
              <a:t>Problem statement</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146272"/>
            <a:ext cx="6583680" cy="3207344"/>
          </a:xfrm>
        </p:spPr>
        <p:txBody>
          <a:bodyPr>
            <a:noAutofit/>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Modern life often complicates efforts to maintain a healthy lifestyle, with busy schedules making it difficult to track and balance physical activity, diet, and mental health. For example, a busy professional may find it challenging to keep track of their daily exercise, maintain balanced diet, and manage stress. Without a comprehensive tool to monitor these aspects, individuals may struggle to identify patterns and make informed decisions about their health. Existing health apps often focus on isolated aspects like diet tracking or workout logging, leaving users without a holistic view of their overall well-being.</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800"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6" y="195861"/>
            <a:ext cx="7965461" cy="994164"/>
          </a:xfrm>
        </p:spPr>
        <p:txBody>
          <a:bodyPr/>
          <a:lstStyle/>
          <a:p>
            <a:pPr algn="just">
              <a:lnSpc>
                <a:spcPct val="115000"/>
              </a:lnSpc>
              <a:spcAft>
                <a:spcPts val="800"/>
              </a:spcAft>
            </a:pPr>
            <a:r>
              <a:rPr lang="en-IN" sz="3200" b="1" u="sng" kern="100" dirty="0">
                <a:effectLst/>
                <a:latin typeface="Aptos" panose="020B0004020202020204" pitchFamily="34" charset="0"/>
                <a:ea typeface="Aptos" panose="020B0004020202020204" pitchFamily="34" charset="0"/>
                <a:cs typeface="Times New Roman" panose="02020603050405020304" pitchFamily="18" charset="0"/>
              </a:rPr>
              <a:t>Functional Requirements:</a:t>
            </a:r>
            <a:endParaRPr lang="en-IN" sz="32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7" y="1314391"/>
            <a:ext cx="7965460" cy="3497698"/>
          </a:xfrm>
        </p:spPr>
        <p:txBody>
          <a:bodyPr>
            <a:noAutofit/>
          </a:bodyPr>
          <a:lstStyle/>
          <a:p>
            <a:pPr marL="0" indent="0">
              <a:lnSpc>
                <a:spcPct val="115000"/>
              </a:lnSpc>
              <a:spcAft>
                <a:spcPts val="800"/>
              </a:spcAft>
              <a:buNone/>
            </a:pPr>
            <a:r>
              <a:rPr lang="en-US" sz="1600" b="1" kern="100" dirty="0">
                <a:effectLst/>
                <a:latin typeface="Aptos" panose="020B0004020202020204" pitchFamily="34" charset="0"/>
                <a:ea typeface="Aptos" panose="020B0004020202020204" pitchFamily="34" charset="0"/>
                <a:cs typeface="Times New Roman" panose="02020603050405020304" pitchFamily="18" charset="0"/>
              </a:rPr>
              <a:t>1. User Authentication and Authorization:</a:t>
            </a:r>
            <a:br>
              <a:rPr lang="en-IN" sz="1600" b="1" kern="100" dirty="0">
                <a:latin typeface="Aptos" panose="020B0004020202020204" pitchFamily="34" charset="0"/>
                <a:ea typeface="Aptos" panose="020B0004020202020204" pitchFamily="34" charset="0"/>
                <a:cs typeface="Times New Roman" panose="02020603050405020304" pitchFamily="18" charset="0"/>
              </a:rPr>
            </a:br>
            <a:r>
              <a:rPr lang="en-US" sz="1600" kern="100" dirty="0">
                <a:effectLst/>
                <a:latin typeface="Aptos" panose="020B0004020202020204" pitchFamily="34" charset="0"/>
                <a:ea typeface="Aptos" panose="020B0004020202020204" pitchFamily="34" charset="0"/>
                <a:cs typeface="Times New Roman" panose="02020603050405020304" pitchFamily="18" charset="0"/>
              </a:rPr>
              <a:t> - The system must allow users to register, log in, and log out.</a:t>
            </a:r>
            <a:br>
              <a:rPr lang="en-IN" sz="1600" kern="100" dirty="0">
                <a:latin typeface="Aptos" panose="020B0004020202020204" pitchFamily="34" charset="0"/>
                <a:ea typeface="Aptos" panose="020B0004020202020204" pitchFamily="34" charset="0"/>
                <a:cs typeface="Times New Roman" panose="02020603050405020304" pitchFamily="18" charset="0"/>
              </a:rPr>
            </a:br>
            <a:r>
              <a:rPr lang="en-US" sz="1600" kern="100" dirty="0">
                <a:effectLst/>
                <a:latin typeface="Aptos" panose="020B0004020202020204" pitchFamily="34" charset="0"/>
                <a:ea typeface="Aptos" panose="020B0004020202020204" pitchFamily="34" charset="0"/>
                <a:cs typeface="Times New Roman" panose="02020603050405020304" pitchFamily="18" charset="0"/>
              </a:rPr>
              <a:t>- User authentication should be managed through JWT tokens, ensuring secure access to the application.</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5000"/>
              </a:lnSpc>
              <a:spcAft>
                <a:spcPts val="800"/>
              </a:spcAft>
              <a:buNone/>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600" b="1" kern="100" dirty="0">
                <a:effectLst/>
                <a:latin typeface="Aptos" panose="020B0004020202020204" pitchFamily="34" charset="0"/>
                <a:ea typeface="Aptos" panose="020B0004020202020204" pitchFamily="34" charset="0"/>
                <a:cs typeface="Times New Roman" panose="02020603050405020304" pitchFamily="18" charset="0"/>
              </a:rPr>
              <a:t>2. User Management:</a:t>
            </a:r>
            <a:br>
              <a:rPr lang="en-IN" sz="1600" b="1" kern="100" dirty="0">
                <a:latin typeface="Aptos" panose="020B0004020202020204" pitchFamily="34" charset="0"/>
                <a:ea typeface="Aptos" panose="020B0004020202020204" pitchFamily="34" charset="0"/>
                <a:cs typeface="Times New Roman" panose="02020603050405020304" pitchFamily="18" charset="0"/>
              </a:rPr>
            </a:br>
            <a:r>
              <a:rPr lang="en-US" sz="1600" kern="100" dirty="0">
                <a:effectLst/>
                <a:latin typeface="Aptos" panose="020B0004020202020204" pitchFamily="34" charset="0"/>
                <a:ea typeface="Aptos" panose="020B0004020202020204" pitchFamily="34" charset="0"/>
                <a:cs typeface="Times New Roman" panose="02020603050405020304" pitchFamily="18" charset="0"/>
              </a:rPr>
              <a:t> - Users should be able to update their profile information, including username, email, password, age, gender, height, weight, and activity level.</a:t>
            </a:r>
            <a:br>
              <a:rPr lang="en-IN" sz="1600" kern="100" dirty="0">
                <a:latin typeface="Aptos" panose="020B0004020202020204" pitchFamily="34" charset="0"/>
                <a:ea typeface="Aptos" panose="020B0004020202020204" pitchFamily="34" charset="0"/>
                <a:cs typeface="Times New Roman" panose="02020603050405020304" pitchFamily="18" charset="0"/>
              </a:rPr>
            </a:br>
            <a:r>
              <a:rPr lang="en-US" sz="1600" kern="100" dirty="0">
                <a:effectLst/>
                <a:latin typeface="Aptos" panose="020B0004020202020204" pitchFamily="34" charset="0"/>
                <a:ea typeface="Aptos" panose="020B0004020202020204" pitchFamily="34" charset="0"/>
                <a:cs typeface="Times New Roman" panose="02020603050405020304" pitchFamily="18" charset="0"/>
              </a:rPr>
              <a:t> - The system should support CRUD operations for user data.</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5000"/>
              </a:lnSpc>
              <a:spcAft>
                <a:spcPts val="800"/>
              </a:spcAft>
              <a:buNone/>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600" b="1" kern="100" dirty="0">
                <a:effectLst/>
                <a:latin typeface="Aptos" panose="020B0004020202020204" pitchFamily="34" charset="0"/>
                <a:ea typeface="Aptos" panose="020B0004020202020204" pitchFamily="34" charset="0"/>
                <a:cs typeface="Times New Roman" panose="02020603050405020304" pitchFamily="18" charset="0"/>
              </a:rPr>
              <a:t>3. Diet Planning:</a:t>
            </a:r>
            <a:br>
              <a:rPr lang="en-IN" sz="1600" b="1" kern="100" dirty="0">
                <a:latin typeface="Aptos" panose="020B0004020202020204" pitchFamily="34" charset="0"/>
                <a:ea typeface="Aptos" panose="020B0004020202020204" pitchFamily="34" charset="0"/>
                <a:cs typeface="Times New Roman" panose="02020603050405020304" pitchFamily="18" charset="0"/>
              </a:rPr>
            </a:br>
            <a:r>
              <a:rPr lang="en-US" sz="1600" kern="100" dirty="0">
                <a:effectLst/>
                <a:latin typeface="Aptos" panose="020B0004020202020204" pitchFamily="34" charset="0"/>
                <a:ea typeface="Aptos" panose="020B0004020202020204" pitchFamily="34" charset="0"/>
                <a:cs typeface="Times New Roman" panose="02020603050405020304" pitchFamily="18" charset="0"/>
              </a:rPr>
              <a:t> - Users should be able to view and manage their diet plans.</a:t>
            </a:r>
            <a:br>
              <a:rPr lang="en-IN" sz="1600" kern="100" dirty="0">
                <a:latin typeface="Aptos" panose="020B0004020202020204" pitchFamily="34" charset="0"/>
                <a:ea typeface="Aptos" panose="020B0004020202020204" pitchFamily="34" charset="0"/>
                <a:cs typeface="Times New Roman" panose="02020603050405020304" pitchFamily="18" charset="0"/>
              </a:rPr>
            </a:br>
            <a:r>
              <a:rPr lang="en-US" sz="1600" kern="100" dirty="0">
                <a:effectLst/>
                <a:latin typeface="Aptos" panose="020B0004020202020204" pitchFamily="34" charset="0"/>
                <a:ea typeface="Aptos" panose="020B0004020202020204" pitchFamily="34" charset="0"/>
                <a:cs typeface="Times New Roman" panose="02020603050405020304" pitchFamily="18" charset="0"/>
              </a:rPr>
              <a:t> - The system should calculate daily calorie intake based on user preferences and activity levels.</a:t>
            </a:r>
            <a:br>
              <a:rPr lang="en-IN" sz="1600" kern="100" dirty="0">
                <a:latin typeface="Aptos" panose="020B0004020202020204" pitchFamily="34" charset="0"/>
                <a:ea typeface="Aptos" panose="020B0004020202020204" pitchFamily="34" charset="0"/>
                <a:cs typeface="Times New Roman" panose="02020603050405020304" pitchFamily="18" charset="0"/>
              </a:rPr>
            </a:br>
            <a:r>
              <a:rPr lang="en-US" sz="1600" kern="100" dirty="0">
                <a:effectLst/>
                <a:latin typeface="Aptos" panose="020B0004020202020204" pitchFamily="34" charset="0"/>
                <a:ea typeface="Aptos" panose="020B0004020202020204" pitchFamily="34" charset="0"/>
                <a:cs typeface="Times New Roman" panose="02020603050405020304" pitchFamily="18" charset="0"/>
              </a:rPr>
              <a:t>- The Diet Planner Service should interact with the Diet DB to store and retrieve diet-related information.</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6" y="195861"/>
            <a:ext cx="7965461" cy="994164"/>
          </a:xfrm>
        </p:spPr>
        <p:txBody>
          <a:bodyPr/>
          <a:lstStyle/>
          <a:p>
            <a:pPr algn="just">
              <a:lnSpc>
                <a:spcPct val="115000"/>
              </a:lnSpc>
              <a:spcAft>
                <a:spcPts val="800"/>
              </a:spcAft>
            </a:pPr>
            <a:r>
              <a:rPr lang="en-IN" sz="3200" b="1" u="sng" kern="100" dirty="0">
                <a:effectLst/>
                <a:latin typeface="Aptos" panose="020B0004020202020204" pitchFamily="34" charset="0"/>
                <a:ea typeface="Aptos" panose="020B0004020202020204" pitchFamily="34" charset="0"/>
                <a:cs typeface="Times New Roman" panose="02020603050405020304" pitchFamily="18" charset="0"/>
              </a:rPr>
              <a:t>Functional Requirements:</a:t>
            </a:r>
            <a:endParaRPr lang="en-IN" sz="32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7" y="1314391"/>
            <a:ext cx="7965460" cy="3497698"/>
          </a:xfrm>
        </p:spPr>
        <p:txBody>
          <a:bodyPr>
            <a:noAutofit/>
          </a:bodyPr>
          <a:lstStyle/>
          <a:p>
            <a:pPr marL="0" indent="0">
              <a:lnSpc>
                <a:spcPct val="115000"/>
              </a:lnSpc>
              <a:spcAft>
                <a:spcPts val="800"/>
              </a:spcAft>
              <a:buNone/>
            </a:pPr>
            <a:r>
              <a:rPr lang="en-US" sz="1600" b="1" kern="100" dirty="0">
                <a:effectLst/>
                <a:latin typeface="Aptos" panose="020B0004020202020204" pitchFamily="34" charset="0"/>
                <a:ea typeface="Aptos" panose="020B0004020202020204" pitchFamily="34" charset="0"/>
                <a:cs typeface="Times New Roman" panose="02020603050405020304" pitchFamily="18" charset="0"/>
              </a:rPr>
              <a:t>4. Fitness Tracking:</a:t>
            </a:r>
            <a:br>
              <a:rPr lang="en-IN" sz="1600" b="1" kern="100" dirty="0">
                <a:latin typeface="Aptos" panose="020B0004020202020204" pitchFamily="34" charset="0"/>
                <a:ea typeface="Aptos" panose="020B0004020202020204" pitchFamily="34" charset="0"/>
                <a:cs typeface="Times New Roman" panose="02020603050405020304" pitchFamily="18" charset="0"/>
              </a:rPr>
            </a:br>
            <a:r>
              <a:rPr lang="en-US" sz="1600" kern="100" dirty="0">
                <a:effectLst/>
                <a:latin typeface="Aptos" panose="020B0004020202020204" pitchFamily="34" charset="0"/>
                <a:ea typeface="Aptos" panose="020B0004020202020204" pitchFamily="34" charset="0"/>
                <a:cs typeface="Times New Roman" panose="02020603050405020304" pitchFamily="18" charset="0"/>
              </a:rPr>
              <a:t>- Users should be able to log fitness activities, including activity type, duration, calories burned, and activity date.</a:t>
            </a:r>
            <a:br>
              <a:rPr lang="en-IN" sz="1600" kern="100" dirty="0">
                <a:latin typeface="Aptos" panose="020B0004020202020204" pitchFamily="34" charset="0"/>
                <a:ea typeface="Aptos" panose="020B0004020202020204" pitchFamily="34" charset="0"/>
                <a:cs typeface="Times New Roman" panose="02020603050405020304" pitchFamily="18" charset="0"/>
              </a:rPr>
            </a:br>
            <a:r>
              <a:rPr lang="en-US" sz="1600" kern="100" dirty="0">
                <a:effectLst/>
                <a:latin typeface="Aptos" panose="020B0004020202020204" pitchFamily="34" charset="0"/>
                <a:ea typeface="Aptos" panose="020B0004020202020204" pitchFamily="34" charset="0"/>
                <a:cs typeface="Times New Roman" panose="02020603050405020304" pitchFamily="18" charset="0"/>
              </a:rPr>
              <a:t>- The system should track daily activity summaries, including total calories burned and total duration of activities.</a:t>
            </a:r>
            <a:br>
              <a:rPr lang="en-IN" sz="1600" kern="100" dirty="0">
                <a:latin typeface="Aptos" panose="020B0004020202020204" pitchFamily="34" charset="0"/>
                <a:ea typeface="Aptos" panose="020B0004020202020204" pitchFamily="34" charset="0"/>
                <a:cs typeface="Times New Roman" panose="02020603050405020304" pitchFamily="18" charset="0"/>
              </a:rPr>
            </a:br>
            <a:r>
              <a:rPr lang="en-US" sz="1600" kern="100" dirty="0">
                <a:effectLst/>
                <a:latin typeface="Aptos" panose="020B0004020202020204" pitchFamily="34" charset="0"/>
                <a:ea typeface="Aptos" panose="020B0004020202020204" pitchFamily="34" charset="0"/>
                <a:cs typeface="Times New Roman" panose="02020603050405020304" pitchFamily="18" charset="0"/>
              </a:rPr>
              <a:t>- Fitness activities should be stored and managed within the Fitness DB.</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5000"/>
              </a:lnSpc>
              <a:spcAft>
                <a:spcPts val="800"/>
              </a:spcAft>
              <a:buNone/>
            </a:pPr>
            <a:r>
              <a:rPr lang="en-US" sz="1600" b="1" kern="100" dirty="0">
                <a:effectLst/>
                <a:latin typeface="Aptos" panose="020B0004020202020204" pitchFamily="34" charset="0"/>
                <a:ea typeface="Aptos" panose="020B0004020202020204" pitchFamily="34" charset="0"/>
                <a:cs typeface="Times New Roman" panose="02020603050405020304" pitchFamily="18" charset="0"/>
              </a:rPr>
              <a:t>5. Mental Health Assessments</a:t>
            </a:r>
            <a:br>
              <a:rPr lang="en-US" sz="1600" b="1" kern="100" dirty="0">
                <a:effectLst/>
                <a:latin typeface="Aptos" panose="020B0004020202020204" pitchFamily="34" charset="0"/>
                <a:ea typeface="Aptos" panose="020B0004020202020204" pitchFamily="34" charset="0"/>
                <a:cs typeface="Times New Roman" panose="02020603050405020304" pitchFamily="18" charset="0"/>
              </a:rPr>
            </a:br>
            <a:r>
              <a:rPr lang="en-US" sz="1600" kern="100" dirty="0">
                <a:effectLst/>
                <a:latin typeface="Aptos" panose="020B0004020202020204" pitchFamily="34" charset="0"/>
                <a:ea typeface="Aptos" panose="020B0004020202020204" pitchFamily="34" charset="0"/>
                <a:cs typeface="Times New Roman" panose="02020603050405020304" pitchFamily="18" charset="0"/>
              </a:rPr>
              <a:t>- The system should allow users to complete PHQ-9 and GAD-7 assessments.</a:t>
            </a:r>
            <a:br>
              <a:rPr lang="en-IN" sz="1600" kern="100" dirty="0">
                <a:latin typeface="Aptos" panose="020B0004020202020204" pitchFamily="34" charset="0"/>
                <a:ea typeface="Aptos" panose="020B0004020202020204" pitchFamily="34" charset="0"/>
                <a:cs typeface="Times New Roman" panose="02020603050405020304" pitchFamily="18" charset="0"/>
              </a:rPr>
            </a:br>
            <a:r>
              <a:rPr lang="en-US" sz="1600" kern="100" dirty="0">
                <a:effectLst/>
                <a:latin typeface="Aptos" panose="020B0004020202020204" pitchFamily="34" charset="0"/>
                <a:ea typeface="Aptos" panose="020B0004020202020204" pitchFamily="34" charset="0"/>
                <a:cs typeface="Times New Roman" panose="02020603050405020304" pitchFamily="18" charset="0"/>
              </a:rPr>
              <a:t>- User responses should be stored in the Mental Health DB.</a:t>
            </a:r>
            <a:br>
              <a:rPr lang="en-IN" sz="1600" kern="100" dirty="0">
                <a:latin typeface="Aptos" panose="020B0004020202020204" pitchFamily="34" charset="0"/>
                <a:ea typeface="Aptos" panose="020B0004020202020204" pitchFamily="34" charset="0"/>
                <a:cs typeface="Times New Roman" panose="02020603050405020304" pitchFamily="18" charset="0"/>
              </a:rPr>
            </a:br>
            <a:r>
              <a:rPr lang="en-US" sz="1600" kern="100" dirty="0">
                <a:effectLst/>
                <a:latin typeface="Aptos" panose="020B0004020202020204" pitchFamily="34" charset="0"/>
                <a:ea typeface="Aptos" panose="020B0004020202020204" pitchFamily="34" charset="0"/>
                <a:cs typeface="Times New Roman" panose="02020603050405020304" pitchFamily="18" charset="0"/>
              </a:rPr>
              <a:t>- The system should calculate and display results based on user responses.</a:t>
            </a:r>
            <a:endParaRPr lang="en-IN" sz="1600" kern="100" dirty="0">
              <a:latin typeface="Aptos" panose="020B0004020202020204" pitchFamily="34" charset="0"/>
              <a:ea typeface="Aptos" panose="020B0004020202020204" pitchFamily="34" charset="0"/>
              <a:cs typeface="Times New Roman" panose="02020603050405020304" pitchFamily="18" charset="0"/>
            </a:endParaRPr>
          </a:p>
          <a:p>
            <a:pPr marL="0" indent="0">
              <a:lnSpc>
                <a:spcPct val="115000"/>
              </a:lnSpc>
              <a:spcAft>
                <a:spcPts val="800"/>
              </a:spcAft>
              <a:buNone/>
            </a:pPr>
            <a:r>
              <a:rPr lang="en-US" sz="1600" b="1" kern="100" dirty="0">
                <a:latin typeface="Aptos" panose="020B0004020202020204" pitchFamily="34" charset="0"/>
                <a:ea typeface="Aptos" panose="020B0004020202020204" pitchFamily="34" charset="0"/>
                <a:cs typeface="Times New Roman" panose="02020603050405020304" pitchFamily="18" charset="0"/>
              </a:rPr>
              <a:t>6</a:t>
            </a:r>
            <a:r>
              <a:rPr lang="en-US" sz="1600" b="1" kern="100" dirty="0">
                <a:effectLst/>
                <a:latin typeface="Aptos" panose="020B0004020202020204" pitchFamily="34" charset="0"/>
                <a:ea typeface="Aptos" panose="020B0004020202020204" pitchFamily="34" charset="0"/>
                <a:cs typeface="Times New Roman" panose="02020603050405020304" pitchFamily="18" charset="0"/>
              </a:rPr>
              <a:t>. API Gateway:</a:t>
            </a:r>
            <a:br>
              <a:rPr lang="en-IN" sz="1600" b="1" kern="100" dirty="0">
                <a:latin typeface="Aptos" panose="020B0004020202020204" pitchFamily="34" charset="0"/>
                <a:ea typeface="Aptos" panose="020B0004020202020204" pitchFamily="34" charset="0"/>
                <a:cs typeface="Times New Roman" panose="02020603050405020304" pitchFamily="18" charset="0"/>
              </a:rPr>
            </a:br>
            <a:r>
              <a:rPr lang="en-US" sz="1600" kern="100" dirty="0">
                <a:effectLst/>
                <a:latin typeface="Aptos" panose="020B0004020202020204" pitchFamily="34" charset="0"/>
                <a:ea typeface="Aptos" panose="020B0004020202020204" pitchFamily="34" charset="0"/>
                <a:cs typeface="Times New Roman" panose="02020603050405020304" pitchFamily="18" charset="0"/>
              </a:rPr>
              <a:t>- The API Gateway must route requests to appropriate backend microservices.</a:t>
            </a:r>
            <a:br>
              <a:rPr lang="en-IN" sz="1600" kern="100" dirty="0">
                <a:latin typeface="Aptos" panose="020B0004020202020204" pitchFamily="34" charset="0"/>
                <a:ea typeface="Aptos" panose="020B0004020202020204" pitchFamily="34" charset="0"/>
                <a:cs typeface="Times New Roman" panose="02020603050405020304" pitchFamily="18" charset="0"/>
              </a:rPr>
            </a:br>
            <a:r>
              <a:rPr lang="en-US" sz="1600" kern="100" dirty="0">
                <a:effectLst/>
                <a:latin typeface="Aptos" panose="020B0004020202020204" pitchFamily="34" charset="0"/>
                <a:ea typeface="Aptos" panose="020B0004020202020204" pitchFamily="34" charset="0"/>
                <a:cs typeface="Times New Roman" panose="02020603050405020304" pitchFamily="18" charset="0"/>
              </a:rPr>
              <a:t>- It should handle requests for authentication, user management, diet planning, fitness tracking, and mental health assessments.</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5000"/>
              </a:lnSpc>
              <a:spcAft>
                <a:spcPts val="800"/>
              </a:spcAft>
              <a:buNone/>
            </a:pP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245977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558266" y="298257"/>
            <a:ext cx="7796464" cy="640056"/>
          </a:xfrm>
        </p:spPr>
        <p:txBody>
          <a:bodyPr/>
          <a:lstStyle/>
          <a:p>
            <a:r>
              <a:rPr lang="en-US" sz="3200" b="1" u="sng" kern="100" dirty="0">
                <a:effectLst/>
                <a:latin typeface="Aptos" panose="020B0004020202020204" pitchFamily="34" charset="0"/>
                <a:ea typeface="Aptos" panose="020B0004020202020204" pitchFamily="34" charset="0"/>
                <a:cs typeface="Times New Roman" panose="02020603050405020304" pitchFamily="18" charset="0"/>
              </a:rPr>
              <a:t>Non-Functional Requirements</a:t>
            </a:r>
            <a:endParaRPr lang="en-US" sz="3200" dirty="0"/>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5</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750771" y="1176872"/>
            <a:ext cx="7257448" cy="3720337"/>
          </a:xfrm>
        </p:spPr>
        <p:txBody>
          <a:bodyPr>
            <a:noAutofit/>
          </a:bodyPr>
          <a:lstStyle/>
          <a:p>
            <a:pPr>
              <a:lnSpc>
                <a:spcPct val="115000"/>
              </a:lnSpc>
              <a:spcAft>
                <a:spcPts val="800"/>
              </a:spcAft>
            </a:pPr>
            <a:r>
              <a:rPr lang="en-US" sz="1600" b="1" kern="100" dirty="0">
                <a:effectLst/>
                <a:latin typeface="Aptos" panose="020B0004020202020204" pitchFamily="34" charset="0"/>
                <a:ea typeface="Aptos" panose="020B0004020202020204" pitchFamily="34" charset="0"/>
                <a:cs typeface="Times New Roman" panose="02020603050405020304" pitchFamily="18" charset="0"/>
              </a:rPr>
              <a:t>1. Security:</a:t>
            </a:r>
            <a:br>
              <a:rPr lang="en-IN" sz="1600" b="1" kern="100" dirty="0">
                <a:effectLst/>
                <a:latin typeface="Aptos" panose="020B0004020202020204" pitchFamily="34" charset="0"/>
                <a:ea typeface="Aptos" panose="020B0004020202020204" pitchFamily="34" charset="0"/>
                <a:cs typeface="Times New Roman" panose="02020603050405020304" pitchFamily="18" charset="0"/>
              </a:rPr>
            </a:br>
            <a:r>
              <a:rPr lang="en-IN" sz="1600" b="1" kern="100" dirty="0">
                <a:effectLst/>
                <a:latin typeface="Aptos" panose="020B0004020202020204" pitchFamily="34" charset="0"/>
                <a:ea typeface="Aptos" panose="020B0004020202020204" pitchFamily="34" charset="0"/>
                <a:cs typeface="Times New Roman" panose="02020603050405020304" pitchFamily="18" charset="0"/>
              </a:rPr>
              <a:t> - </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JWT tokens must be used for secure user authentication and authorization.</a:t>
            </a:r>
            <a:br>
              <a:rPr lang="en-IN" sz="1600" kern="100" dirty="0">
                <a:latin typeface="Aptos" panose="020B0004020202020204" pitchFamily="34" charset="0"/>
                <a:ea typeface="Aptos" panose="020B0004020202020204" pitchFamily="34" charset="0"/>
                <a:cs typeface="Times New Roman" panose="02020603050405020304" pitchFamily="18" charset="0"/>
              </a:rPr>
            </a:br>
            <a:r>
              <a:rPr lang="en-US" sz="1600" kern="100" dirty="0">
                <a:effectLst/>
                <a:latin typeface="Aptos" panose="020B0004020202020204" pitchFamily="34" charset="0"/>
                <a:ea typeface="Aptos" panose="020B0004020202020204" pitchFamily="34" charset="0"/>
                <a:cs typeface="Times New Roman" panose="02020603050405020304" pitchFamily="18" charset="0"/>
              </a:rPr>
              <a:t> - Sensitive user data must be encrypted in transit and at rest.</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600" b="1" kern="100" dirty="0">
                <a:effectLst/>
                <a:latin typeface="Aptos" panose="020B0004020202020204" pitchFamily="34" charset="0"/>
                <a:ea typeface="Aptos" panose="020B0004020202020204" pitchFamily="34" charset="0"/>
                <a:cs typeface="Times New Roman" panose="02020603050405020304" pitchFamily="18" charset="0"/>
              </a:rPr>
              <a:t>2. Scalability:</a:t>
            </a:r>
            <a:br>
              <a:rPr lang="en-IN" sz="1600" b="1" kern="100" dirty="0">
                <a:latin typeface="Aptos" panose="020B0004020202020204" pitchFamily="34" charset="0"/>
                <a:ea typeface="Aptos" panose="020B0004020202020204" pitchFamily="34" charset="0"/>
                <a:cs typeface="Times New Roman" panose="02020603050405020304" pitchFamily="18" charset="0"/>
              </a:rPr>
            </a:br>
            <a:r>
              <a:rPr lang="en-US" sz="1600" kern="100" dirty="0">
                <a:effectLst/>
                <a:latin typeface="Aptos" panose="020B0004020202020204" pitchFamily="34" charset="0"/>
                <a:ea typeface="Aptos" panose="020B0004020202020204" pitchFamily="34" charset="0"/>
                <a:cs typeface="Times New Roman" panose="02020603050405020304" pitchFamily="18" charset="0"/>
              </a:rPr>
              <a:t>- The system should be designed to handle an increasing number of users and requests.</a:t>
            </a:r>
            <a:br>
              <a:rPr lang="en-IN" sz="1600" kern="100" dirty="0">
                <a:latin typeface="Aptos" panose="020B0004020202020204" pitchFamily="34" charset="0"/>
                <a:ea typeface="Aptos" panose="020B0004020202020204" pitchFamily="34" charset="0"/>
                <a:cs typeface="Times New Roman" panose="02020603050405020304" pitchFamily="18" charset="0"/>
              </a:rPr>
            </a:br>
            <a:r>
              <a:rPr lang="en-US" sz="1600" kern="100" dirty="0">
                <a:effectLst/>
                <a:latin typeface="Aptos" panose="020B0004020202020204" pitchFamily="34" charset="0"/>
                <a:ea typeface="Aptos" panose="020B0004020202020204" pitchFamily="34" charset="0"/>
                <a:cs typeface="Times New Roman" panose="02020603050405020304" pitchFamily="18" charset="0"/>
              </a:rPr>
              <a:t>- Microservices architecture should allow individual services to scale independently.</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600" b="1" kern="100" dirty="0">
                <a:effectLst/>
                <a:latin typeface="Aptos" panose="020B0004020202020204" pitchFamily="34" charset="0"/>
                <a:ea typeface="Aptos" panose="020B0004020202020204" pitchFamily="34" charset="0"/>
                <a:cs typeface="Times New Roman" panose="02020603050405020304" pitchFamily="18" charset="0"/>
              </a:rPr>
              <a:t>3. Performance:</a:t>
            </a:r>
            <a:br>
              <a:rPr lang="en-IN" sz="1600" b="1" kern="100" dirty="0">
                <a:latin typeface="Aptos" panose="020B0004020202020204" pitchFamily="34" charset="0"/>
                <a:ea typeface="Aptos" panose="020B0004020202020204" pitchFamily="34" charset="0"/>
                <a:cs typeface="Times New Roman" panose="02020603050405020304" pitchFamily="18" charset="0"/>
              </a:rPr>
            </a:br>
            <a:r>
              <a:rPr lang="en-US" sz="1600" kern="100" dirty="0">
                <a:effectLst/>
                <a:latin typeface="Aptos" panose="020B0004020202020204" pitchFamily="34" charset="0"/>
                <a:ea typeface="Aptos" panose="020B0004020202020204" pitchFamily="34" charset="0"/>
                <a:cs typeface="Times New Roman" panose="02020603050405020304" pitchFamily="18" charset="0"/>
              </a:rPr>
              <a:t>- The application should respond to user requests with minimal latency.</a:t>
            </a:r>
            <a:br>
              <a:rPr lang="en-IN" sz="1600" kern="100" dirty="0">
                <a:latin typeface="Aptos" panose="020B0004020202020204" pitchFamily="34" charset="0"/>
                <a:ea typeface="Aptos" panose="020B0004020202020204" pitchFamily="34" charset="0"/>
                <a:cs typeface="Times New Roman" panose="02020603050405020304" pitchFamily="18" charset="0"/>
              </a:rPr>
            </a:br>
            <a:r>
              <a:rPr lang="en-US" sz="1600" kern="100" dirty="0">
                <a:effectLst/>
                <a:latin typeface="Aptos" panose="020B0004020202020204" pitchFamily="34" charset="0"/>
                <a:ea typeface="Aptos" panose="020B0004020202020204" pitchFamily="34" charset="0"/>
                <a:cs typeface="Times New Roman" panose="02020603050405020304" pitchFamily="18" charset="0"/>
              </a:rPr>
              <a:t>  - The system should be capable of handling high loads without significant performance degradation.</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600" b="1" kern="100" dirty="0">
                <a:effectLst/>
                <a:latin typeface="Aptos" panose="020B0004020202020204" pitchFamily="34" charset="0"/>
                <a:ea typeface="Aptos" panose="020B0004020202020204" pitchFamily="34" charset="0"/>
                <a:cs typeface="Times New Roman" panose="02020603050405020304" pitchFamily="18" charset="0"/>
              </a:rPr>
              <a:t>4. Reliability:</a:t>
            </a:r>
            <a:br>
              <a:rPr lang="en-US" sz="1600" b="1" kern="100" dirty="0">
                <a:effectLst/>
                <a:latin typeface="Aptos" panose="020B0004020202020204" pitchFamily="34" charset="0"/>
                <a:ea typeface="Aptos" panose="020B0004020202020204" pitchFamily="34" charset="0"/>
                <a:cs typeface="Times New Roman" panose="02020603050405020304" pitchFamily="18" charset="0"/>
              </a:rPr>
            </a:br>
            <a:r>
              <a:rPr lang="en-US" sz="1600" kern="100" dirty="0">
                <a:effectLst/>
                <a:latin typeface="Aptos" panose="020B0004020202020204" pitchFamily="34" charset="0"/>
                <a:ea typeface="Aptos" panose="020B0004020202020204" pitchFamily="34" charset="0"/>
                <a:cs typeface="Times New Roman" panose="02020603050405020304" pitchFamily="18" charset="0"/>
              </a:rPr>
              <a:t>- The system should ensure high availability and resilience to failures.</a:t>
            </a:r>
            <a:br>
              <a:rPr lang="en-IN" sz="1600" kern="100" dirty="0">
                <a:latin typeface="Aptos" panose="020B0004020202020204" pitchFamily="34" charset="0"/>
                <a:ea typeface="Aptos" panose="020B0004020202020204" pitchFamily="34" charset="0"/>
                <a:cs typeface="Times New Roman" panose="02020603050405020304" pitchFamily="18" charset="0"/>
              </a:rPr>
            </a:br>
            <a:r>
              <a:rPr lang="en-US" sz="1600" kern="100" dirty="0">
                <a:effectLst/>
                <a:latin typeface="Aptos" panose="020B0004020202020204" pitchFamily="34" charset="0"/>
                <a:ea typeface="Aptos" panose="020B0004020202020204" pitchFamily="34" charset="0"/>
                <a:cs typeface="Times New Roman" panose="02020603050405020304" pitchFamily="18" charset="0"/>
              </a:rPr>
              <a:t>- Each microservice should be independently deployable and upgradable.</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468595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3804" y="702568"/>
            <a:ext cx="7631709" cy="661357"/>
          </a:xfrm>
        </p:spPr>
        <p:txBody>
          <a:bodyPr/>
          <a:lstStyle/>
          <a:p>
            <a:r>
              <a:rPr lang="en-US" dirty="0"/>
              <a:t>Use-case</a:t>
            </a:r>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pic>
        <p:nvPicPr>
          <p:cNvPr id="8" name="Content Placeholder 7">
            <a:extLst>
              <a:ext uri="{FF2B5EF4-FFF2-40B4-BE49-F238E27FC236}">
                <a16:creationId xmlns:a16="http://schemas.microsoft.com/office/drawing/2014/main" id="{AED4BED2-F5D1-CB83-7F43-4DCED8749519}"/>
              </a:ext>
            </a:extLst>
          </p:cNvPr>
          <p:cNvPicPr>
            <a:picLocks noGrp="1" noChangeAspect="1"/>
          </p:cNvPicPr>
          <p:nvPr>
            <p:ph sz="half" idx="15"/>
          </p:nvPr>
        </p:nvPicPr>
        <p:blipFill>
          <a:blip r:embed="rId3">
            <a:extLst>
              <a:ext uri="{28A0092B-C50C-407E-A947-70E740481C1C}">
                <a14:useLocalDpi xmlns:a14="http://schemas.microsoft.com/office/drawing/2010/main" val="0"/>
              </a:ext>
            </a:extLst>
          </a:blip>
          <a:stretch>
            <a:fillRect/>
          </a:stretch>
        </p:blipFill>
        <p:spPr>
          <a:xfrm>
            <a:off x="3582293" y="1363925"/>
            <a:ext cx="4953969" cy="4842016"/>
          </a:xfrm>
          <a:prstGeom prst="rect">
            <a:avLst/>
          </a:prstGeom>
        </p:spPr>
      </p:pic>
    </p:spTree>
    <p:extLst>
      <p:ext uri="{BB962C8B-B14F-4D97-AF65-F5344CB8AC3E}">
        <p14:creationId xmlns:p14="http://schemas.microsoft.com/office/powerpoint/2010/main" val="1941619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01671" y="457199"/>
            <a:ext cx="9879437" cy="578141"/>
          </a:xfrm>
        </p:spPr>
        <p:txBody>
          <a:bodyPr/>
          <a:lstStyle/>
          <a:p>
            <a:r>
              <a:rPr lang="en-US" dirty="0"/>
              <a:t>architecture</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7</a:t>
            </a:fld>
            <a:endParaRPr lang="en-US" dirty="0"/>
          </a:p>
        </p:txBody>
      </p:sp>
      <p:pic>
        <p:nvPicPr>
          <p:cNvPr id="10" name="Content Placeholder 9">
            <a:extLst>
              <a:ext uri="{FF2B5EF4-FFF2-40B4-BE49-F238E27FC236}">
                <a16:creationId xmlns:a16="http://schemas.microsoft.com/office/drawing/2014/main" id="{B60FE81E-136F-19C9-4F39-F9127B4A7396}"/>
              </a:ext>
            </a:extLst>
          </p:cNvPr>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2520080" y="1135312"/>
            <a:ext cx="6412163" cy="5073499"/>
          </a:xfrm>
          <a:prstGeom prst="rect">
            <a:avLst/>
          </a:prstGeom>
        </p:spPr>
      </p:pic>
    </p:spTree>
    <p:extLst>
      <p:ext uri="{BB962C8B-B14F-4D97-AF65-F5344CB8AC3E}">
        <p14:creationId xmlns:p14="http://schemas.microsoft.com/office/powerpoint/2010/main" val="3969996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6987940" cy="2727709"/>
          </a:xfrm>
        </p:spPr>
        <p:txBody>
          <a:bodyPr/>
          <a:lstStyle/>
          <a:p>
            <a:r>
              <a:rPr lang="en-US" sz="4400" dirty="0"/>
              <a:t>Thankyou</a:t>
            </a:r>
          </a:p>
        </p:txBody>
      </p:sp>
    </p:spTree>
    <p:extLst>
      <p:ext uri="{BB962C8B-B14F-4D97-AF65-F5344CB8AC3E}">
        <p14:creationId xmlns:p14="http://schemas.microsoft.com/office/powerpoint/2010/main" val="19731730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{09E1BEB1-7436-40BD-9C33-0AD85AEFC8C7}tf78438558_win32</Template>
  <TotalTime>29</TotalTime>
  <Words>564</Words>
  <Application>Microsoft Office PowerPoint</Application>
  <PresentationFormat>Widescreen</PresentationFormat>
  <Paragraphs>27</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Arial</vt:lpstr>
      <vt:lpstr>Arial Black</vt:lpstr>
      <vt:lpstr>Calibri</vt:lpstr>
      <vt:lpstr>Sabon Next LT</vt:lpstr>
      <vt:lpstr>Custom</vt:lpstr>
      <vt:lpstr>Wellness hub </vt:lpstr>
      <vt:lpstr>Problem statement</vt:lpstr>
      <vt:lpstr>Functional Requirements:</vt:lpstr>
      <vt:lpstr>Functional Requirements:</vt:lpstr>
      <vt:lpstr>Non-Functional Requirements</vt:lpstr>
      <vt:lpstr>Use-case</vt:lpstr>
      <vt:lpstr>architecture</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Harini Parsha(UST,IN)</dc:creator>
  <cp:lastModifiedBy>Harini Parsha(UST,IN)</cp:lastModifiedBy>
  <cp:revision>2</cp:revision>
  <dcterms:created xsi:type="dcterms:W3CDTF">2024-09-04T02:22:40Z</dcterms:created>
  <dcterms:modified xsi:type="dcterms:W3CDTF">2024-09-04T02:52:25Z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