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HAl4SgIJ1vO8lmdcKScY8qiP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c60a95d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c60a95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c60a95d6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c60a95d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eab0241f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ceab0241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c60a95d6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c60a95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60a95d6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60a95d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60a95d6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c60a95d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0d1bc65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20d1bc65d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d1bc65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20d1bc65d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b8e65f1ef_2_2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1b8e65f1ef_2_25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1b8e65f1ef_2_258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31b8e65f1ef_2_258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31b8e65f1ef_2_25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31b8e65f1ef_2_25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31b8e65f1ef_2_25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31b8e65f1ef_2_25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31b8e65f1ef_2_25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31b8e65f1ef_2_25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b8e65f1ef_2_25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1b8e65f1ef_2_25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31b8e65f1ef_2_258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31b8e65f1ef_2_2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1b8e65f1ef_2_2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1b8e65f1ef_2_2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31b8e65f1ef_2_258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31b8e65f1ef_2_2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1b8e65f1ef_2_2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1b8e65f1ef_2_2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31b8e65f1ef_2_258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31b8e65f1ef_2_2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1b8e65f1ef_2_2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1b8e65f1ef_2_2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31b8e65f1ef_2_258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31b8e65f1ef_2_258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31b8e65f1ef_2_25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8e65f1ef_2_358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31b8e65f1ef_2_358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31b8e65f1ef_2_3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1b8e65f1ef_2_3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1b8e65f1ef_2_3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31b8e65f1ef_2_358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31b8e65f1ef_2_3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1b8e65f1ef_2_3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1b8e65f1ef_2_3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31b8e65f1ef_2_358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31b8e65f1ef_2_358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31b8e65f1ef_2_35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8e65f1ef_2_37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1b8e65f1ef_2_286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31b8e65f1ef_2_286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31b8e65f1ef_2_2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31b8e65f1ef_2_2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31b8e65f1ef_2_28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31b8e65f1ef_2_28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31b8e65f1ef_2_2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1b8e65f1ef_2_2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31b8e65f1ef_2_28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31b8e65f1ef_2_286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31b8e65f1ef_2_28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b8e65f1ef_2_29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31b8e65f1ef_2_29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b8e65f1ef_2_2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b8e65f1ef_2_298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31b8e65f1ef_2_298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31b8e65f1ef_2_29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8e65f1ef_2_3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1b8e65f1ef_2_30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1b8e65f1ef_2_30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1b8e65f1ef_2_30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31b8e65f1ef_2_30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31b8e65f1ef_2_30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31b8e65f1ef_2_30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b8e65f1ef_2_31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1b8e65f1ef_2_3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b8e65f1ef_2_31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1b8e65f1ef_2_31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31b8e65f1ef_2_31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8e65f1ef_2_31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1b8e65f1ef_2_31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1b8e65f1ef_2_31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1b8e65f1ef_2_319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31b8e65f1ef_2_319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31b8e65f1ef_2_31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8e65f1ef_2_326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b8e65f1ef_2_326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31b8e65f1ef_2_326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31b8e65f1ef_2_32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1b8e65f1ef_2_32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1b8e65f1ef_2_32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31b8e65f1ef_2_32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31b8e65f1ef_2_32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31b8e65f1ef_2_32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1b8e65f1ef_2_32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1b8e65f1ef_2_32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31b8e65f1ef_2_326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31b8e65f1ef_2_32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31b8e65f1ef_2_32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31b8e65f1ef_2_32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31b8e65f1ef_2_326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31b8e65f1ef_2_32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8e65f1ef_2_34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b8e65f1ef_2_34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b8e65f1ef_2_3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b8e65f1ef_2_344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31b8e65f1ef_2_344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31b8e65f1ef_2_344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31b8e65f1ef_2_34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8e65f1ef_2_35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b8e65f1ef_2_3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b8e65f1ef_2_3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b8e65f1ef_2_352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31b8e65f1ef_2_35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b8e65f1ef_2_2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31b8e65f1ef_2_254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1b8e65f1ef_2_25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c60a95d60_0_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1C3052"/>
                </a:solidFill>
              </a:rPr>
              <a:t>Matriz RACI</a:t>
            </a:r>
            <a:endParaRPr sz="3600">
              <a:solidFill>
                <a:srgbClr val="1C3052"/>
              </a:solidFill>
            </a:endParaRPr>
          </a:p>
        </p:txBody>
      </p:sp>
      <p:pic>
        <p:nvPicPr>
          <p:cNvPr id="217" name="Google Shape;217;g31c60a95d6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00" y="2444367"/>
            <a:ext cx="9296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c60a95d60_0_1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640">
                <a:solidFill>
                  <a:srgbClr val="1C3052"/>
                </a:solidFill>
              </a:rPr>
              <a:t>Matriz RACI</a:t>
            </a:r>
            <a:endParaRPr sz="3640">
              <a:solidFill>
                <a:srgbClr val="1C30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pic>
        <p:nvPicPr>
          <p:cNvPr id="223" name="Google Shape;223;g31c60a95d6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5" y="2020675"/>
            <a:ext cx="5527801" cy="415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1c60a95d60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825" y="2808950"/>
            <a:ext cx="5207875" cy="23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ceab0241f_2_2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197"/>
              <a:buFont typeface="Arial"/>
              <a:buNone/>
            </a:pPr>
            <a:r>
              <a:rPr lang="es-CL" sz="3640">
                <a:solidFill>
                  <a:srgbClr val="1C3052"/>
                </a:solidFill>
              </a:rPr>
              <a:t>Matriz RACI</a:t>
            </a:r>
            <a:endParaRPr sz="3640">
              <a:solidFill>
                <a:srgbClr val="1C30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31ceab0241f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25" y="2473225"/>
            <a:ext cx="9239250" cy="1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c60a95d60_0_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1C3052"/>
                </a:solidFill>
              </a:rPr>
              <a:t>Riesgos</a:t>
            </a:r>
            <a:endParaRPr>
              <a:solidFill>
                <a:srgbClr val="1C3052"/>
              </a:solidFill>
            </a:endParaRPr>
          </a:p>
        </p:txBody>
      </p:sp>
      <p:pic>
        <p:nvPicPr>
          <p:cNvPr id="236" name="Google Shape;236;g31c60a95d6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0" y="1932025"/>
            <a:ext cx="11097300" cy="4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c60a95d60_0_23"/>
          <p:cNvSpPr txBox="1"/>
          <p:nvPr>
            <p:ph type="title"/>
          </p:nvPr>
        </p:nvSpPr>
        <p:spPr>
          <a:xfrm>
            <a:off x="1092150" y="900849"/>
            <a:ext cx="10007700" cy="105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1C3052"/>
                </a:solidFill>
              </a:rPr>
              <a:t>Riesgos</a:t>
            </a:r>
            <a:endParaRPr>
              <a:solidFill>
                <a:srgbClr val="1C30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c60a95d60_0_23"/>
          <p:cNvSpPr txBox="1"/>
          <p:nvPr/>
        </p:nvSpPr>
        <p:spPr>
          <a:xfrm>
            <a:off x="1092150" y="1827750"/>
            <a:ext cx="100077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Mitigación Riego 1 : </a:t>
            </a:r>
            <a:r>
              <a:rPr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deben fijar plazos para cumplir cada tarea y requerimiento especificado.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Mitigación Riego 2 : </a:t>
            </a:r>
            <a:r>
              <a:rPr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debe fijar plazos para cumplir con cada tarea implementada.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Mitigación Riego 3 : </a:t>
            </a:r>
            <a:r>
              <a:rPr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Contar con generador de energía.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Mitigación Riego 4 : </a:t>
            </a:r>
            <a:r>
              <a:rPr lang="es-C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Realizar pruebas semanalmente de la integración del sdk de transbank para comprobar el correcto funcionamiento.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7" name="Google Shape;2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 txBox="1"/>
          <p:nvPr/>
        </p:nvSpPr>
        <p:spPr>
          <a:xfrm>
            <a:off x="0" y="109360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403775" y="2225375"/>
            <a:ext cx="11096100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Arquitectura MVT (Modelo-Vista-Template)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-Ocupamos esta arquitectura porque proporciona una estructura clara y organizada para gestionar la base de datos, la lógica de negocio y la presentación. Esto facilita el mantenimiento, la escalabilidad y la integración de nuevas funcionalidades a medida que el sistema crece. Además, su enfoque modular y su compatibilidad con pruebas unitarias o de integración hacen que sea ideal para un desarrollo ágil y flexible.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0" y="11244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pic>
        <p:nvPicPr>
          <p:cNvPr descr="EscuelaIT Duoc UC - Escuela de Informática y Telecomunicaciones Duoc UC - Duoc  UC | LinkedIn"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500" y="2031625"/>
            <a:ext cx="2025225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259" name="Google Shape;25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2950" y="2031625"/>
            <a:ext cx="2922525" cy="2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6575" y="2151925"/>
            <a:ext cx="2454200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2075" y="2151925"/>
            <a:ext cx="2134250" cy="1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/>
        </p:nvSpPr>
        <p:spPr>
          <a:xfrm>
            <a:off x="1258563" y="3859925"/>
            <a:ext cx="1547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Usuario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4036963" y="4483325"/>
            <a:ext cx="1714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Producto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7276413" y="3931475"/>
            <a:ext cx="1714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Carrito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9596550" y="3859925"/>
            <a:ext cx="2025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Orden Compra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c60a95d60_0_31"/>
          <p:cNvSpPr txBox="1"/>
          <p:nvPr>
            <p:ph type="title"/>
          </p:nvPr>
        </p:nvSpPr>
        <p:spPr>
          <a:xfrm>
            <a:off x="1092150" y="851572"/>
            <a:ext cx="10007700" cy="87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abla&#10;&#10;Descripción generada automáticamente" id="271" name="Google Shape;271;g31c60a95d6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25" y="1671725"/>
            <a:ext cx="2473200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Tabla&#10;&#10;Descripción generada automáticamente" id="272" name="Google Shape;272;g31c60a95d6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513" y="1671725"/>
            <a:ext cx="2517900" cy="157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273" name="Google Shape;273;g31c60a95d60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175" y="1596250"/>
            <a:ext cx="2906775" cy="188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274" name="Google Shape;274;g31c60a95d60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063" y="4010325"/>
            <a:ext cx="2618725" cy="196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a&#10;&#10;Descripción generada automáticamente" id="275" name="Google Shape;275;g31c60a95d60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875" y="4010325"/>
            <a:ext cx="2618700" cy="19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1c60a95d60_0_31"/>
          <p:cNvSpPr txBox="1"/>
          <p:nvPr/>
        </p:nvSpPr>
        <p:spPr>
          <a:xfrm>
            <a:off x="1349863" y="3379725"/>
            <a:ext cx="1547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Auto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1c60a95d60_0_31"/>
          <p:cNvSpPr txBox="1"/>
          <p:nvPr/>
        </p:nvSpPr>
        <p:spPr>
          <a:xfrm>
            <a:off x="4034913" y="3332450"/>
            <a:ext cx="1547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Servicios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1c60a95d60_0_31"/>
          <p:cNvSpPr txBox="1"/>
          <p:nvPr/>
        </p:nvSpPr>
        <p:spPr>
          <a:xfrm>
            <a:off x="6915512" y="3478275"/>
            <a:ext cx="1826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Agendar cita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1c60a95d60_0_31"/>
          <p:cNvSpPr txBox="1"/>
          <p:nvPr/>
        </p:nvSpPr>
        <p:spPr>
          <a:xfrm>
            <a:off x="719875" y="5970850"/>
            <a:ext cx="2807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Registro mantenimiento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1c60a95d60_0_31"/>
          <p:cNvSpPr txBox="1"/>
          <p:nvPr/>
        </p:nvSpPr>
        <p:spPr>
          <a:xfrm>
            <a:off x="4265250" y="5970850"/>
            <a:ext cx="1362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Tabla Detalle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1318200" y="1963750"/>
            <a:ext cx="95556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-SQL Developer (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24.3.0)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-HTML, CSS, Bootstrap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-Javascript y 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asociadas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-Framework Django (Python)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-Twilio (Conectado con Whatsapp)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Transbank (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-CL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pago)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87" name="Google Shape;2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/>
        </p:nvSpPr>
        <p:spPr>
          <a:xfrm>
            <a:off x="339000" y="2859450"/>
            <a:ext cx="1151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94" name="Google Shape;2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1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4117551" y="1696969"/>
            <a:ext cx="7633515" cy="4348140"/>
            <a:chOff x="0" y="0"/>
            <a:chExt cx="7633515" cy="4348140"/>
          </a:xfrm>
        </p:grpSpPr>
        <p:sp>
          <p:nvSpPr>
            <p:cNvPr id="135" name="Google Shape;135;p2"/>
            <p:cNvSpPr/>
            <p:nvPr/>
          </p:nvSpPr>
          <p:spPr>
            <a:xfrm>
              <a:off x="0" y="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A5F70"/>
                </a:gs>
                <a:gs pos="100000">
                  <a:srgbClr val="0F15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1627815" y="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Yzan Baez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– Desarrollador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Funciones </a:t>
              </a:r>
              <a:r>
                <a:rPr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desempeñadas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1116" y="101116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0" y="111228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A5F70"/>
                </a:gs>
                <a:gs pos="100000">
                  <a:srgbClr val="0F15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627815" y="111228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Benjamin Vidal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 - Desarrollador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1116" y="1213396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0" y="222456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A5F70"/>
                </a:gs>
                <a:gs pos="100000">
                  <a:srgbClr val="0F15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627815" y="222456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Manuel Collao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1116" y="2325677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0" y="333684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A5F70"/>
                </a:gs>
                <a:gs pos="100000">
                  <a:srgbClr val="0F15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627815" y="3336840"/>
              <a:ext cx="6005700" cy="10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Anibal Perez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Frontend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Funciones </a:t>
              </a:r>
              <a:r>
                <a:rPr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desempeñadas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1116" y="3437957"/>
              <a:ext cx="1526700" cy="8088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38327" y="3058616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900" y="5136975"/>
            <a:ext cx="847900" cy="808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/>
          <p:nvPr/>
        </p:nvSpPr>
        <p:spPr>
          <a:xfrm>
            <a:off x="1" y="105842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EscuelaIT Duoc UC - Escuela de Informática y Telecomunicaciones Duoc UC - Duoc  UC | LinkedIn"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2758975" y="2101475"/>
            <a:ext cx="65427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Integraciones externas exitosas (Twilio y Transbank)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Las funciones que nos planteamos al inicio del proyecto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implementadas de buena manera.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Funciones de la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web : 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Registro/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Iniciar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sesión, Sesión como administrador,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Agendar cita, registro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vehiculos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seguimiento de mantenimiento, carro de compras, chatbot para guiarse en la 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 realizar confirmaciones de citas.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/>
        </p:nvSpPr>
        <p:spPr>
          <a:xfrm>
            <a:off x="711600" y="1308525"/>
            <a:ext cx="1076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381825" y="2154850"/>
            <a:ext cx="113952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Organización: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Desafío:</a:t>
            </a:r>
            <a:r>
              <a:rPr lang="es-CL" sz="2100">
                <a:latin typeface="Calibri"/>
                <a:ea typeface="Calibri"/>
                <a:cs typeface="Calibri"/>
                <a:sym typeface="Calibri"/>
              </a:rPr>
              <a:t> Coordinación del equipo, priorización de tareas y estructura del código.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Tiempo: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Desafío:</a:t>
            </a:r>
            <a:r>
              <a:rPr lang="es-CL" sz="2100">
                <a:latin typeface="Calibri"/>
                <a:ea typeface="Calibri"/>
                <a:cs typeface="Calibri"/>
                <a:sym typeface="Calibri"/>
              </a:rPr>
              <a:t> Subestimar el tiempo para implementar módulos complejos y realizar pruebas.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Aplicaciones de Pago: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-CL" sz="2100">
                <a:latin typeface="Calibri"/>
                <a:ea typeface="Calibri"/>
                <a:cs typeface="Calibri"/>
                <a:sym typeface="Calibri"/>
              </a:rPr>
              <a:t>Desafío:</a:t>
            </a:r>
            <a:r>
              <a:rPr lang="es-CL" sz="2100">
                <a:latin typeface="Calibri"/>
                <a:ea typeface="Calibri"/>
                <a:cs typeface="Calibri"/>
                <a:sym typeface="Calibri"/>
              </a:rPr>
              <a:t> Integración con plataformas como Transbank, manejo de seguridad y pruebas en entornos sandbox.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310" name="Google Shape;3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EscuelaIT Duoc UC - Escuela de Informática y Telecomunicaciones Duoc UC - Duoc  UC | LinkedIn" id="317" name="Google Shape;3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1972200" y="1104100"/>
            <a:ext cx="8247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814100" y="2253575"/>
            <a:ext cx="4348800" cy="30459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Necesidad de un sistema eficiente donde tenga los servicios en un solo sitio, para mejorar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parte del cliente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6952300" y="2191825"/>
            <a:ext cx="4527000" cy="31695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para Registro y Control de Taller Mecánico: permite registrar datos de clientes, gestionar mantenciones de vehículos vinculadas a su correo o teléfono, y administrar la venta de productos.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5573928" y="3397983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544875" y="1679538"/>
            <a:ext cx="453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3826950" y="3336925"/>
            <a:ext cx="453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5218125" y="1679525"/>
            <a:ext cx="64290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gestión integral de citas para el mantenimiento y revisión de vehículos de clientes.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venta y administración de productos automotrices relacionados con el mantenimiento.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215950" y="3983425"/>
            <a:ext cx="8032500" cy="220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y gestionar la información de clientes y sus vehículos.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Llevar un control eficiente de los clientes registrados.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y gestionar el historial de mantenimientos de los vehículos.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y administrar las citas para mantenimiento o revisión de vehículos.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Controlar y administrar el stock de productos automotrices.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0" y="7720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540775" y="1812825"/>
            <a:ext cx="54537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Alcances Principales: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Gestión de clientes y vehículos: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Registro y vinculación de datos de clientes y sus vehículos.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Control de mantenimientos: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Registro y seguimiento del historial de mantenimientos y reparaciones.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Administración de citas: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Sistema para agendar y gestionar citas de mantenimiento.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5994600" y="1812825"/>
            <a:ext cx="56535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Limitaciones Principales: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Dependencia de servicios externos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: Integración con plataformas de pago y servicios de notificaciones (correo, SMS).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CL" sz="1800">
                <a:latin typeface="Calibri"/>
                <a:ea typeface="Calibri"/>
                <a:cs typeface="Calibri"/>
                <a:sym typeface="Calibri"/>
              </a:rPr>
              <a:t>Presión de tiempo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: Posibles limitaciones en la calidad o alcance de funcionalidades debido a plazos ajustados.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033350" y="2753775"/>
            <a:ext cx="101253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latin typeface="Calibri"/>
                <a:ea typeface="Calibri"/>
                <a:cs typeface="Calibri"/>
                <a:sym typeface="Calibri"/>
              </a:rPr>
              <a:t>Scrum es ideal debido a su adaptabilidad a cambios y retroalimentación constante. Ya que organiza el trabajo en sprints, lo que permite entregas </a:t>
            </a:r>
            <a:r>
              <a:rPr lang="es-CL" sz="2400">
                <a:latin typeface="Calibri"/>
                <a:ea typeface="Calibri"/>
                <a:cs typeface="Calibri"/>
                <a:sym typeface="Calibri"/>
              </a:rPr>
              <a:t>periódicas</a:t>
            </a:r>
            <a:r>
              <a:rPr lang="es-CL" sz="2400">
                <a:latin typeface="Calibri"/>
                <a:ea typeface="Calibri"/>
                <a:cs typeface="Calibri"/>
                <a:sym typeface="Calibri"/>
              </a:rPr>
              <a:t> y ajustes rápidos según las necesidades del usuario, asegurando que el sistema se desarrolle de manera flexible y eficiente, optimizando la gestión de clientes, servicios, vehículos y productos.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1638300" y="1224200"/>
            <a:ext cx="891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25" y="2188825"/>
            <a:ext cx="10568149" cy="11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925" y="3783850"/>
            <a:ext cx="105681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0d1bc65d3_0_15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sp>
        <p:nvSpPr>
          <p:cNvPr id="201" name="Google Shape;201;g320d1bc65d3_0_15"/>
          <p:cNvSpPr txBox="1"/>
          <p:nvPr/>
        </p:nvSpPr>
        <p:spPr>
          <a:xfrm>
            <a:off x="1638300" y="1224200"/>
            <a:ext cx="891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02" name="Google Shape;202;g320d1bc65d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20d1bc65d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75" y="1851650"/>
            <a:ext cx="6859899" cy="43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0d1bc65d3_0_24"/>
          <p:cNvSpPr txBox="1"/>
          <p:nvPr/>
        </p:nvSpPr>
        <p:spPr>
          <a:xfrm>
            <a:off x="4572891" y="415575"/>
            <a:ext cx="33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“MECHANIC-KING”</a:t>
            </a:r>
            <a:endParaRPr/>
          </a:p>
        </p:txBody>
      </p:sp>
      <p:sp>
        <p:nvSpPr>
          <p:cNvPr id="209" name="Google Shape;209;g320d1bc65d3_0_24"/>
          <p:cNvSpPr txBox="1"/>
          <p:nvPr/>
        </p:nvSpPr>
        <p:spPr>
          <a:xfrm>
            <a:off x="1638300" y="1224200"/>
            <a:ext cx="891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10" name="Google Shape;210;g320d1bc65d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850" y="274625"/>
            <a:ext cx="3123750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20d1bc65d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525" y="2679525"/>
            <a:ext cx="91821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