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352" r:id="rId3"/>
    <p:sldId id="353" r:id="rId4"/>
    <p:sldId id="355" r:id="rId5"/>
    <p:sldId id="354" r:id="rId6"/>
    <p:sldId id="359" r:id="rId7"/>
    <p:sldId id="379" r:id="rId8"/>
    <p:sldId id="356" r:id="rId9"/>
    <p:sldId id="357" r:id="rId10"/>
    <p:sldId id="358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BEAC-0810-40BE-B8EC-04E6E87A8F06}" type="datetimeFigureOut">
              <a:rPr lang="es-ES" smtClean="0"/>
              <a:t>01/04/2016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1BB4-6796-4139-ADEE-4E1BB4C0CA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5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DAA-95DE-4479-A711-8901817B4B49}" type="datetime1">
              <a:rPr lang="es-ES" smtClean="0"/>
              <a:t>01/04/2016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D586-EB79-4066-A118-A5981B3CE6EE}" type="datetime1">
              <a:rPr lang="es-ES" smtClean="0"/>
              <a:t>01/04/2016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D47A-2240-47B6-8778-303DEB0305A1}" type="datetime1">
              <a:rPr lang="es-ES" smtClean="0"/>
              <a:t>01/04/2016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901-3D92-4104-85E5-176BC6240B06}" type="datetime1">
              <a:rPr lang="es-ES" smtClean="0"/>
              <a:t>01/04/2016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4FAD-A2AC-4731-A9FB-4A8126C8A75D}" type="datetime1">
              <a:rPr lang="es-ES" smtClean="0"/>
              <a:t>01/04/2016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7AA5-279B-4A27-BAEC-3312E859B8D7}" type="datetime1">
              <a:rPr lang="es-ES" smtClean="0"/>
              <a:t>01/04/2016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2FF-BAB0-4EAF-9566-01557111FB2C}" type="datetime1">
              <a:rPr lang="es-ES" smtClean="0"/>
              <a:t>01/04/2016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BE5-F62C-42C4-9577-33FFB387EAD7}" type="datetime1">
              <a:rPr lang="es-ES" smtClean="0"/>
              <a:t>01/04/2016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9735-19B6-410F-9CD7-D4C53D1A56AD}" type="datetime1">
              <a:rPr lang="es-ES" smtClean="0"/>
              <a:t>01/04/2016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87D0-FE74-4E9E-800E-AE42A95B110D}" type="datetime1">
              <a:rPr lang="es-ES" smtClean="0"/>
              <a:t>01/04/2016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041-0687-45B4-AC2C-04D16AF2E761}" type="datetime1">
              <a:rPr lang="es-ES" smtClean="0"/>
              <a:t>01/04/2016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78D4940-44AC-44BA-8BFC-A7DC81333790}" type="datetime1">
              <a:rPr lang="es-ES" smtClean="0"/>
              <a:t>01/04/2016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56992"/>
            <a:ext cx="6629400" cy="87321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800" dirty="0" smtClean="0"/>
              <a:t>TALLER DE LENGUAJE I</a:t>
            </a:r>
            <a:endParaRPr lang="es-ES" sz="4800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Clase teórica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Aritmética de Punteros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24240" cy="4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Aritmética de Punteros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Una diferencia importante: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Cuando hacemos: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smtClean="0"/>
              <a:t>			</a:t>
            </a:r>
            <a:r>
              <a:rPr lang="es-ES" b="1" dirty="0" err="1" smtClean="0"/>
              <a:t>pENT</a:t>
            </a:r>
            <a:r>
              <a:rPr lang="es-ES" b="1" dirty="0"/>
              <a:t>++</a:t>
            </a:r>
            <a:r>
              <a:rPr lang="es-ES" dirty="0"/>
              <a:t>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b="1" dirty="0" err="1"/>
              <a:t>pENT</a:t>
            </a:r>
            <a:r>
              <a:rPr lang="es-ES" b="1" dirty="0"/>
              <a:t>+ = i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</a:t>
            </a:r>
            <a:r>
              <a:rPr lang="es-ES" dirty="0" smtClean="0"/>
              <a:t>stamos </a:t>
            </a:r>
            <a:r>
              <a:rPr lang="es-ES" dirty="0"/>
              <a:t>modificando el contenido  del apuntador: si antes apuntaba en la dirección 10000, luego de aplicar los operadores ahora apuntan a 10004 </a:t>
            </a:r>
            <a:r>
              <a:rPr lang="es-ES" dirty="0" err="1"/>
              <a:t>ó</a:t>
            </a:r>
            <a:r>
              <a:rPr lang="es-ES" dirty="0"/>
              <a:t> a 10000+i, respectivamente.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cambio al hacer: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smtClean="0"/>
              <a:t>			</a:t>
            </a:r>
            <a:r>
              <a:rPr lang="es-ES" b="1" dirty="0" err="1" smtClean="0"/>
              <a:t>pENT</a:t>
            </a:r>
            <a:r>
              <a:rPr lang="es-ES" b="1" dirty="0"/>
              <a:t>[ i </a:t>
            </a:r>
            <a:r>
              <a:rPr lang="es-ES" b="1" dirty="0" smtClean="0"/>
              <a:t>] </a:t>
            </a:r>
            <a:r>
              <a:rPr lang="es-ES" b="1" dirty="0" err="1" smtClean="0"/>
              <a:t>ó</a:t>
            </a:r>
            <a:r>
              <a:rPr lang="es-ES" b="1" dirty="0" smtClean="0"/>
              <a:t>  *(</a:t>
            </a:r>
            <a:r>
              <a:rPr lang="es-ES" b="1" dirty="0" err="1"/>
              <a:t>pENT</a:t>
            </a:r>
            <a:r>
              <a:rPr lang="es-ES" b="1" dirty="0"/>
              <a:t> + i)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El contenido  del apuntador </a:t>
            </a:r>
            <a:r>
              <a:rPr lang="es-ES" b="1" dirty="0"/>
              <a:t>no cambia</a:t>
            </a:r>
            <a:r>
              <a:rPr lang="es-ES" dirty="0"/>
              <a:t>: continúa apuntando a la dirección original, y con respecto a ella consideramos tantos lugares hacia delante (o hacia atrás, si el caso lo requiere).</a:t>
            </a:r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Cast’s</a:t>
            </a:r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Se denomina con este nombre a un rótulo entre paréntesis, que se coloca delante de un identificador de programa, normalmente una variable de algún tipo, a fin de forzar al compilador a realizar un cambio hacia “otro tipo” de </a:t>
            </a:r>
            <a:r>
              <a:rPr lang="es-AR" dirty="0" smtClean="0"/>
              <a:t>dato por ejemplo:</a:t>
            </a:r>
          </a:p>
          <a:p>
            <a:pPr marL="0" indent="0">
              <a:buNone/>
            </a:pPr>
            <a:endParaRPr lang="es-AR" b="1" dirty="0" smtClean="0"/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ES" b="1" dirty="0" err="1" smtClean="0"/>
              <a:t>int</a:t>
            </a:r>
            <a:r>
              <a:rPr lang="es-ES" b="1" dirty="0" smtClean="0"/>
              <a:t>          </a:t>
            </a:r>
            <a:r>
              <a:rPr lang="es-ES" b="1" dirty="0" err="1"/>
              <a:t>Veloc</a:t>
            </a:r>
            <a:r>
              <a:rPr lang="es-ES" b="1" dirty="0"/>
              <a:t> = 125;</a:t>
            </a:r>
            <a:endParaRPr lang="es-ES" dirty="0"/>
          </a:p>
          <a:p>
            <a:pPr marL="548640" lvl="2" indent="0">
              <a:buNone/>
            </a:pPr>
            <a:r>
              <a:rPr lang="es-ES" sz="2400" b="1" dirty="0" smtClean="0"/>
              <a:t>	</a:t>
            </a:r>
            <a:r>
              <a:rPr lang="es-ES" sz="2400" b="1" dirty="0" err="1" smtClean="0"/>
              <a:t>double</a:t>
            </a:r>
            <a:r>
              <a:rPr lang="es-ES" sz="2400" b="1" dirty="0" smtClean="0"/>
              <a:t>   </a:t>
            </a:r>
            <a:r>
              <a:rPr lang="es-ES" sz="2400" b="1" dirty="0"/>
              <a:t>Velocidad;</a:t>
            </a:r>
            <a:endParaRPr lang="es-ES" sz="2400" dirty="0"/>
          </a:p>
          <a:p>
            <a:pPr marL="548640" lvl="2" indent="0">
              <a:buNone/>
            </a:pPr>
            <a:r>
              <a:rPr lang="es-ES" sz="2400" dirty="0"/>
              <a:t> </a:t>
            </a:r>
          </a:p>
          <a:p>
            <a:pPr marL="548640" lvl="2" indent="0">
              <a:buNone/>
            </a:pPr>
            <a:r>
              <a:rPr lang="es-ES" sz="2400" b="1" dirty="0" smtClean="0"/>
              <a:t>	Velocidad</a:t>
            </a:r>
            <a:r>
              <a:rPr lang="es-ES" sz="2400" b="1" dirty="0"/>
              <a:t>=(</a:t>
            </a:r>
            <a:r>
              <a:rPr lang="es-ES" sz="2400" b="1" dirty="0" err="1"/>
              <a:t>double</a:t>
            </a:r>
            <a:r>
              <a:rPr lang="es-ES" sz="2400" b="1" dirty="0"/>
              <a:t>)</a:t>
            </a:r>
            <a:r>
              <a:rPr lang="es-ES" sz="2400" b="1" dirty="0" err="1"/>
              <a:t>Veloc</a:t>
            </a:r>
            <a:r>
              <a:rPr lang="es-ES" sz="2400" b="1" dirty="0" smtClean="0"/>
              <a:t>;</a:t>
            </a:r>
          </a:p>
          <a:p>
            <a:pPr marL="548640" lvl="2" indent="0">
              <a:buNone/>
            </a:pPr>
            <a:endParaRPr lang="es-ES" sz="2400" b="1" dirty="0" smtClean="0"/>
          </a:p>
          <a:p>
            <a:pPr marL="0" indent="0">
              <a:buNone/>
            </a:pPr>
            <a:r>
              <a:rPr lang="es-ES" sz="2800" dirty="0" smtClean="0"/>
              <a:t>Lo </a:t>
            </a:r>
            <a:r>
              <a:rPr lang="es-ES" sz="2800" dirty="0"/>
              <a:t>cual transforma a </a:t>
            </a:r>
            <a:r>
              <a:rPr lang="es-ES" sz="2800" b="1" dirty="0" err="1"/>
              <a:t>Veloc</a:t>
            </a:r>
            <a:r>
              <a:rPr lang="es-ES" sz="2800" dirty="0"/>
              <a:t> que era de tipo </a:t>
            </a:r>
            <a:r>
              <a:rPr lang="es-ES" sz="2800" dirty="0" err="1"/>
              <a:t>int</a:t>
            </a:r>
            <a:r>
              <a:rPr lang="es-ES" sz="2800" dirty="0"/>
              <a:t>, en un dato de tipo </a:t>
            </a:r>
            <a:r>
              <a:rPr lang="es-ES" sz="2800" dirty="0" err="1"/>
              <a:t>double</a:t>
            </a:r>
            <a:r>
              <a:rPr lang="es-ES" sz="2800" dirty="0"/>
              <a:t>.</a:t>
            </a:r>
          </a:p>
          <a:p>
            <a:pPr marL="548640" lvl="2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Nro.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</a:t>
            </a:r>
            <a:r>
              <a:rPr lang="es-ES" dirty="0" smtClean="0"/>
              <a:t>nalicemos </a:t>
            </a:r>
            <a:r>
              <a:rPr lang="es-ES" dirty="0"/>
              <a:t>el siguiente caso: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	    Fuerza	= 125;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	    </a:t>
            </a:r>
            <a:r>
              <a:rPr lang="es-ES" b="1" dirty="0" err="1"/>
              <a:t>Superf</a:t>
            </a:r>
            <a:r>
              <a:rPr lang="es-ES" b="1" dirty="0"/>
              <a:t>	= 63;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double</a:t>
            </a:r>
            <a:r>
              <a:rPr lang="es-ES" b="1" dirty="0"/>
              <a:t>   </a:t>
            </a:r>
            <a:r>
              <a:rPr lang="es-ES" b="1" dirty="0" err="1"/>
              <a:t>Presion</a:t>
            </a:r>
            <a:r>
              <a:rPr lang="es-ES" b="1" dirty="0" smtClean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Presion</a:t>
            </a:r>
            <a:r>
              <a:rPr lang="es-ES" b="1" dirty="0"/>
              <a:t> = Fuerza/</a:t>
            </a:r>
            <a:r>
              <a:rPr lang="es-ES" b="1" dirty="0" err="1"/>
              <a:t>Superf</a:t>
            </a:r>
            <a:r>
              <a:rPr lang="es-ES" b="1" dirty="0"/>
              <a:t>;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0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Notación Implícita de apuntadores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Llamamos de esta manera a una notación especial en la cual no se ha declarado explícitamente un puntero, sino que la dirección es construida mediante una cierta </a:t>
            </a:r>
            <a:r>
              <a:rPr lang="es-AR" dirty="0" smtClean="0"/>
              <a:t>sintaxis:</a:t>
            </a:r>
          </a:p>
          <a:p>
            <a:endParaRPr lang="es-AR" dirty="0"/>
          </a:p>
          <a:p>
            <a:pPr marL="548640" lvl="2" indent="0">
              <a:buNone/>
            </a:pPr>
            <a:r>
              <a:rPr lang="es-ES" b="1" dirty="0" err="1"/>
              <a:t>double</a:t>
            </a:r>
            <a:r>
              <a:rPr lang="es-ES" b="1" dirty="0"/>
              <a:t>  </a:t>
            </a:r>
            <a:r>
              <a:rPr lang="es-ES" b="1" dirty="0" err="1"/>
              <a:t>UnDouble</a:t>
            </a:r>
            <a:r>
              <a:rPr lang="es-ES" b="1" dirty="0"/>
              <a:t>  =  M_PI;</a:t>
            </a:r>
          </a:p>
          <a:p>
            <a:pPr marL="548640" lvl="2" indent="0">
              <a:buNone/>
            </a:pPr>
            <a:r>
              <a:rPr lang="es-ES" b="1" dirty="0" err="1"/>
              <a:t>unsigned</a:t>
            </a:r>
            <a:r>
              <a:rPr lang="es-ES" b="1" dirty="0"/>
              <a:t> </a:t>
            </a:r>
            <a:r>
              <a:rPr lang="es-ES" b="1" dirty="0" err="1"/>
              <a:t>int</a:t>
            </a:r>
            <a:r>
              <a:rPr lang="es-ES" b="1" dirty="0"/>
              <a:t> Direcc1;</a:t>
            </a:r>
          </a:p>
          <a:p>
            <a:pPr marL="548640" lvl="2" indent="0">
              <a:buNone/>
            </a:pPr>
            <a:r>
              <a:rPr lang="es-ES" b="1" dirty="0"/>
              <a:t>Direcc1</a:t>
            </a:r>
            <a:r>
              <a:rPr lang="es-ES" b="1" dirty="0"/>
              <a:t>=(</a:t>
            </a:r>
            <a:r>
              <a:rPr lang="es-ES" b="1" dirty="0" err="1"/>
              <a:t>unsigned</a:t>
            </a:r>
            <a:r>
              <a:rPr lang="es-ES" b="1" dirty="0"/>
              <a:t> </a:t>
            </a:r>
            <a:r>
              <a:rPr lang="es-ES" b="1" dirty="0" err="1" smtClean="0"/>
              <a:t>int</a:t>
            </a:r>
            <a:r>
              <a:rPr lang="es-ES" b="1" dirty="0" smtClean="0"/>
              <a:t>)&amp;</a:t>
            </a:r>
            <a:r>
              <a:rPr lang="es-ES" b="1" dirty="0" err="1"/>
              <a:t>UnDouble</a:t>
            </a:r>
            <a:r>
              <a:rPr lang="es-ES" b="1" dirty="0"/>
              <a:t>;</a:t>
            </a:r>
          </a:p>
          <a:p>
            <a:pPr marL="548640" lvl="2" indent="0">
              <a:buNone/>
            </a:pPr>
            <a:r>
              <a:rPr lang="en-GB" sz="2000" b="1" dirty="0" err="1" smtClean="0">
                <a:solidFill>
                  <a:srgbClr val="FF0000"/>
                </a:solidFill>
              </a:rPr>
              <a:t>cprintf</a:t>
            </a:r>
            <a:r>
              <a:rPr lang="en-GB" sz="2000" b="1" dirty="0">
                <a:solidFill>
                  <a:srgbClr val="FF0000"/>
                </a:solidFill>
              </a:rPr>
              <a:t>("Un Double = %lf\r\n",*((double *)Direcc1) );</a:t>
            </a:r>
            <a:endParaRPr lang="es-E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Direcc1 </a:t>
            </a:r>
            <a:r>
              <a:rPr lang="es-ES" dirty="0"/>
              <a:t>es una variable </a:t>
            </a:r>
            <a:r>
              <a:rPr lang="es-ES" dirty="0" smtClean="0"/>
              <a:t>de tipo </a:t>
            </a:r>
            <a:r>
              <a:rPr lang="es-ES" dirty="0" err="1" smtClean="0"/>
              <a:t>unsigned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, que tiene almacenada una dirección de memoria, </a:t>
            </a:r>
            <a:r>
              <a:rPr lang="es-ES" dirty="0"/>
              <a:t>pero falta explicitar que se trata de un puntero. Para ello utilizaremos un </a:t>
            </a:r>
            <a:r>
              <a:rPr lang="es-ES" dirty="0" err="1"/>
              <a:t>cast</a:t>
            </a:r>
            <a:r>
              <a:rPr lang="es-ES" dirty="0"/>
              <a:t>: </a:t>
            </a:r>
            <a:r>
              <a:rPr lang="es-ES" b="1" dirty="0"/>
              <a:t>(</a:t>
            </a:r>
            <a:r>
              <a:rPr lang="es-ES" b="1" dirty="0" err="1"/>
              <a:t>double</a:t>
            </a:r>
            <a:r>
              <a:rPr lang="es-ES" b="1" dirty="0"/>
              <a:t> </a:t>
            </a:r>
            <a:r>
              <a:rPr lang="es-ES" b="1" dirty="0" smtClean="0"/>
              <a:t>*)</a:t>
            </a:r>
          </a:p>
          <a:p>
            <a:pPr marL="0" indent="0">
              <a:buNone/>
            </a:pPr>
            <a:r>
              <a:rPr lang="es-ES" dirty="0"/>
              <a:t>De esta manera</a:t>
            </a:r>
            <a:r>
              <a:rPr lang="es-ES" dirty="0" smtClean="0"/>
              <a:t>: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(</a:t>
            </a:r>
            <a:r>
              <a:rPr lang="es-ES" b="1" dirty="0" err="1"/>
              <a:t>double</a:t>
            </a:r>
            <a:r>
              <a:rPr lang="es-ES" b="1" dirty="0"/>
              <a:t> *)Direcc1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Notación Implícita de apuntadores</a:t>
            </a:r>
            <a:endParaRPr lang="es-E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276872"/>
            <a:ext cx="8531878" cy="247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1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Nro. 4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el siguiente ejemplo se dispone de un conjunto de variables de distinto tipo a las cuales se le extrae su dirección mediante el operador &amp;, y se las asigna a un arreglo de </a:t>
            </a:r>
            <a:r>
              <a:rPr lang="es-AR" dirty="0" err="1"/>
              <a:t>unsigned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. Posteriormente estas magnitudes serán reconvertidas en direcciones a través de las cuales se mostrará por pantalla los datos originales.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2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Arreglos y apuntadores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Hemos dicho que los arreglos son un caso particular para “C”, puesto que los maneja como punteros implícitos: el nombre del arreglo contiene la dirección del primer domicilio del mismo. Cuando declaramos:</a:t>
            </a:r>
          </a:p>
          <a:p>
            <a:pPr marL="0" indent="0">
              <a:buNone/>
            </a:pPr>
            <a:r>
              <a:rPr lang="es-ES" dirty="0"/>
              <a:t> </a:t>
            </a:r>
            <a:r>
              <a:rPr lang="es-ES" dirty="0" smtClean="0"/>
              <a:t>			</a:t>
            </a:r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 err="1"/>
              <a:t>Buff</a:t>
            </a:r>
            <a:r>
              <a:rPr lang="es-ES" b="1" dirty="0"/>
              <a:t>[DIM</a:t>
            </a:r>
            <a:r>
              <a:rPr lang="es-ES" b="1" dirty="0" smtClean="0"/>
              <a:t>];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Buff</a:t>
            </a:r>
            <a:r>
              <a:rPr lang="es-ES" dirty="0"/>
              <a:t> contiene la dirección de </a:t>
            </a:r>
            <a:r>
              <a:rPr lang="es-ES" dirty="0" err="1"/>
              <a:t>Buff</a:t>
            </a:r>
            <a:r>
              <a:rPr lang="es-ES" dirty="0"/>
              <a:t>[0]. Esto hace posible que un arreglo estático (el que acabamos de declarar) pueda ser manejado de la siguiente manera:</a:t>
            </a:r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for(</a:t>
            </a:r>
            <a:r>
              <a:rPr lang="en-GB" b="1" dirty="0" err="1"/>
              <a:t>i</a:t>
            </a:r>
            <a:r>
              <a:rPr lang="en-GB" b="1" dirty="0"/>
              <a:t>=0;i&lt;</a:t>
            </a:r>
            <a:r>
              <a:rPr lang="en-GB" b="1" dirty="0" err="1"/>
              <a:t>DIM;i</a:t>
            </a:r>
            <a:r>
              <a:rPr lang="en-GB" b="1" dirty="0"/>
              <a:t>++)  *(</a:t>
            </a:r>
            <a:r>
              <a:rPr lang="en-GB" b="1" dirty="0" err="1"/>
              <a:t>Buff+i</a:t>
            </a:r>
            <a:r>
              <a:rPr lang="en-GB" b="1" dirty="0"/>
              <a:t>)=10+random(51);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cuando siempre estuvimos acostumbrados a escribir:  </a:t>
            </a:r>
            <a:r>
              <a:rPr lang="es-ES" dirty="0" smtClean="0"/>
              <a:t>			</a:t>
            </a:r>
            <a:r>
              <a:rPr lang="es-ES" b="1" dirty="0" err="1" smtClean="0"/>
              <a:t>Buff</a:t>
            </a:r>
            <a:r>
              <a:rPr lang="es-ES" b="1" dirty="0" smtClean="0"/>
              <a:t>[i</a:t>
            </a:r>
            <a:r>
              <a:rPr lang="es-ES" b="1" dirty="0"/>
              <a:t>]=10+random(51)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9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Notación </a:t>
            </a:r>
            <a:r>
              <a:rPr lang="es-ES" b="1" dirty="0" smtClean="0"/>
              <a:t>Indexada y </a:t>
            </a:r>
            <a:r>
              <a:rPr lang="es-ES" b="1" dirty="0" err="1"/>
              <a:t>subindexada</a:t>
            </a:r>
            <a:r>
              <a:rPr lang="es-ES" dirty="0"/>
              <a:t> </a:t>
            </a:r>
            <a:r>
              <a:rPr lang="es-ES" dirty="0" smtClean="0"/>
              <a:t>de arreglos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AR" dirty="0" smtClean="0"/>
              <a:t>De lo </a:t>
            </a:r>
            <a:r>
              <a:rPr lang="es-AR" dirty="0" smtClean="0"/>
              <a:t>anterior </a:t>
            </a:r>
            <a:r>
              <a:rPr lang="es-AR" dirty="0" smtClean="0"/>
              <a:t>podemos decir que: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	</a:t>
            </a:r>
            <a:r>
              <a:rPr lang="es-AR" dirty="0" err="1" smtClean="0"/>
              <a:t>Buff</a:t>
            </a:r>
            <a:r>
              <a:rPr lang="es-AR" dirty="0"/>
              <a:t>[ i ] = *(</a:t>
            </a:r>
            <a:r>
              <a:rPr lang="es-AR" dirty="0" err="1"/>
              <a:t>Buff</a:t>
            </a:r>
            <a:r>
              <a:rPr lang="es-AR" dirty="0"/>
              <a:t> + i)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La parte izquierda se denomina notación </a:t>
            </a:r>
            <a:r>
              <a:rPr lang="es-AR" b="1" dirty="0" err="1"/>
              <a:t>subindexada</a:t>
            </a:r>
            <a:r>
              <a:rPr lang="es-AR" dirty="0"/>
              <a:t> y la de la derecha </a:t>
            </a:r>
            <a:r>
              <a:rPr lang="es-AR" b="1" dirty="0"/>
              <a:t>indexada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Esto está íntimamente ligado a la tipificación. Cuando nosotros escribimos: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Buff</a:t>
            </a:r>
            <a:r>
              <a:rPr lang="es-AR" dirty="0"/>
              <a:t> + 1</a:t>
            </a:r>
          </a:p>
          <a:p>
            <a:pPr marL="0" indent="0">
              <a:buNone/>
            </a:pPr>
            <a:r>
              <a:rPr lang="es-AR" dirty="0" err="1"/>
              <a:t>Buf</a:t>
            </a:r>
            <a:r>
              <a:rPr lang="es-AR" dirty="0"/>
              <a:t>++</a:t>
            </a:r>
          </a:p>
          <a:p>
            <a:pPr marL="0" indent="0">
              <a:buNone/>
            </a:pPr>
            <a:r>
              <a:rPr lang="es-AR" dirty="0" err="1"/>
              <a:t>Buff</a:t>
            </a:r>
            <a:r>
              <a:rPr lang="es-AR" dirty="0"/>
              <a:t>+=k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siendo </a:t>
            </a:r>
            <a:r>
              <a:rPr lang="es-AR" dirty="0" err="1"/>
              <a:t>Buff</a:t>
            </a:r>
            <a:r>
              <a:rPr lang="es-AR" dirty="0"/>
              <a:t> un apuntador a </a:t>
            </a:r>
            <a:r>
              <a:rPr lang="es-AR" dirty="0" err="1"/>
              <a:t>int</a:t>
            </a:r>
            <a:r>
              <a:rPr lang="es-AR" dirty="0"/>
              <a:t>, el compilador “sabe” que debe incrementar la dirección como: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Buf</a:t>
            </a:r>
            <a:r>
              <a:rPr lang="es-AR" dirty="0"/>
              <a:t>++   = </a:t>
            </a:r>
            <a:r>
              <a:rPr lang="es-AR" dirty="0" err="1"/>
              <a:t>Buff</a:t>
            </a:r>
            <a:r>
              <a:rPr lang="es-AR" dirty="0"/>
              <a:t>  + </a:t>
            </a:r>
            <a:r>
              <a:rPr lang="es-AR" dirty="0" smtClean="0"/>
              <a:t>1*</a:t>
            </a:r>
            <a:r>
              <a:rPr lang="es-AR" dirty="0" err="1" smtClean="0"/>
              <a:t>sizeof</a:t>
            </a:r>
            <a:r>
              <a:rPr lang="es-AR" dirty="0" smtClean="0"/>
              <a:t>(tipo </a:t>
            </a:r>
            <a:r>
              <a:rPr lang="es-AR" dirty="0"/>
              <a:t>del apuntador)</a:t>
            </a:r>
          </a:p>
          <a:p>
            <a:pPr marL="0" indent="0">
              <a:buNone/>
            </a:pPr>
            <a:r>
              <a:rPr lang="es-AR" dirty="0" err="1"/>
              <a:t>Buff</a:t>
            </a:r>
            <a:r>
              <a:rPr lang="es-AR" dirty="0"/>
              <a:t> + i = </a:t>
            </a:r>
            <a:r>
              <a:rPr lang="es-AR" dirty="0" err="1"/>
              <a:t>Buff</a:t>
            </a:r>
            <a:r>
              <a:rPr lang="es-AR" dirty="0"/>
              <a:t>  + i*</a:t>
            </a:r>
            <a:r>
              <a:rPr lang="es-AR" dirty="0" err="1"/>
              <a:t>sizeof</a:t>
            </a:r>
            <a:r>
              <a:rPr lang="es-AR" dirty="0"/>
              <a:t>(tipo del apuntador)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Arreglos y Apuntadores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Cuando se trabajan con </a:t>
            </a:r>
            <a:r>
              <a:rPr lang="es-ES" b="1" dirty="0" smtClean="0"/>
              <a:t>punteros </a:t>
            </a:r>
            <a:r>
              <a:rPr lang="es-ES" b="1" dirty="0"/>
              <a:t>no-tipificados (</a:t>
            </a:r>
            <a:r>
              <a:rPr lang="es-ES" b="1" dirty="0" err="1"/>
              <a:t>void</a:t>
            </a:r>
            <a:r>
              <a:rPr lang="es-ES" b="1" dirty="0"/>
              <a:t>*) </a:t>
            </a:r>
            <a:r>
              <a:rPr lang="es-ES" dirty="0"/>
              <a:t>el compilador no tiene forma de saber nuestras intenciones cuando le indicamos ++ </a:t>
            </a:r>
            <a:r>
              <a:rPr lang="es-ES" dirty="0" err="1"/>
              <a:t>ó</a:t>
            </a:r>
            <a:r>
              <a:rPr lang="es-ES" dirty="0"/>
              <a:t> Apuntador + i, por lo tanto a estos apuntadores </a:t>
            </a:r>
            <a:r>
              <a:rPr lang="es-ES" b="1" dirty="0"/>
              <a:t>no pueden aplicárseles aritmética de punteros.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0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Punteros</a:t>
            </a:r>
            <a:endParaRPr lang="es-ES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800" b="1" dirty="0"/>
              <a:t>Definición: </a:t>
            </a:r>
            <a:r>
              <a:rPr lang="es-ES" sz="2800" dirty="0"/>
              <a:t>Un puntero es una variable que almacena una dirección de memoria.</a:t>
            </a:r>
          </a:p>
          <a:p>
            <a:pPr marL="114300" indent="0">
              <a:buNone/>
            </a:pPr>
            <a:endParaRPr lang="es-AR" sz="2800" b="1" dirty="0" smtClean="0"/>
          </a:p>
          <a:p>
            <a:pPr marL="114300" indent="0">
              <a:buNone/>
            </a:pPr>
            <a:r>
              <a:rPr lang="es-AR" sz="2800" b="1" dirty="0" smtClean="0"/>
              <a:t>Ejemplos </a:t>
            </a:r>
            <a:r>
              <a:rPr lang="es-AR" sz="2800" b="1" dirty="0"/>
              <a:t>de apuntadores:</a:t>
            </a:r>
          </a:p>
          <a:p>
            <a:pPr marL="114300" indent="0">
              <a:buNone/>
            </a:pPr>
            <a:endParaRPr lang="es-AR" sz="2800" b="1" dirty="0"/>
          </a:p>
          <a:p>
            <a:pPr marL="411480" lvl="1" indent="0">
              <a:buNone/>
            </a:pPr>
            <a:r>
              <a:rPr lang="es-AR" b="1" dirty="0" err="1"/>
              <a:t>char</a:t>
            </a:r>
            <a:r>
              <a:rPr lang="es-AR" b="1" dirty="0"/>
              <a:t> *</a:t>
            </a:r>
            <a:r>
              <a:rPr lang="es-AR" b="1" dirty="0" err="1"/>
              <a:t>pChar</a:t>
            </a:r>
            <a:r>
              <a:rPr lang="es-AR" b="1" dirty="0"/>
              <a:t>;</a:t>
            </a:r>
          </a:p>
          <a:p>
            <a:pPr marL="411480" lvl="1" indent="0">
              <a:buNone/>
            </a:pPr>
            <a:r>
              <a:rPr lang="es-AR" b="1" dirty="0" err="1"/>
              <a:t>int</a:t>
            </a:r>
            <a:r>
              <a:rPr lang="es-AR" b="1" dirty="0"/>
              <a:t> *</a:t>
            </a:r>
            <a:r>
              <a:rPr lang="es-AR" b="1" dirty="0" err="1"/>
              <a:t>pEnt</a:t>
            </a:r>
            <a:r>
              <a:rPr lang="es-AR" b="1" dirty="0"/>
              <a:t>;</a:t>
            </a:r>
          </a:p>
          <a:p>
            <a:pPr marL="411480" lvl="1" indent="0">
              <a:buNone/>
            </a:pPr>
            <a:r>
              <a:rPr lang="es-AR" b="1" dirty="0" err="1"/>
              <a:t>double</a:t>
            </a:r>
            <a:r>
              <a:rPr lang="es-AR" b="1" dirty="0"/>
              <a:t> *</a:t>
            </a:r>
            <a:r>
              <a:rPr lang="es-AR" b="1" dirty="0" err="1"/>
              <a:t>pDoble</a:t>
            </a:r>
            <a:r>
              <a:rPr lang="es-AR" b="1" dirty="0"/>
              <a:t>;</a:t>
            </a:r>
          </a:p>
          <a:p>
            <a:pPr marL="411480" lvl="1" indent="0">
              <a:buNone/>
            </a:pPr>
            <a:r>
              <a:rPr lang="es-AR" b="1" dirty="0"/>
              <a:t>etc.</a:t>
            </a:r>
          </a:p>
          <a:p>
            <a:pPr lvl="1"/>
            <a:endParaRPr lang="es-AR" b="1" dirty="0"/>
          </a:p>
          <a:p>
            <a:pPr lvl="1"/>
            <a:endParaRPr lang="es-A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ES" sz="2800" dirty="0" smtClean="0"/>
          </a:p>
        </p:txBody>
      </p:sp>
      <p:sp>
        <p:nvSpPr>
          <p:cNvPr id="409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1D1C7C-45D0-4D2D-A877-E62AA293975D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6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Puntero auxiliar para acceder a un Arreglo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03" y="4437112"/>
            <a:ext cx="845319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20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67544" y="1859340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Si los elementos que van a almacenarse en el arreglo corresponden con el tipo declarado para el mismo, con la notación clásica </a:t>
            </a:r>
            <a:r>
              <a:rPr lang="es-AR" dirty="0" err="1"/>
              <a:t>subindexada</a:t>
            </a:r>
            <a:r>
              <a:rPr lang="es-AR" dirty="0"/>
              <a:t>: </a:t>
            </a:r>
            <a:r>
              <a:rPr lang="es-AR" dirty="0" err="1"/>
              <a:t>Buff</a:t>
            </a:r>
            <a:r>
              <a:rPr lang="es-AR" dirty="0"/>
              <a:t>[i] tenemos más que </a:t>
            </a:r>
            <a:r>
              <a:rPr lang="es-AR" dirty="0" smtClean="0"/>
              <a:t>suficiente.</a:t>
            </a:r>
          </a:p>
          <a:p>
            <a:endParaRPr lang="es-AR" dirty="0"/>
          </a:p>
          <a:p>
            <a:r>
              <a:rPr lang="es-AR" dirty="0" smtClean="0"/>
              <a:t>Sin </a:t>
            </a:r>
            <a:r>
              <a:rPr lang="es-AR" dirty="0"/>
              <a:t>embargo si vamos a almacenar otro  tipo de dato como por ejemplo enteros, necesitamos forzosamente utilizar un puntero auxiliar o recurrir a la notación implícita mediante un cast.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6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Puntero auxiliar para acceder a un Arreglo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Para cargar el arreglo con enteros hacemos: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for</a:t>
            </a:r>
            <a:r>
              <a:rPr lang="es-AR" dirty="0"/>
              <a:t>(i=0;i&lt;</a:t>
            </a:r>
            <a:r>
              <a:rPr lang="es-AR" dirty="0" err="1"/>
              <a:t>DIM;i</a:t>
            </a:r>
            <a:r>
              <a:rPr lang="es-AR" dirty="0"/>
              <a:t>+)</a:t>
            </a:r>
          </a:p>
          <a:p>
            <a:pPr marL="0" indent="0">
              <a:buNone/>
            </a:pPr>
            <a:r>
              <a:rPr lang="es-AR" dirty="0"/>
              <a:t>     *</a:t>
            </a:r>
            <a:r>
              <a:rPr lang="es-AR" dirty="0" err="1"/>
              <a:t>pBuff</a:t>
            </a:r>
            <a:r>
              <a:rPr lang="es-AR" dirty="0"/>
              <a:t>++=10+random(41);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ES" dirty="0"/>
              <a:t>La notación *</a:t>
            </a:r>
            <a:r>
              <a:rPr lang="es-ES" dirty="0" err="1"/>
              <a:t>pBuff</a:t>
            </a:r>
            <a:r>
              <a:rPr lang="es-ES" dirty="0"/>
              <a:t>++ posee el siguiente orden de precedencia (o prioridades):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/>
              <a:t>Se utiliza la </a:t>
            </a:r>
            <a:r>
              <a:rPr lang="es-ES" b="1" dirty="0" err="1"/>
              <a:t>indirección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Se incrementa la dirección apuntada en 1  (</a:t>
            </a:r>
            <a:r>
              <a:rPr lang="es-ES" b="1" dirty="0" err="1"/>
              <a:t>ó</a:t>
            </a:r>
            <a:r>
              <a:rPr lang="es-ES" b="1" dirty="0"/>
              <a:t> sea 1*</a:t>
            </a:r>
            <a:r>
              <a:rPr lang="es-ES" b="1" dirty="0" err="1"/>
              <a:t>sizeof</a:t>
            </a:r>
            <a:r>
              <a:rPr lang="es-ES" b="1" dirty="0"/>
              <a:t>(</a:t>
            </a:r>
            <a:r>
              <a:rPr lang="es-ES" b="1" dirty="0" err="1"/>
              <a:t>int</a:t>
            </a:r>
            <a:r>
              <a:rPr lang="es-ES" b="1" dirty="0"/>
              <a:t>)).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2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Utilizando Notación </a:t>
            </a:r>
            <a:r>
              <a:rPr lang="es-ES" dirty="0"/>
              <a:t>implícita de apuntadores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no utilizamos un puntero específico a enteros tendremos que fabricarlo sintácticamente mediante </a:t>
            </a:r>
            <a:r>
              <a:rPr lang="es-ES" dirty="0" err="1"/>
              <a:t>cast’s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(i=0;i&lt;</a:t>
            </a:r>
            <a:r>
              <a:rPr lang="es-ES" dirty="0" err="1"/>
              <a:t>DIM;i</a:t>
            </a:r>
            <a:r>
              <a:rPr lang="es-ES" dirty="0"/>
              <a:t>++)</a:t>
            </a:r>
          </a:p>
          <a:p>
            <a:pPr marL="0" indent="0">
              <a:buNone/>
            </a:pPr>
            <a:r>
              <a:rPr lang="es-ES" dirty="0"/>
              <a:t>         </a:t>
            </a:r>
            <a:r>
              <a:rPr lang="es-ES" dirty="0" smtClean="0"/>
              <a:t>*(   ((</a:t>
            </a:r>
            <a:r>
              <a:rPr lang="es-ES" dirty="0" err="1"/>
              <a:t>int</a:t>
            </a:r>
            <a:r>
              <a:rPr lang="es-ES" dirty="0"/>
              <a:t> *)(&amp;</a:t>
            </a:r>
            <a:r>
              <a:rPr lang="es-ES" dirty="0" err="1"/>
              <a:t>Buff</a:t>
            </a:r>
            <a:r>
              <a:rPr lang="es-ES" dirty="0"/>
              <a:t>[0])+i )   ) = 10 + </a:t>
            </a:r>
            <a:r>
              <a:rPr lang="es-ES" dirty="0" err="1"/>
              <a:t>random</a:t>
            </a:r>
            <a:r>
              <a:rPr lang="es-ES" dirty="0"/>
              <a:t>(41);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Utilizando Notación implícita de apuntadores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Analizando la sintaxis: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*(</a:t>
            </a:r>
            <a:r>
              <a:rPr lang="es-ES" dirty="0"/>
              <a:t>   </a:t>
            </a:r>
            <a:r>
              <a:rPr lang="es-ES" dirty="0">
                <a:solidFill>
                  <a:srgbClr val="00B050"/>
                </a:solidFill>
              </a:rPr>
              <a:t>(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 *)(&amp;</a:t>
            </a:r>
            <a:r>
              <a:rPr lang="es-ES" dirty="0" err="1">
                <a:solidFill>
                  <a:srgbClr val="FF0000"/>
                </a:solidFill>
              </a:rPr>
              <a:t>Buff</a:t>
            </a:r>
            <a:r>
              <a:rPr lang="es-ES" dirty="0">
                <a:solidFill>
                  <a:srgbClr val="FF0000"/>
                </a:solidFill>
              </a:rPr>
              <a:t>[0])</a:t>
            </a:r>
            <a:r>
              <a:rPr lang="es-ES" dirty="0">
                <a:solidFill>
                  <a:srgbClr val="00B050"/>
                </a:solidFill>
              </a:rPr>
              <a:t>+i )</a:t>
            </a:r>
            <a:r>
              <a:rPr lang="es-ES" dirty="0"/>
              <a:t>   </a:t>
            </a:r>
            <a:r>
              <a:rPr lang="es-ES" dirty="0" smtClean="0">
                <a:solidFill>
                  <a:srgbClr val="00B0F0"/>
                </a:solidFill>
              </a:rPr>
              <a:t>)</a:t>
            </a:r>
            <a:r>
              <a:rPr lang="es-ES" dirty="0" smtClean="0"/>
              <a:t>= 10 </a:t>
            </a:r>
            <a:r>
              <a:rPr lang="es-ES" dirty="0"/>
              <a:t>+ </a:t>
            </a:r>
            <a:r>
              <a:rPr lang="es-ES" dirty="0" err="1"/>
              <a:t>random</a:t>
            </a:r>
            <a:r>
              <a:rPr lang="es-ES" dirty="0"/>
              <a:t>(41);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transforma una dirección a </a:t>
            </a:r>
            <a:r>
              <a:rPr lang="es-AR" dirty="0" err="1"/>
              <a:t>char</a:t>
            </a:r>
            <a:r>
              <a:rPr lang="es-AR" dirty="0"/>
              <a:t> en una dirección a </a:t>
            </a:r>
            <a:r>
              <a:rPr lang="es-AR" dirty="0" err="1" smtClean="0"/>
              <a:t>int</a:t>
            </a:r>
            <a:r>
              <a:rPr lang="es-AR" dirty="0" smtClean="0"/>
              <a:t> (en rojo). </a:t>
            </a:r>
            <a:r>
              <a:rPr lang="es-AR" dirty="0"/>
              <a:t>E</a:t>
            </a:r>
            <a:r>
              <a:rPr lang="es-AR" dirty="0" smtClean="0"/>
              <a:t>s </a:t>
            </a:r>
            <a:r>
              <a:rPr lang="es-AR" dirty="0"/>
              <a:t>un puntero a </a:t>
            </a:r>
            <a:r>
              <a:rPr lang="es-AR" dirty="0" err="1"/>
              <a:t>int</a:t>
            </a:r>
            <a:r>
              <a:rPr lang="es-AR" dirty="0"/>
              <a:t>  (</a:t>
            </a:r>
            <a:r>
              <a:rPr lang="es-AR" dirty="0" err="1"/>
              <a:t>int</a:t>
            </a:r>
            <a:r>
              <a:rPr lang="es-AR" dirty="0"/>
              <a:t> *). E</a:t>
            </a:r>
            <a:r>
              <a:rPr lang="es-AR" dirty="0" smtClean="0"/>
              <a:t>n </a:t>
            </a:r>
            <a:r>
              <a:rPr lang="es-AR" dirty="0"/>
              <a:t>ese momento recién podemos incrementar su dirección con plena confianza sabiendo que la misma crecerá como i*</a:t>
            </a:r>
            <a:r>
              <a:rPr lang="es-AR" dirty="0" err="1"/>
              <a:t>sizeof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) y no de otra </a:t>
            </a:r>
            <a:r>
              <a:rPr lang="es-AR" dirty="0" smtClean="0"/>
              <a:t>manera (en verde).</a:t>
            </a:r>
          </a:p>
          <a:p>
            <a:pPr marL="0" indent="0">
              <a:buNone/>
            </a:pPr>
            <a:r>
              <a:rPr lang="es-AR" dirty="0" smtClean="0"/>
              <a:t>Una vez incrementado le asigna el valor generado (en celeste)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dirty="0" smtClean="0"/>
              <a:t>Siempre tener en cuenta:</a:t>
            </a:r>
            <a:endParaRPr lang="es-AR" dirty="0"/>
          </a:p>
          <a:p>
            <a:pPr marL="0" indent="0">
              <a:buNone/>
            </a:pPr>
            <a:r>
              <a:rPr lang="es-AR" b="1" dirty="0"/>
              <a:t>Convertir la dirección al tipo correcto y recién incrementar su dirección.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0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Utilizando Notación implícita de apuntadores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notación:</a:t>
            </a:r>
            <a:r>
              <a:rPr lang="es-ES" b="1" dirty="0"/>
              <a:t>  </a:t>
            </a:r>
            <a:r>
              <a:rPr lang="es-ES" b="1" dirty="0" smtClean="0"/>
              <a:t>*(((</a:t>
            </a:r>
            <a:r>
              <a:rPr lang="es-ES" b="1" dirty="0" err="1"/>
              <a:t>int</a:t>
            </a:r>
            <a:r>
              <a:rPr lang="es-ES" b="1" dirty="0"/>
              <a:t> *)(&amp;</a:t>
            </a:r>
            <a:r>
              <a:rPr lang="es-ES" b="1" dirty="0" err="1"/>
              <a:t>Buff</a:t>
            </a:r>
            <a:r>
              <a:rPr lang="es-ES" b="1" dirty="0"/>
              <a:t>[0])+</a:t>
            </a:r>
            <a:r>
              <a:rPr lang="es-ES" b="1" dirty="0" smtClean="0"/>
              <a:t>i)) </a:t>
            </a:r>
            <a:r>
              <a:rPr lang="es-ES" dirty="0"/>
              <a:t>también puede reestructurarse como: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smtClean="0"/>
              <a:t>		((</a:t>
            </a:r>
            <a:r>
              <a:rPr lang="es-ES" b="1" dirty="0" err="1"/>
              <a:t>int</a:t>
            </a:r>
            <a:r>
              <a:rPr lang="es-ES" b="1" dirty="0"/>
              <a:t> *)(&amp;</a:t>
            </a:r>
            <a:r>
              <a:rPr lang="es-ES" b="1" dirty="0" err="1"/>
              <a:t>Buff</a:t>
            </a:r>
            <a:r>
              <a:rPr lang="es-ES" b="1" dirty="0"/>
              <a:t>[0])[ i ]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que representa exactamente lo mismo, según vimos anteriormente. Aquí hemos mezclado un poco de notaciones puramente de apuntadores con la clásica </a:t>
            </a:r>
            <a:r>
              <a:rPr lang="es-ES" dirty="0" err="1"/>
              <a:t>subindexada</a:t>
            </a:r>
            <a:r>
              <a:rPr lang="es-ES" dirty="0"/>
              <a:t> de arreglos.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8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Nro. 6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0971" y="3047828"/>
            <a:ext cx="5402058" cy="178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7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Números aleatorios.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librería </a:t>
            </a:r>
            <a:r>
              <a:rPr lang="es-ES" b="1" dirty="0" err="1"/>
              <a:t>stdlib.h</a:t>
            </a:r>
            <a:r>
              <a:rPr lang="es-ES" dirty="0"/>
              <a:t> posee funciones especiales para la generación de números aleatorios: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randomize</a:t>
            </a:r>
            <a:r>
              <a:rPr lang="es-ES" b="1" dirty="0"/>
              <a:t>( )</a:t>
            </a:r>
            <a:r>
              <a:rPr lang="es-ES" dirty="0"/>
              <a:t>		Inicializa el secuenciador aleatorio.</a:t>
            </a:r>
          </a:p>
          <a:p>
            <a:pPr marL="0" indent="0">
              <a:buNone/>
            </a:pPr>
            <a:r>
              <a:rPr lang="es-ES" b="1" dirty="0" err="1"/>
              <a:t>random</a:t>
            </a:r>
            <a:r>
              <a:rPr lang="es-ES" b="1" dirty="0"/>
              <a:t>(</a:t>
            </a:r>
            <a:r>
              <a:rPr lang="es-ES" b="1" dirty="0" err="1"/>
              <a:t>int</a:t>
            </a:r>
            <a:r>
              <a:rPr lang="es-ES" b="1" dirty="0"/>
              <a:t> N)</a:t>
            </a:r>
            <a:r>
              <a:rPr lang="es-ES" dirty="0"/>
              <a:t>		Genera un entero aleatorio entre 0 y (N-1).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9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Números aleatorios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Cuando el aleatorio sea igual a 0 (cero) deberemos tener el valor 10, y cuando el aleatorio sea máximo deberemos tener 100. Ello nos lleva a: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n-GB" b="1" dirty="0"/>
              <a:t>N = -10 + random(x)</a:t>
            </a:r>
            <a:r>
              <a:rPr lang="en-GB" dirty="0"/>
              <a:t>  </a:t>
            </a:r>
            <a:r>
              <a:rPr lang="es-ES" dirty="0">
                <a:sym typeface="Wingdings"/>
              </a:rPr>
              <a:t></a:t>
            </a:r>
            <a:r>
              <a:rPr lang="en-GB" dirty="0"/>
              <a:t> 100 = -10 + random(x)  </a:t>
            </a:r>
            <a:r>
              <a:rPr lang="es-ES" dirty="0">
                <a:sym typeface="Wingdings"/>
              </a:rPr>
              <a:t></a:t>
            </a:r>
            <a:r>
              <a:rPr lang="en-GB" dirty="0"/>
              <a:t> random(x) = 100 + 10 = 110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lo cual equivale a decir que x = 111 puesto que genera valores entre 0 y (N-1).</a:t>
            </a:r>
          </a:p>
          <a:p>
            <a:pPr marL="0" indent="0">
              <a:buNone/>
            </a:pPr>
            <a:r>
              <a:rPr lang="es-ES" dirty="0"/>
              <a:t>Finalmente: </a:t>
            </a:r>
            <a:r>
              <a:rPr lang="es-ES" b="1" dirty="0"/>
              <a:t>N = 10 + </a:t>
            </a:r>
            <a:r>
              <a:rPr lang="es-ES" b="1" dirty="0" err="1"/>
              <a:t>random</a:t>
            </a:r>
            <a:r>
              <a:rPr lang="es-ES" b="1" dirty="0"/>
              <a:t>(111).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Este razonamiento deberá aplicarse para cualquier rango.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5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Números aleatorios con decimales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La generación aleatorio deberá hacerse por partida doble: para la parte entera y para la parte decimal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r>
              <a:rPr lang="en-GB" b="1" dirty="0"/>
              <a:t>for(</a:t>
            </a:r>
            <a:r>
              <a:rPr lang="en-GB" b="1" dirty="0" err="1"/>
              <a:t>i</a:t>
            </a:r>
            <a:r>
              <a:rPr lang="en-GB" b="1" dirty="0"/>
              <a:t>=1;i&lt;=</a:t>
            </a:r>
            <a:r>
              <a:rPr lang="en-GB" b="1" dirty="0" err="1"/>
              <a:t>NDec;i</a:t>
            </a:r>
            <a:r>
              <a:rPr lang="en-GB" b="1" dirty="0"/>
              <a:t>++) Divisor*=10;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b="1" dirty="0" err="1" smtClean="0"/>
              <a:t>ParteEntera</a:t>
            </a:r>
            <a:r>
              <a:rPr lang="en-GB" b="1" dirty="0" smtClean="0"/>
              <a:t>    </a:t>
            </a:r>
            <a:r>
              <a:rPr lang="en-GB" b="1" dirty="0"/>
              <a:t>= (double)(</a:t>
            </a:r>
            <a:r>
              <a:rPr lang="en-GB" b="1" dirty="0" err="1"/>
              <a:t>Linf</a:t>
            </a:r>
            <a:r>
              <a:rPr lang="en-GB" b="1" dirty="0"/>
              <a:t> + random(Lsup+Linf+1))</a:t>
            </a:r>
            <a:endParaRPr lang="es-ES" dirty="0"/>
          </a:p>
          <a:p>
            <a:pPr marL="0" indent="0">
              <a:buNone/>
            </a:pPr>
            <a:r>
              <a:rPr lang="en-GB" b="1" dirty="0" err="1" smtClean="0"/>
              <a:t>ParteDecimal</a:t>
            </a:r>
            <a:r>
              <a:rPr lang="en-GB" b="1" dirty="0" smtClean="0"/>
              <a:t> </a:t>
            </a:r>
            <a:r>
              <a:rPr lang="en-GB" b="1" dirty="0"/>
              <a:t>= (double)random(Divisor + 1) / (double) </a:t>
            </a:r>
            <a:r>
              <a:rPr lang="en-GB" b="1" dirty="0" smtClean="0"/>
              <a:t>Divisor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 err="1" smtClean="0"/>
              <a:t>Donde</a:t>
            </a:r>
            <a:r>
              <a:rPr lang="en-GB" dirty="0" smtClean="0"/>
              <a:t> </a:t>
            </a:r>
            <a:r>
              <a:rPr lang="en-GB" b="1" dirty="0" err="1" smtClean="0"/>
              <a:t>NDec</a:t>
            </a:r>
            <a:r>
              <a:rPr lang="en-GB" b="1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la </a:t>
            </a:r>
            <a:r>
              <a:rPr lang="en-GB" dirty="0" err="1" smtClean="0"/>
              <a:t>cantidad</a:t>
            </a:r>
            <a:r>
              <a:rPr lang="en-GB" dirty="0" smtClean="0"/>
              <a:t> de </a:t>
            </a:r>
            <a:r>
              <a:rPr lang="en-GB" dirty="0" err="1" smtClean="0"/>
              <a:t>decimales</a:t>
            </a:r>
            <a:r>
              <a:rPr lang="en-GB" dirty="0" smtClean="0"/>
              <a:t> que </a:t>
            </a:r>
            <a:r>
              <a:rPr lang="en-GB" dirty="0" err="1" smtClean="0"/>
              <a:t>necesitamos</a:t>
            </a:r>
            <a:r>
              <a:rPr lang="en-GB" dirty="0" smtClean="0"/>
              <a:t> que </a:t>
            </a:r>
            <a:r>
              <a:rPr lang="en-GB" dirty="0" err="1" smtClean="0"/>
              <a:t>tenga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Luego</a:t>
            </a:r>
            <a:r>
              <a:rPr lang="en-GB" dirty="0" smtClean="0"/>
              <a:t> </a:t>
            </a:r>
            <a:r>
              <a:rPr lang="en-GB" dirty="0" err="1" smtClean="0"/>
              <a:t>sumar</a:t>
            </a:r>
            <a:r>
              <a:rPr lang="en-GB" dirty="0" smtClean="0"/>
              <a:t> la parte </a:t>
            </a:r>
            <a:r>
              <a:rPr lang="en-GB" dirty="0" err="1" smtClean="0"/>
              <a:t>entera</a:t>
            </a:r>
            <a:r>
              <a:rPr lang="en-GB" dirty="0" smtClean="0"/>
              <a:t> </a:t>
            </a:r>
            <a:r>
              <a:rPr lang="en-GB" dirty="0" smtClean="0"/>
              <a:t>con la parte decimal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b="1" dirty="0" err="1" smtClean="0"/>
              <a:t>xRand</a:t>
            </a:r>
            <a:r>
              <a:rPr lang="es-ES" b="1" dirty="0" smtClean="0"/>
              <a:t>=</a:t>
            </a:r>
            <a:r>
              <a:rPr lang="es-ES" b="1" dirty="0" err="1" smtClean="0"/>
              <a:t>ParteEntera+ParteDecimal</a:t>
            </a:r>
            <a:endParaRPr lang="es-ES" b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Números aleatorios con decimales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   Divisor=1;</a:t>
            </a:r>
            <a:endParaRPr lang="es-ES" dirty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  </a:t>
            </a:r>
            <a:r>
              <a:rPr lang="en-GB" dirty="0" err="1"/>
              <a:t>i</a:t>
            </a:r>
            <a:r>
              <a:rPr lang="en-GB" dirty="0"/>
              <a:t>;</a:t>
            </a:r>
            <a:endParaRPr lang="es-ES" dirty="0"/>
          </a:p>
          <a:p>
            <a:pPr marL="0" indent="0">
              <a:buNone/>
            </a:pPr>
            <a:r>
              <a:rPr lang="en-GB" dirty="0" smtClean="0"/>
              <a:t>double </a:t>
            </a:r>
            <a:r>
              <a:rPr lang="en-GB" dirty="0" err="1"/>
              <a:t>xRand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Linf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Lsup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 smtClean="0"/>
              <a:t>Ndec</a:t>
            </a:r>
            <a:r>
              <a:rPr lang="en-GB" dirty="0" smtClean="0"/>
              <a:t>=2;</a:t>
            </a:r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for(</a:t>
            </a:r>
            <a:r>
              <a:rPr lang="en-GB" dirty="0" err="1"/>
              <a:t>i</a:t>
            </a:r>
            <a:r>
              <a:rPr lang="en-GB" dirty="0"/>
              <a:t>=1;i&lt;=</a:t>
            </a:r>
            <a:r>
              <a:rPr lang="en-GB" dirty="0" err="1"/>
              <a:t>NDec;i</a:t>
            </a:r>
            <a:r>
              <a:rPr lang="en-GB" dirty="0"/>
              <a:t>++) Divisor*=10;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xRand</a:t>
            </a:r>
            <a:r>
              <a:rPr lang="en-GB" dirty="0"/>
              <a:t>=(double)</a:t>
            </a:r>
            <a:r>
              <a:rPr lang="en-GB" dirty="0" err="1"/>
              <a:t>Linf+random</a:t>
            </a:r>
            <a:r>
              <a:rPr lang="en-GB" dirty="0"/>
              <a:t>(Lsup-Linf+1)+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      (double)random(Divisor+1)/(double)Divisor;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5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925144"/>
          </a:xfrm>
        </p:spPr>
        <p:txBody>
          <a:bodyPr>
            <a:noAutofit/>
          </a:bodyPr>
          <a:lstStyle/>
          <a:p>
            <a:pPr marL="285750" indent="-285750"/>
            <a:r>
              <a:rPr lang="es-ES" sz="1800" dirty="0" smtClean="0"/>
              <a:t>Un </a:t>
            </a:r>
            <a:r>
              <a:rPr lang="es-ES" sz="1800" dirty="0"/>
              <a:t>puntero es un tipo de </a:t>
            </a:r>
            <a:r>
              <a:rPr lang="es-ES" sz="1800" dirty="0" smtClean="0"/>
              <a:t>referencia</a:t>
            </a:r>
          </a:p>
          <a:p>
            <a:pPr marL="285750" indent="-285750"/>
            <a:r>
              <a:rPr lang="es-ES" sz="1800" dirty="0" smtClean="0"/>
              <a:t>Un </a:t>
            </a:r>
            <a:r>
              <a:rPr lang="es-ES" sz="1800" dirty="0"/>
              <a:t>puntero </a:t>
            </a:r>
            <a:r>
              <a:rPr lang="es-ES" sz="1800" dirty="0" smtClean="0"/>
              <a:t>referencia a </a:t>
            </a:r>
            <a:r>
              <a:rPr lang="es-ES" sz="1800" dirty="0"/>
              <a:t>un dato almacenado en algún lugar de la </a:t>
            </a:r>
            <a:r>
              <a:rPr lang="es-ES" sz="1800" dirty="0" smtClean="0"/>
              <a:t>memoria</a:t>
            </a:r>
          </a:p>
          <a:p>
            <a:pPr marL="285750" indent="-285750"/>
            <a:r>
              <a:rPr lang="es-ES" sz="1800" dirty="0"/>
              <a:t>P</a:t>
            </a:r>
            <a:r>
              <a:rPr lang="es-ES" sz="1800" dirty="0" smtClean="0"/>
              <a:t>ara </a:t>
            </a:r>
            <a:r>
              <a:rPr lang="es-ES" sz="1800" dirty="0"/>
              <a:t>obtener ese dato se </a:t>
            </a:r>
            <a:r>
              <a:rPr lang="es-ES" sz="1800" dirty="0" err="1"/>
              <a:t>desreferencia</a:t>
            </a:r>
            <a:r>
              <a:rPr lang="es-ES" sz="1800" dirty="0"/>
              <a:t> el puntero</a:t>
            </a:r>
            <a:r>
              <a:rPr lang="es-ES" sz="1800" dirty="0" smtClean="0"/>
              <a:t>.</a:t>
            </a:r>
          </a:p>
          <a:p>
            <a:pPr marL="285750" indent="-285750"/>
            <a:r>
              <a:rPr lang="es-ES" sz="1800" dirty="0" smtClean="0"/>
              <a:t>El contenido de </a:t>
            </a:r>
            <a:r>
              <a:rPr lang="es-ES" sz="1800" dirty="0"/>
              <a:t>un puntero </a:t>
            </a:r>
            <a:r>
              <a:rPr lang="es-ES" sz="1800" dirty="0" err="1" smtClean="0"/>
              <a:t>simpre</a:t>
            </a:r>
            <a:r>
              <a:rPr lang="es-ES" sz="1800" dirty="0" smtClean="0"/>
              <a:t> será </a:t>
            </a:r>
            <a:r>
              <a:rPr lang="es-ES" sz="1800" dirty="0"/>
              <a:t>interpretado como una dirección de </a:t>
            </a:r>
            <a:r>
              <a:rPr lang="es-ES" sz="1800" dirty="0" smtClean="0"/>
              <a:t>memoria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A </a:t>
            </a:r>
            <a:r>
              <a:rPr lang="es-ES" sz="1800" dirty="0"/>
              <a:t>modo de analogía, un número de página en el índice de un libro podría considerarse un puntero a la página correspondiente</a:t>
            </a:r>
            <a:endParaRPr lang="es-ES" sz="1800" b="1" dirty="0" smtClean="0"/>
          </a:p>
          <a:p>
            <a:pPr marL="0" indent="0">
              <a:buNone/>
            </a:pPr>
            <a:r>
              <a:rPr lang="es-ES" sz="1600" dirty="0"/>
              <a:t> </a:t>
            </a:r>
          </a:p>
          <a:p>
            <a:pPr marL="0" indent="0">
              <a:buNone/>
            </a:pPr>
            <a:endParaRPr lang="es-ES" sz="1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9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Punteros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17087" y="2372687"/>
            <a:ext cx="122413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14550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17087" y="19406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pPeso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893551" y="1796623"/>
            <a:ext cx="122413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570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893551" y="14272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14550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037567" y="23227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Peso</a:t>
            </a:r>
            <a:endParaRPr lang="es-ES" b="1" dirty="0"/>
          </a:p>
        </p:txBody>
      </p:sp>
      <p:cxnSp>
        <p:nvCxnSpPr>
          <p:cNvPr id="10" name="9 Conector angular"/>
          <p:cNvCxnSpPr>
            <a:stCxn id="5" idx="3"/>
            <a:endCxn id="7" idx="1"/>
          </p:cNvCxnSpPr>
          <p:nvPr/>
        </p:nvCxnSpPr>
        <p:spPr>
          <a:xfrm flipV="1">
            <a:off x="1941223" y="1981289"/>
            <a:ext cx="2952328" cy="576064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516216" y="1427291"/>
            <a:ext cx="187220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i="1" dirty="0" err="1" smtClean="0">
                <a:solidFill>
                  <a:srgbClr val="002060"/>
                </a:solidFill>
              </a:rPr>
              <a:t>int</a:t>
            </a:r>
            <a:r>
              <a:rPr lang="es-ES" b="1" i="1" dirty="0" smtClean="0">
                <a:solidFill>
                  <a:srgbClr val="002060"/>
                </a:solidFill>
              </a:rPr>
              <a:t> </a:t>
            </a:r>
            <a:r>
              <a:rPr lang="es-ES" b="1" dirty="0" smtClean="0"/>
              <a:t>*</a:t>
            </a:r>
            <a:r>
              <a:rPr lang="es-ES" b="1" dirty="0" err="1" smtClean="0"/>
              <a:t>pPeso</a:t>
            </a:r>
            <a:r>
              <a:rPr lang="es-ES" b="1" dirty="0" smtClean="0"/>
              <a:t>;</a:t>
            </a:r>
          </a:p>
          <a:p>
            <a:r>
              <a:rPr lang="es-ES" b="1" i="1" dirty="0" err="1">
                <a:solidFill>
                  <a:srgbClr val="002060"/>
                </a:solidFill>
              </a:rPr>
              <a:t>int</a:t>
            </a:r>
            <a:r>
              <a:rPr lang="es-ES" b="1" dirty="0" smtClean="0"/>
              <a:t> Peso;</a:t>
            </a:r>
          </a:p>
          <a:p>
            <a:endParaRPr lang="es-ES" b="1" dirty="0"/>
          </a:p>
          <a:p>
            <a:r>
              <a:rPr lang="es-ES" b="1" dirty="0" smtClean="0"/>
              <a:t>Peso = 570;</a:t>
            </a:r>
          </a:p>
          <a:p>
            <a:r>
              <a:rPr lang="es-ES" b="1" dirty="0" err="1" smtClean="0"/>
              <a:t>pPeso</a:t>
            </a:r>
            <a:r>
              <a:rPr lang="es-ES" b="1" dirty="0" smtClean="0"/>
              <a:t> = &amp;Peso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85113" y="3092767"/>
            <a:ext cx="373257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i="1" dirty="0" err="1">
                <a:solidFill>
                  <a:srgbClr val="002060"/>
                </a:solidFill>
              </a:rPr>
              <a:t>cprintf</a:t>
            </a:r>
            <a:r>
              <a:rPr lang="es-ES" dirty="0"/>
              <a:t>("El peso es:%d", </a:t>
            </a:r>
            <a:r>
              <a:rPr lang="es-ES" b="1" dirty="0"/>
              <a:t>Peso</a:t>
            </a:r>
            <a:r>
              <a:rPr lang="es-ES" dirty="0" smtClean="0"/>
              <a:t>);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r>
              <a:rPr lang="es-ES" b="1" i="1" dirty="0" err="1">
                <a:solidFill>
                  <a:srgbClr val="002060"/>
                </a:solidFill>
              </a:rPr>
              <a:t>cprintf</a:t>
            </a:r>
            <a:r>
              <a:rPr lang="es-ES" dirty="0"/>
              <a:t>("El peso es:%d", *</a:t>
            </a:r>
            <a:r>
              <a:rPr lang="es-ES" b="1" dirty="0" err="1"/>
              <a:t>pPeso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415256" y="4293096"/>
            <a:ext cx="79731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Cuando se trabaja con punteros surgen dos </a:t>
            </a:r>
            <a:r>
              <a:rPr lang="es-ES" sz="1600" dirty="0" smtClean="0"/>
              <a:t>conceptos: </a:t>
            </a:r>
            <a:r>
              <a:rPr lang="es-ES" sz="2000" b="1" dirty="0" smtClean="0"/>
              <a:t>Dirección e </a:t>
            </a:r>
            <a:r>
              <a:rPr lang="es-ES" sz="2000" b="1" dirty="0" err="1"/>
              <a:t>Indirección</a:t>
            </a: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b="1" dirty="0"/>
              <a:t>dirección</a:t>
            </a:r>
            <a:r>
              <a:rPr lang="es-ES" dirty="0"/>
              <a:t> es el contenido en sí del identificador: la DIRECCION a la cual </a:t>
            </a:r>
            <a:r>
              <a:rPr lang="es-ES" dirty="0" smtClean="0"/>
              <a:t>apunta.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b="1" dirty="0" err="1"/>
              <a:t>indirección</a:t>
            </a:r>
            <a:r>
              <a:rPr lang="es-ES" dirty="0"/>
              <a:t> es aquello que se halla REFERENCIADO o ALMACENADO en dicha dirección, o sea se trata de lo que está EN (</a:t>
            </a:r>
            <a:r>
              <a:rPr lang="es-ES" dirty="0" err="1"/>
              <a:t>ó</a:t>
            </a:r>
            <a:r>
              <a:rPr lang="es-ES" dirty="0"/>
              <a:t> IN) la dirección cargada en el puntero.</a:t>
            </a:r>
          </a:p>
        </p:txBody>
      </p:sp>
    </p:spTree>
    <p:extLst>
      <p:ext uri="{BB962C8B-B14F-4D97-AF65-F5344CB8AC3E}">
        <p14:creationId xmlns:p14="http://schemas.microsoft.com/office/powerpoint/2010/main" val="3851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 operador &amp;. Dirección / </a:t>
            </a:r>
            <a:r>
              <a:rPr lang="es-ES" dirty="0" err="1" smtClean="0"/>
              <a:t>Indirección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b="1" dirty="0" smtClean="0">
                <a:solidFill>
                  <a:srgbClr val="002060"/>
                </a:solidFill>
              </a:rPr>
              <a:t>Asignación</a:t>
            </a:r>
            <a:r>
              <a:rPr lang="es-ES" dirty="0" smtClean="0"/>
              <a:t>: </a:t>
            </a:r>
          </a:p>
          <a:p>
            <a:pPr marL="411480" lvl="1" indent="0">
              <a:buNone/>
            </a:pPr>
            <a:r>
              <a:rPr lang="es-ES" b="1" dirty="0" err="1" smtClean="0"/>
              <a:t>pPeso</a:t>
            </a:r>
            <a:r>
              <a:rPr lang="es-ES" b="1" dirty="0" smtClean="0"/>
              <a:t> </a:t>
            </a:r>
            <a:r>
              <a:rPr lang="es-ES" b="1" dirty="0"/>
              <a:t>= &amp;Peso</a:t>
            </a:r>
            <a:r>
              <a:rPr lang="es-ES" dirty="0"/>
              <a:t>, </a:t>
            </a:r>
            <a:endParaRPr lang="es-ES" dirty="0" smtClean="0"/>
          </a:p>
          <a:p>
            <a:pPr marL="114300" indent="0">
              <a:buNone/>
            </a:pPr>
            <a:r>
              <a:rPr lang="es-ES" dirty="0" smtClean="0"/>
              <a:t>El </a:t>
            </a:r>
            <a:r>
              <a:rPr lang="es-ES" dirty="0"/>
              <a:t>operador </a:t>
            </a:r>
            <a:r>
              <a:rPr lang="es-ES" b="1" dirty="0"/>
              <a:t>“</a:t>
            </a:r>
            <a:r>
              <a:rPr lang="es-ES" b="1" dirty="0">
                <a:solidFill>
                  <a:srgbClr val="002060"/>
                </a:solidFill>
              </a:rPr>
              <a:t>&amp;</a:t>
            </a:r>
            <a:r>
              <a:rPr lang="es-ES" b="1" dirty="0"/>
              <a:t>”</a:t>
            </a:r>
            <a:r>
              <a:rPr lang="es-ES" dirty="0"/>
              <a:t> retorna la dirección de la </a:t>
            </a:r>
            <a:r>
              <a:rPr lang="es-ES" dirty="0" smtClean="0"/>
              <a:t>variable.</a:t>
            </a:r>
            <a:endParaRPr lang="es-ES" dirty="0"/>
          </a:p>
          <a:p>
            <a:pPr marL="114300" indent="0">
              <a:buNone/>
            </a:pPr>
            <a:r>
              <a:rPr lang="es-ES" b="1" dirty="0" smtClean="0">
                <a:solidFill>
                  <a:srgbClr val="002060"/>
                </a:solidFill>
              </a:rPr>
              <a:t>&amp;</a:t>
            </a:r>
            <a:r>
              <a:rPr lang="es-ES" dirty="0" smtClean="0"/>
              <a:t> devuelve </a:t>
            </a:r>
            <a:r>
              <a:rPr lang="es-ES" dirty="0"/>
              <a:t>una dirección del </a:t>
            </a:r>
            <a:r>
              <a:rPr lang="es-ES" b="1" dirty="0"/>
              <a:t>mismo tipo del operando </a:t>
            </a:r>
            <a:r>
              <a:rPr lang="es-ES" dirty="0"/>
              <a:t>sobre el cual </a:t>
            </a:r>
            <a:r>
              <a:rPr lang="es-ES" dirty="0" smtClean="0"/>
              <a:t>actúa.</a:t>
            </a:r>
          </a:p>
          <a:p>
            <a:pPr marL="114300" indent="0">
              <a:buNone/>
            </a:pPr>
            <a:r>
              <a:rPr lang="es-ES" b="1" dirty="0" err="1" smtClean="0">
                <a:solidFill>
                  <a:srgbClr val="002060"/>
                </a:solidFill>
              </a:rPr>
              <a:t>Indirección</a:t>
            </a:r>
            <a:r>
              <a:rPr lang="es-ES" dirty="0" smtClean="0"/>
              <a:t>:</a:t>
            </a:r>
          </a:p>
          <a:p>
            <a:pPr marL="411480" lvl="1" indent="0">
              <a:buNone/>
            </a:pPr>
            <a:r>
              <a:rPr lang="es-ES" dirty="0"/>
              <a:t>Se puede asignar o </a:t>
            </a:r>
            <a:r>
              <a:rPr lang="es-ES" b="1" dirty="0"/>
              <a:t>referenciar el valor </a:t>
            </a:r>
            <a:r>
              <a:rPr lang="es-ES" dirty="0"/>
              <a:t>que se halla en la dirección apuntada por el </a:t>
            </a:r>
            <a:r>
              <a:rPr lang="es-ES" dirty="0" smtClean="0"/>
              <a:t>identificador.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5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11760" y="5147876"/>
            <a:ext cx="49685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*</a:t>
            </a:r>
            <a:r>
              <a:rPr lang="es-ES" b="1" dirty="0" err="1"/>
              <a:t>pPeso</a:t>
            </a:r>
            <a:r>
              <a:rPr lang="es-ES" b="1" dirty="0"/>
              <a:t> = </a:t>
            </a:r>
            <a:r>
              <a:rPr lang="es-ES" b="1" dirty="0" smtClean="0"/>
              <a:t>2500   		</a:t>
            </a:r>
            <a:r>
              <a:rPr lang="es-ES" b="1" i="1" dirty="0" smtClean="0">
                <a:solidFill>
                  <a:srgbClr val="002060"/>
                </a:solidFill>
              </a:rPr>
              <a:t>Asignación </a:t>
            </a:r>
            <a:endParaRPr lang="es-ES" i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580526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ES" sz="2400" dirty="0" smtClean="0"/>
              <a:t>Observe la </a:t>
            </a:r>
            <a:r>
              <a:rPr lang="es-ES" sz="2400" dirty="0"/>
              <a:t>diferencia entre </a:t>
            </a:r>
            <a:r>
              <a:rPr lang="es-ES" sz="2400" b="1" dirty="0" err="1">
                <a:solidFill>
                  <a:srgbClr val="002060"/>
                </a:solidFill>
              </a:rPr>
              <a:t>pPeso</a:t>
            </a:r>
            <a:r>
              <a:rPr lang="es-ES" sz="2400" b="1" dirty="0">
                <a:solidFill>
                  <a:srgbClr val="002060"/>
                </a:solidFill>
              </a:rPr>
              <a:t>=</a:t>
            </a:r>
            <a:r>
              <a:rPr lang="es-ES" sz="2400" dirty="0"/>
              <a:t>…. y </a:t>
            </a:r>
            <a:r>
              <a:rPr lang="es-ES" sz="2400" b="1" dirty="0">
                <a:solidFill>
                  <a:srgbClr val="002060"/>
                </a:solidFill>
              </a:rPr>
              <a:t>*</a:t>
            </a:r>
            <a:r>
              <a:rPr lang="es-ES" sz="2400" b="1" dirty="0" err="1">
                <a:solidFill>
                  <a:srgbClr val="002060"/>
                </a:solidFill>
              </a:rPr>
              <a:t>pPeso</a:t>
            </a:r>
            <a:r>
              <a:rPr lang="es-ES" sz="2400" b="1" dirty="0">
                <a:solidFill>
                  <a:srgbClr val="00206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963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Tipo de </a:t>
            </a:r>
            <a:r>
              <a:rPr lang="es-AR" dirty="0"/>
              <a:t>dato </a:t>
            </a:r>
            <a:r>
              <a:rPr lang="es-AR" dirty="0" smtClean="0"/>
              <a:t>de una dirección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dirección hace referencia a una posición específica de memoria, las cuales comienzan en 0 y se extienden hasta un cierto valor que depende de varias cosas, pero lo importante es que se trata de un </a:t>
            </a:r>
            <a:r>
              <a:rPr lang="es-ES" b="1" dirty="0"/>
              <a:t>valor numérico entero</a:t>
            </a:r>
            <a:r>
              <a:rPr lang="es-ES" dirty="0"/>
              <a:t>: específicamente es un </a:t>
            </a:r>
            <a:r>
              <a:rPr lang="es-ES" b="1" dirty="0" err="1"/>
              <a:t>unsigned</a:t>
            </a:r>
            <a:r>
              <a:rPr lang="es-ES" b="1" dirty="0"/>
              <a:t> </a:t>
            </a:r>
            <a:r>
              <a:rPr lang="es-ES" b="1" dirty="0" err="1"/>
              <a:t>int</a:t>
            </a:r>
            <a:r>
              <a:rPr lang="es-ES" dirty="0"/>
              <a:t>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punteros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s-ES" b="1" dirty="0" smtClean="0"/>
              <a:t>Resumen</a:t>
            </a:r>
          </a:p>
          <a:p>
            <a:pPr marL="114300" indent="0">
              <a:buNone/>
            </a:pPr>
            <a:endParaRPr lang="es-ES" b="1" dirty="0"/>
          </a:p>
          <a:p>
            <a:pPr marL="114300" indent="0">
              <a:buNone/>
            </a:pPr>
            <a:r>
              <a:rPr lang="es-ES" dirty="0"/>
              <a:t>• Un puntero es una variable que puede almacenar una dirección de</a:t>
            </a:r>
          </a:p>
          <a:p>
            <a:pPr marL="114300" indent="0">
              <a:buNone/>
            </a:pPr>
            <a:r>
              <a:rPr lang="es-ES" dirty="0"/>
              <a:t>memoria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• </a:t>
            </a:r>
            <a:r>
              <a:rPr lang="es-ES" b="1" i="1" u="sng" dirty="0"/>
              <a:t>El operador de dirección &amp;</a:t>
            </a:r>
            <a:r>
              <a:rPr lang="es-ES" b="1" i="1" dirty="0"/>
              <a:t>, </a:t>
            </a:r>
            <a:r>
              <a:rPr lang="es-ES" dirty="0"/>
              <a:t>se utiliza para obtener la dirección de</a:t>
            </a:r>
          </a:p>
          <a:p>
            <a:pPr marL="114300" indent="0">
              <a:buNone/>
            </a:pPr>
            <a:r>
              <a:rPr lang="es-ES" dirty="0"/>
              <a:t>memoria de una variable</a:t>
            </a:r>
            <a:r>
              <a:rPr lang="es-ES" dirty="0" smtClean="0"/>
              <a:t>.</a:t>
            </a:r>
          </a:p>
          <a:p>
            <a:pPr marL="114300" indent="0" algn="ctr">
              <a:buNone/>
            </a:pPr>
            <a:r>
              <a:rPr lang="es-ES" sz="3400" b="1" dirty="0" err="1"/>
              <a:t>pEnt</a:t>
            </a:r>
            <a:r>
              <a:rPr lang="es-ES" sz="3400" b="1" dirty="0"/>
              <a:t>=&amp;</a:t>
            </a:r>
            <a:r>
              <a:rPr lang="es-ES" sz="3400" b="1" dirty="0" err="1"/>
              <a:t>Ent</a:t>
            </a:r>
            <a:r>
              <a:rPr lang="es-ES" sz="3400" b="1" dirty="0"/>
              <a:t>;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• </a:t>
            </a:r>
            <a:r>
              <a:rPr lang="es-ES" b="1" i="1" u="sng" dirty="0"/>
              <a:t>El símbolo * </a:t>
            </a:r>
            <a:r>
              <a:rPr lang="es-ES" dirty="0"/>
              <a:t>se utiliza para declarar una variable de tipo puntero</a:t>
            </a:r>
            <a:r>
              <a:rPr lang="es-ES" dirty="0" smtClean="0"/>
              <a:t>. </a:t>
            </a:r>
          </a:p>
          <a:p>
            <a:pPr marL="114300" indent="0" algn="ctr">
              <a:buNone/>
            </a:pPr>
            <a:r>
              <a:rPr lang="es-ES" sz="3400" b="1" dirty="0" err="1" smtClean="0"/>
              <a:t>int</a:t>
            </a:r>
            <a:r>
              <a:rPr lang="es-ES" sz="3400" b="1" dirty="0" smtClean="0"/>
              <a:t> * </a:t>
            </a:r>
            <a:r>
              <a:rPr lang="es-ES" sz="3400" b="1" dirty="0" err="1" smtClean="0"/>
              <a:t>pEnt</a:t>
            </a:r>
            <a:r>
              <a:rPr lang="es-ES" sz="3400" b="1" dirty="0" smtClean="0"/>
              <a:t>;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• </a:t>
            </a:r>
            <a:r>
              <a:rPr lang="es-ES" b="1" i="1" u="sng" dirty="0"/>
              <a:t>El operador de </a:t>
            </a:r>
            <a:r>
              <a:rPr lang="es-ES" b="1" i="1" u="sng" dirty="0" err="1"/>
              <a:t>indirección</a:t>
            </a:r>
            <a:r>
              <a:rPr lang="es-ES" b="1" i="1" u="sng" dirty="0"/>
              <a:t> * </a:t>
            </a:r>
            <a:r>
              <a:rPr lang="es-ES" dirty="0"/>
              <a:t>se utiliza para acceder al valor</a:t>
            </a:r>
          </a:p>
          <a:p>
            <a:pPr marL="114300" indent="0">
              <a:buNone/>
            </a:pPr>
            <a:r>
              <a:rPr lang="es-ES" dirty="0"/>
              <a:t>apuntado por un puntero. Se llama de </a:t>
            </a:r>
            <a:r>
              <a:rPr lang="es-ES" dirty="0" err="1"/>
              <a:t>indirección</a:t>
            </a:r>
            <a:r>
              <a:rPr lang="es-ES" dirty="0"/>
              <a:t>, porque se accede</a:t>
            </a:r>
          </a:p>
          <a:p>
            <a:pPr marL="114300" indent="0">
              <a:buNone/>
            </a:pPr>
            <a:r>
              <a:rPr lang="es-ES" dirty="0"/>
              <a:t>de manera indirecta al valor almacenado en una dirección de</a:t>
            </a:r>
          </a:p>
          <a:p>
            <a:pPr marL="114300" indent="0">
              <a:buNone/>
            </a:pPr>
            <a:r>
              <a:rPr lang="es-ES" dirty="0"/>
              <a:t>memoria</a:t>
            </a:r>
            <a:r>
              <a:rPr lang="es-ES" dirty="0" smtClean="0"/>
              <a:t>.</a:t>
            </a:r>
          </a:p>
          <a:p>
            <a:pPr marL="114300" indent="0" algn="ctr">
              <a:buNone/>
            </a:pPr>
            <a:r>
              <a:rPr lang="es-ES" sz="3400" b="1" dirty="0"/>
              <a:t>X=*</a:t>
            </a:r>
            <a:r>
              <a:rPr lang="es-ES" sz="3400" b="1" dirty="0" err="1"/>
              <a:t>pEnt</a:t>
            </a:r>
            <a:r>
              <a:rPr lang="es-ES" sz="3400" b="1" dirty="0"/>
              <a:t>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2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Nro. 1</a:t>
            </a:r>
            <a:endParaRPr lang="es-E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634248" cy="15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Clasificación de Punteros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7238" y="2715572"/>
            <a:ext cx="5609524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0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3156</TotalTime>
  <Words>1126</Words>
  <Application>Microsoft Office PowerPoint</Application>
  <PresentationFormat>Presentación en pantalla (4:3)</PresentationFormat>
  <Paragraphs>250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Boticario</vt:lpstr>
      <vt:lpstr>TALLER DE LENGUAJE I</vt:lpstr>
      <vt:lpstr>Punteros</vt:lpstr>
      <vt:lpstr>Punteros</vt:lpstr>
      <vt:lpstr>Punteros</vt:lpstr>
      <vt:lpstr>El operador &amp;. Dirección / Indirección</vt:lpstr>
      <vt:lpstr>Tipo de dato de una dirección</vt:lpstr>
      <vt:lpstr>punteros</vt:lpstr>
      <vt:lpstr>Ejemplo Nro. 1</vt:lpstr>
      <vt:lpstr>Clasificación de Punteros</vt:lpstr>
      <vt:lpstr>Aritmética de Punteros</vt:lpstr>
      <vt:lpstr>Aritmética de Punteros</vt:lpstr>
      <vt:lpstr>Cast’s </vt:lpstr>
      <vt:lpstr>Ejemplo Nro. 3</vt:lpstr>
      <vt:lpstr>Notación Implícita de apuntadores</vt:lpstr>
      <vt:lpstr>Notación Implícita de apuntadores</vt:lpstr>
      <vt:lpstr>Ejemplo Nro. 4 </vt:lpstr>
      <vt:lpstr>Arreglos y apuntadores.</vt:lpstr>
      <vt:lpstr>Notación Indexada y subindexada de arreglos</vt:lpstr>
      <vt:lpstr>Arreglos y Apuntadores</vt:lpstr>
      <vt:lpstr>Puntero auxiliar para acceder a un Arreglo</vt:lpstr>
      <vt:lpstr>Puntero auxiliar para acceder a un Arreglo</vt:lpstr>
      <vt:lpstr>Utilizando Notación implícita de apuntadores</vt:lpstr>
      <vt:lpstr>Utilizando Notación implícita de apuntadores</vt:lpstr>
      <vt:lpstr>Utilizando Notación implícita de apuntadores</vt:lpstr>
      <vt:lpstr>Ejemplo Nro. 6</vt:lpstr>
      <vt:lpstr>Números aleatorios. </vt:lpstr>
      <vt:lpstr>Números aleatorios</vt:lpstr>
      <vt:lpstr>Números aleatorios con decimales</vt:lpstr>
      <vt:lpstr>Números aleatorios con decimales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</dc:creator>
  <cp:lastModifiedBy>Sergio Guardia</cp:lastModifiedBy>
  <cp:revision>274</cp:revision>
  <dcterms:created xsi:type="dcterms:W3CDTF">2014-05-30T14:34:58Z</dcterms:created>
  <dcterms:modified xsi:type="dcterms:W3CDTF">2016-04-01T13:39:10Z</dcterms:modified>
</cp:coreProperties>
</file>