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96" r:id="rId13"/>
    <p:sldId id="267" r:id="rId14"/>
    <p:sldId id="268" r:id="rId15"/>
    <p:sldId id="269" r:id="rId16"/>
    <p:sldId id="270" r:id="rId17"/>
    <p:sldId id="271" r:id="rId18"/>
    <p:sldId id="272" r:id="rId19"/>
    <p:sldId id="297" r:id="rId20"/>
    <p:sldId id="298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BEAC-0810-40BE-B8EC-04E6E87A8F06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1BB4-6796-4139-ADEE-4E1BB4C0CA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5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4DAA-95DE-4479-A711-8901817B4B49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D586-EB79-4066-A118-A5981B3CE6EE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D47A-2240-47B6-8778-303DEB0305A1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A901-3D92-4104-85E5-176BC6240B06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4FAD-A2AC-4731-A9FB-4A8126C8A75D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7AA5-279B-4A27-BAEC-3312E859B8D7}" type="datetime1">
              <a:rPr lang="es-ES" smtClean="0"/>
              <a:t>07/04/2016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32FF-BAB0-4EAF-9566-01557111FB2C}" type="datetime1">
              <a:rPr lang="es-ES" smtClean="0"/>
              <a:t>07/04/2016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BE5-F62C-42C4-9577-33FFB387EAD7}" type="datetime1">
              <a:rPr lang="es-ES" smtClean="0"/>
              <a:t>07/04/2016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9735-19B6-410F-9CD7-D4C53D1A56AD}" type="datetime1">
              <a:rPr lang="es-ES" smtClean="0"/>
              <a:t>07/04/2016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87D0-FE74-4E9E-800E-AE42A95B110D}" type="datetime1">
              <a:rPr lang="es-ES" smtClean="0"/>
              <a:t>07/04/2016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041-0687-45B4-AC2C-04D16AF2E761}" type="datetime1">
              <a:rPr lang="es-ES" smtClean="0"/>
              <a:t>07/04/2016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78D4940-44AC-44BA-8BFC-A7DC81333790}" type="datetime1">
              <a:rPr lang="es-ES" smtClean="0"/>
              <a:t>07/04/2016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7E57A3-C08A-4505-AA75-D7873B70959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4800" dirty="0" smtClean="0"/>
              <a:t>TALLER DE LENGUAJE I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4440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3000" b="1" dirty="0" smtClean="0">
                <a:solidFill>
                  <a:schemeClr val="tx2"/>
                </a:solidFill>
              </a:rPr>
              <a:t>SEGUNDA CLASE 2016</a:t>
            </a:r>
          </a:p>
          <a:p>
            <a:pPr algn="ctr">
              <a:defRPr/>
            </a:pPr>
            <a:r>
              <a:rPr lang="es-AR" b="1" dirty="0" smtClean="0">
                <a:solidFill>
                  <a:schemeClr val="tx2"/>
                </a:solidFill>
              </a:rPr>
              <a:t>Temas</a:t>
            </a:r>
          </a:p>
          <a:p>
            <a:pPr algn="ctr">
              <a:defRPr/>
            </a:pPr>
            <a:r>
              <a:rPr lang="es-AR" b="1" i="1" dirty="0" smtClean="0">
                <a:solidFill>
                  <a:schemeClr val="tx2">
                    <a:lumMod val="75000"/>
                  </a:schemeClr>
                </a:solidFill>
              </a:rPr>
              <a:t>Matrices, Estructuras, Reserva de Memoria, Punteros a estructuras</a:t>
            </a:r>
          </a:p>
          <a:p>
            <a:pPr algn="ctr"/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Puntero a Matrices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Otra forma podría ser usando aritmética de punteros y la forma genérica para acceder a un elemento de una matriz:</a:t>
            </a:r>
          </a:p>
          <a:p>
            <a:pPr marL="0" indent="0">
              <a:buNone/>
            </a:pPr>
            <a:r>
              <a:rPr lang="es-ES" b="1" dirty="0" err="1" smtClean="0"/>
              <a:t>for</a:t>
            </a:r>
            <a:r>
              <a:rPr lang="es-ES" b="1" dirty="0" smtClean="0"/>
              <a:t>(i=0;i&lt;DIM1;i</a:t>
            </a:r>
            <a:r>
              <a:rPr lang="es-ES" b="1" dirty="0"/>
              <a:t>++){</a:t>
            </a:r>
          </a:p>
          <a:p>
            <a:pPr marL="0" indent="0">
              <a:buNone/>
            </a:pPr>
            <a:r>
              <a:rPr lang="es-ES" b="1" dirty="0"/>
              <a:t>      </a:t>
            </a:r>
            <a:r>
              <a:rPr lang="es-ES" b="1" dirty="0" err="1"/>
              <a:t>for</a:t>
            </a:r>
            <a:r>
              <a:rPr lang="es-ES" b="1" dirty="0"/>
              <a:t>(j=0;j&lt;DIM2;j++)</a:t>
            </a:r>
          </a:p>
          <a:p>
            <a:pPr marL="0" indent="0">
              <a:buNone/>
            </a:pPr>
            <a:r>
              <a:rPr lang="es-ES" b="1" dirty="0"/>
              <a:t>      {</a:t>
            </a:r>
          </a:p>
          <a:p>
            <a:pPr marL="548640" lvl="2" indent="0">
              <a:buNone/>
            </a:pPr>
            <a:r>
              <a:rPr lang="es-ES" sz="2400" b="1" dirty="0"/>
              <a:t>     *(</a:t>
            </a:r>
            <a:r>
              <a:rPr lang="es-ES" sz="2400" b="1" dirty="0" err="1"/>
              <a:t>pM</a:t>
            </a:r>
            <a:r>
              <a:rPr lang="es-ES" sz="2400" b="1" dirty="0"/>
              <a:t>+((i*DIM2) + j))=100+random(900);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cprintf</a:t>
            </a:r>
            <a:r>
              <a:rPr lang="es-ES" b="1" dirty="0" smtClean="0"/>
              <a:t>("%4d",*(</a:t>
            </a:r>
            <a:r>
              <a:rPr lang="es-ES" b="1" dirty="0" err="1" smtClean="0"/>
              <a:t>pM</a:t>
            </a:r>
            <a:r>
              <a:rPr lang="es-ES" b="1" dirty="0" smtClean="0"/>
              <a:t>+((i*DIM2) + j)));</a:t>
            </a:r>
          </a:p>
          <a:p>
            <a:pPr marL="0" indent="0">
              <a:buNone/>
            </a:pPr>
            <a:r>
              <a:rPr lang="es-ES" b="1" dirty="0" smtClean="0"/>
              <a:t>      </a:t>
            </a: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/>
              <a:t>      </a:t>
            </a:r>
            <a:r>
              <a:rPr lang="es-ES" b="1" dirty="0" err="1"/>
              <a:t>cprintf</a:t>
            </a:r>
            <a:r>
              <a:rPr lang="es-ES" b="1" dirty="0"/>
              <a:t>("\r\n");</a:t>
            </a:r>
          </a:p>
          <a:p>
            <a:pPr marL="0" indent="0">
              <a:buNone/>
            </a:pPr>
            <a:r>
              <a:rPr lang="es-ES" b="1" dirty="0"/>
              <a:t> </a:t>
            </a:r>
            <a:r>
              <a:rPr lang="es-ES" b="1" dirty="0" smtClean="0"/>
              <a:t>}</a:t>
            </a:r>
          </a:p>
          <a:p>
            <a:pPr marL="0" indent="0">
              <a:buNone/>
            </a:pPr>
            <a:r>
              <a:rPr lang="es-AR" dirty="0" smtClean="0"/>
              <a:t>Donde </a:t>
            </a:r>
            <a:r>
              <a:rPr lang="es-AR" b="1" dirty="0" smtClean="0"/>
              <a:t>(</a:t>
            </a:r>
            <a:r>
              <a:rPr lang="es-ES" b="1" dirty="0" smtClean="0"/>
              <a:t>i*DIM2</a:t>
            </a:r>
            <a:r>
              <a:rPr lang="es-ES" b="1" dirty="0"/>
              <a:t>) + j </a:t>
            </a:r>
            <a:r>
              <a:rPr lang="es-ES" dirty="0" smtClean="0"/>
              <a:t>Es la cantidad de bytes a “moverse” para llegar a la posición de memoria necesaria donde tiene que guardar el valor generado.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47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 Nro. </a:t>
            </a:r>
            <a:r>
              <a:rPr lang="es-AR" dirty="0" smtClean="0"/>
              <a:t>1 (</a:t>
            </a:r>
            <a:r>
              <a:rPr lang="es-ES" dirty="0" smtClean="0"/>
              <a:t>EjeMatrices.cpp)</a:t>
            </a:r>
            <a:r>
              <a:rPr lang="es-AR" dirty="0" smtClean="0"/>
              <a:t>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Carga una matriz de 10 x 12 de forma aleatoria con valores enteros en el rango de 100 a 999 utilizando un puntero </a:t>
            </a:r>
            <a:r>
              <a:rPr lang="es-AR" dirty="0" smtClean="0"/>
              <a:t>auxiliar.</a:t>
            </a:r>
            <a:endParaRPr lang="es-AR" dirty="0" smtClean="0"/>
          </a:p>
          <a:p>
            <a:r>
              <a:rPr lang="es-AR" dirty="0" smtClean="0"/>
              <a:t>Muestra por pantalla los elementos cargados de dicha matriz utilizando un puntero auxiliar.</a:t>
            </a:r>
          </a:p>
          <a:p>
            <a:r>
              <a:rPr lang="es-AR" dirty="0" smtClean="0"/>
              <a:t>Carga y muestra por </a:t>
            </a:r>
            <a:r>
              <a:rPr lang="es-AR" dirty="0"/>
              <a:t>pantalla los elementos </a:t>
            </a:r>
            <a:r>
              <a:rPr lang="es-AR" dirty="0" smtClean="0"/>
              <a:t>de la matriz de la forma </a:t>
            </a:r>
            <a:r>
              <a:rPr lang="es-AR" dirty="0" err="1" smtClean="0"/>
              <a:t>subindexada</a:t>
            </a:r>
            <a:r>
              <a:rPr lang="es-AR" dirty="0" smtClean="0"/>
              <a:t>.</a:t>
            </a:r>
            <a:endParaRPr lang="es-AR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96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Tipos de Datos definidos por el 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C se trabaja con Tipos de Datos Definidos por el Usuario</a:t>
            </a:r>
          </a:p>
          <a:p>
            <a:pPr lvl="5"/>
            <a:r>
              <a:rPr lang="es-ES" sz="3200" dirty="0" smtClean="0"/>
              <a:t>Estructuras</a:t>
            </a:r>
          </a:p>
          <a:p>
            <a:pPr lvl="5"/>
            <a:r>
              <a:rPr lang="es-ES" sz="3200" dirty="0" smtClean="0"/>
              <a:t>Palabra bit</a:t>
            </a:r>
          </a:p>
          <a:p>
            <a:pPr lvl="5"/>
            <a:r>
              <a:rPr lang="es-ES" sz="3200" dirty="0" err="1" smtClean="0"/>
              <a:t>Union</a:t>
            </a:r>
            <a:r>
              <a:rPr lang="es-ES" sz="3200" dirty="0" smtClean="0"/>
              <a:t> </a:t>
            </a:r>
          </a:p>
          <a:p>
            <a:pPr lvl="5"/>
            <a:r>
              <a:rPr lang="es-ES" sz="3200" dirty="0" err="1" smtClean="0"/>
              <a:t>Enum</a:t>
            </a:r>
            <a:endParaRPr lang="es-ES" sz="3200" dirty="0" smtClean="0"/>
          </a:p>
          <a:p>
            <a:pPr lvl="5"/>
            <a:r>
              <a:rPr lang="es-ES" sz="3200" dirty="0" err="1" smtClean="0"/>
              <a:t>typedef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56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smtClean="0"/>
              <a:t>Son </a:t>
            </a:r>
            <a:r>
              <a:rPr lang="es-ES" dirty="0"/>
              <a:t>un Tipo de Datos Definidos por el Usuario </a:t>
            </a:r>
            <a:r>
              <a:rPr lang="es-ES" dirty="0" smtClean="0"/>
              <a:t>(UDT </a:t>
            </a:r>
            <a:r>
              <a:rPr lang="es-ES" dirty="0"/>
              <a:t>por sus siglas en inglés)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Las </a:t>
            </a:r>
            <a:r>
              <a:rPr lang="es-ES" dirty="0"/>
              <a:t>estructuras son colecciones de variables relacionadas bajo un nombre. Las estructuras pueden contener variables de muchos tipos diferentes de </a:t>
            </a:r>
            <a:r>
              <a:rPr lang="es-ES" dirty="0" smtClean="0"/>
              <a:t>datos, a diferencia de </a:t>
            </a:r>
            <a:r>
              <a:rPr lang="es-ES" dirty="0"/>
              <a:t>los arreglos que contienen únicamente elementos de un mismo tipo de datos.</a:t>
            </a:r>
          </a:p>
          <a:p>
            <a:pPr marL="0" indent="0">
              <a:buNone/>
            </a:pPr>
            <a:r>
              <a:rPr lang="es-ES" dirty="0" smtClean="0"/>
              <a:t>Sintaxis:</a:t>
            </a:r>
            <a:endParaRPr lang="es-ES" dirty="0"/>
          </a:p>
          <a:p>
            <a:pPr marL="0" indent="0">
              <a:buNone/>
            </a:pPr>
            <a:r>
              <a:rPr lang="en-GB" b="1" dirty="0" err="1"/>
              <a:t>struct</a:t>
            </a:r>
            <a:r>
              <a:rPr lang="en-GB" b="1" dirty="0"/>
              <a:t> </a:t>
            </a:r>
            <a:r>
              <a:rPr lang="en-GB" b="1" dirty="0" err="1"/>
              <a:t>TRectang</a:t>
            </a:r>
            <a:r>
              <a:rPr lang="en-GB" b="1" dirty="0"/>
              <a:t> { 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   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Ancho; </a:t>
            </a:r>
            <a:endParaRPr lang="es-ES" dirty="0"/>
          </a:p>
          <a:p>
            <a:pPr marL="0" indent="0">
              <a:buNone/>
            </a:pPr>
            <a:r>
              <a:rPr lang="en-GB" b="1" dirty="0" smtClean="0"/>
              <a:t>                             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Largo;</a:t>
            </a:r>
            <a:endParaRPr lang="es-ES" dirty="0"/>
          </a:p>
          <a:p>
            <a:pPr marL="0" indent="0">
              <a:buNone/>
            </a:pPr>
            <a:r>
              <a:rPr lang="en-GB" b="1" dirty="0" smtClean="0"/>
              <a:t>                             char </a:t>
            </a:r>
            <a:r>
              <a:rPr lang="en-GB" b="1" dirty="0" err="1"/>
              <a:t>Letra</a:t>
            </a:r>
            <a:r>
              <a:rPr lang="en-GB" b="1" dirty="0"/>
              <a:t>; </a:t>
            </a:r>
            <a:endParaRPr lang="es-ES" dirty="0"/>
          </a:p>
          <a:p>
            <a:pPr marL="0" indent="0">
              <a:buNone/>
            </a:pPr>
            <a:r>
              <a:rPr lang="en-GB" b="1" dirty="0" smtClean="0"/>
              <a:t>                             };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Las variables se pueden declaran: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struct</a:t>
            </a:r>
            <a:r>
              <a:rPr lang="es-ES" b="1" dirty="0"/>
              <a:t>  </a:t>
            </a:r>
            <a:r>
              <a:rPr lang="es-ES" b="1" dirty="0" err="1"/>
              <a:t>TRectang</a:t>
            </a:r>
            <a:r>
              <a:rPr lang="es-ES" b="1" dirty="0"/>
              <a:t>  rec1, </a:t>
            </a:r>
            <a:r>
              <a:rPr lang="es-ES" b="1" dirty="0" err="1"/>
              <a:t>arr</a:t>
            </a:r>
            <a:r>
              <a:rPr lang="es-ES" b="1" dirty="0"/>
              <a:t>[10</a:t>
            </a:r>
            <a:r>
              <a:rPr lang="es-ES" b="1" dirty="0" smtClean="0"/>
              <a:t>];</a:t>
            </a:r>
          </a:p>
          <a:p>
            <a:pPr marL="0" indent="0">
              <a:buNone/>
            </a:pPr>
            <a:r>
              <a:rPr lang="es-AR" dirty="0" smtClean="0"/>
              <a:t>O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TRectang</a:t>
            </a:r>
            <a:r>
              <a:rPr lang="es-ES" b="1" dirty="0" smtClean="0"/>
              <a:t>  </a:t>
            </a:r>
            <a:r>
              <a:rPr lang="es-ES" b="1" dirty="0"/>
              <a:t>rec1, </a:t>
            </a:r>
            <a:r>
              <a:rPr lang="es-ES" b="1" dirty="0" err="1"/>
              <a:t>arr</a:t>
            </a:r>
            <a:r>
              <a:rPr lang="es-ES" b="1" dirty="0"/>
              <a:t>[10];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39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Estructuras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También </a:t>
            </a:r>
            <a:r>
              <a:rPr lang="es-ES" dirty="0" smtClean="0"/>
              <a:t>las podríamos declarar en el mismo momento de la definición de la estructura (serian variables globales)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n-GB" b="1" dirty="0" err="1"/>
              <a:t>struct</a:t>
            </a:r>
            <a:r>
              <a:rPr lang="en-GB" b="1" dirty="0"/>
              <a:t> </a:t>
            </a:r>
            <a:r>
              <a:rPr lang="en-GB" b="1" dirty="0" err="1"/>
              <a:t>TRectang</a:t>
            </a:r>
            <a:r>
              <a:rPr lang="en-GB" b="1" dirty="0"/>
              <a:t> { 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                             </a:t>
            </a:r>
            <a:r>
              <a:rPr lang="en-GB" b="1" dirty="0" err="1"/>
              <a:t>int</a:t>
            </a:r>
            <a:r>
              <a:rPr lang="en-GB" b="1" dirty="0"/>
              <a:t> Ancho; 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                             </a:t>
            </a:r>
            <a:r>
              <a:rPr lang="en-GB" b="1" dirty="0" err="1"/>
              <a:t>int</a:t>
            </a:r>
            <a:r>
              <a:rPr lang="en-GB" b="1" dirty="0"/>
              <a:t> Largo;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                             char </a:t>
            </a:r>
            <a:r>
              <a:rPr lang="en-GB" b="1" dirty="0" err="1"/>
              <a:t>Letra</a:t>
            </a:r>
            <a:r>
              <a:rPr lang="en-GB" b="1" dirty="0"/>
              <a:t>; 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                             </a:t>
            </a:r>
            <a:r>
              <a:rPr lang="en-GB" b="1" dirty="0" smtClean="0"/>
              <a:t>}</a:t>
            </a:r>
            <a:r>
              <a:rPr lang="es-ES" b="1" dirty="0"/>
              <a:t> rec1, </a:t>
            </a:r>
            <a:r>
              <a:rPr lang="es-ES" b="1" dirty="0" err="1"/>
              <a:t>arr</a:t>
            </a:r>
            <a:r>
              <a:rPr lang="es-ES" b="1" dirty="0"/>
              <a:t>[10]</a:t>
            </a:r>
            <a:r>
              <a:rPr lang="en-GB" b="1" dirty="0" smtClean="0"/>
              <a:t>;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b="1" dirty="0"/>
              <a:t>rec1</a:t>
            </a:r>
            <a:r>
              <a:rPr lang="en-GB" dirty="0"/>
              <a:t> </a:t>
            </a:r>
            <a:r>
              <a:rPr lang="en-GB" dirty="0" err="1"/>
              <a:t>seria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variable simple y </a:t>
            </a:r>
            <a:r>
              <a:rPr lang="en-GB" b="1" dirty="0" err="1"/>
              <a:t>arr</a:t>
            </a:r>
            <a:r>
              <a:rPr lang="en-GB" dirty="0"/>
              <a:t> un </a:t>
            </a:r>
            <a:r>
              <a:rPr lang="en-GB" dirty="0" err="1"/>
              <a:t>arreglo</a:t>
            </a:r>
            <a:r>
              <a:rPr lang="en-GB" dirty="0"/>
              <a:t> </a:t>
            </a:r>
            <a:r>
              <a:rPr lang="en-GB" dirty="0" smtClean="0"/>
              <a:t>10 </a:t>
            </a:r>
            <a:r>
              <a:rPr lang="en-GB" dirty="0" err="1" smtClean="0"/>
              <a:t>estructuras</a:t>
            </a:r>
            <a:r>
              <a:rPr lang="en-GB" dirty="0" smtClean="0"/>
              <a:t>. Ambos </a:t>
            </a:r>
            <a:r>
              <a:rPr lang="en-GB" dirty="0" err="1" smtClean="0"/>
              <a:t>serían</a:t>
            </a:r>
            <a:r>
              <a:rPr lang="en-GB" dirty="0" smtClean="0"/>
              <a:t> del </a:t>
            </a:r>
            <a:r>
              <a:rPr lang="en-GB" dirty="0" err="1" smtClean="0"/>
              <a:t>tipo</a:t>
            </a:r>
            <a:r>
              <a:rPr lang="en-GB" dirty="0" smtClean="0"/>
              <a:t> </a:t>
            </a:r>
            <a:r>
              <a:rPr lang="en-GB" dirty="0" err="1" smtClean="0"/>
              <a:t>TRectang</a:t>
            </a:r>
            <a:endParaRPr lang="en-GB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99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Inicialización de estructuras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estructuras pueden ser inicializadas mediante listas de inicialización como con los arreglos. Para inicializar una estructura escriba en la declaración de la variable a continuación del nombre de la variable un signo igual con los inicializadores entre llaves y separados por coma por ejemplo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	 </a:t>
            </a:r>
            <a:r>
              <a:rPr lang="es-ES" b="1" dirty="0" err="1"/>
              <a:t>TRectang</a:t>
            </a:r>
            <a:r>
              <a:rPr lang="es-ES" b="1" dirty="0"/>
              <a:t> rec1 = { 6, 12 </a:t>
            </a:r>
            <a:r>
              <a:rPr lang="es-ES" b="1" dirty="0" smtClean="0"/>
              <a:t>};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08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Cómo acceder  a los miembros de estructuras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 forma general un miembro </a:t>
            </a:r>
            <a:r>
              <a:rPr lang="es-ES" dirty="0"/>
              <a:t>de una </a:t>
            </a:r>
            <a:r>
              <a:rPr lang="es-ES" dirty="0" smtClean="0"/>
              <a:t>estructura es </a:t>
            </a:r>
            <a:r>
              <a:rPr lang="es-ES" dirty="0"/>
              <a:t>referenciado por una construcción de la forma</a:t>
            </a:r>
            <a:r>
              <a:rPr lang="es-ES" dirty="0" smtClean="0"/>
              <a:t>:</a:t>
            </a:r>
            <a:endParaRPr lang="es-ES" dirty="0"/>
          </a:p>
          <a:p>
            <a:pPr marL="0" indent="0" algn="ctr">
              <a:buNone/>
            </a:pPr>
            <a:r>
              <a:rPr lang="es-ES" b="1" dirty="0" err="1" smtClean="0">
                <a:solidFill>
                  <a:schemeClr val="bg2">
                    <a:lumMod val="75000"/>
                  </a:schemeClr>
                </a:solidFill>
              </a:rPr>
              <a:t>Nombre_de_estructura</a:t>
            </a:r>
            <a:r>
              <a:rPr lang="es-ES" b="1" dirty="0" err="1" smtClean="0">
                <a:solidFill>
                  <a:srgbClr val="FF0000"/>
                </a:solidFill>
              </a:rPr>
              <a:t>.</a:t>
            </a:r>
            <a:r>
              <a:rPr lang="es-ES" b="1" dirty="0" err="1" smtClean="0">
                <a:solidFill>
                  <a:schemeClr val="accent4"/>
                </a:solidFill>
              </a:rPr>
              <a:t>miembro</a:t>
            </a:r>
            <a:endParaRPr lang="es-ES" dirty="0">
              <a:solidFill>
                <a:schemeClr val="accent4"/>
              </a:solidFill>
            </a:endParaRPr>
          </a:p>
          <a:p>
            <a:r>
              <a:rPr lang="es-AR" dirty="0" smtClean="0"/>
              <a:t>Donde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. 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 el </a:t>
            </a:r>
            <a:r>
              <a:rPr lang="es-ES" b="1" dirty="0" smtClean="0"/>
              <a:t>operador de conexión</a:t>
            </a:r>
          </a:p>
          <a:p>
            <a:endParaRPr lang="es-ES" dirty="0" smtClean="0"/>
          </a:p>
          <a:p>
            <a:r>
              <a:rPr lang="es-ES" dirty="0" smtClean="0"/>
              <a:t>Por ej.</a:t>
            </a:r>
            <a:endParaRPr lang="es-ES" dirty="0"/>
          </a:p>
          <a:p>
            <a:pPr marL="1005840" lvl="4" indent="0">
              <a:buNone/>
            </a:pPr>
            <a:r>
              <a:rPr lang="es-ES" sz="2400" b="1" dirty="0" err="1"/>
              <a:t>TRectang</a:t>
            </a:r>
            <a:r>
              <a:rPr lang="es-ES" sz="2400" b="1" dirty="0"/>
              <a:t> rec1;</a:t>
            </a:r>
          </a:p>
          <a:p>
            <a:pPr marL="1005840" lvl="4" indent="0">
              <a:buNone/>
            </a:pPr>
            <a:r>
              <a:rPr lang="es-ES" sz="2400" b="1" dirty="0"/>
              <a:t>rec1</a:t>
            </a:r>
            <a:r>
              <a:rPr lang="es-ES" sz="2400" b="1" dirty="0">
                <a:solidFill>
                  <a:srgbClr val="FF0000"/>
                </a:solidFill>
              </a:rPr>
              <a:t>.</a:t>
            </a:r>
            <a:r>
              <a:rPr lang="es-ES" sz="2400" b="1" dirty="0"/>
              <a:t>Ancho=6; </a:t>
            </a:r>
          </a:p>
          <a:p>
            <a:pPr marL="1005840" lvl="4" indent="0">
              <a:buNone/>
            </a:pPr>
            <a:r>
              <a:rPr lang="es-ES" sz="2400" b="1" dirty="0"/>
              <a:t>rec1</a:t>
            </a:r>
            <a:r>
              <a:rPr lang="es-ES" sz="2400" b="1" dirty="0">
                <a:solidFill>
                  <a:srgbClr val="FF0000"/>
                </a:solidFill>
              </a:rPr>
              <a:t>.</a:t>
            </a:r>
            <a:r>
              <a:rPr lang="es-ES" sz="2400" b="1" dirty="0"/>
              <a:t>Largo=12</a:t>
            </a:r>
            <a:r>
              <a:rPr lang="es-ES" sz="2400" b="1" dirty="0" smtClean="0"/>
              <a:t>;</a:t>
            </a:r>
          </a:p>
          <a:p>
            <a:pPr marL="1005840" lvl="4" indent="0">
              <a:buNone/>
            </a:pPr>
            <a:r>
              <a:rPr lang="es-ES" sz="2400" b="1" dirty="0" smtClean="0"/>
              <a:t>rec1</a:t>
            </a:r>
            <a:r>
              <a:rPr lang="es-ES" sz="2400" b="1" dirty="0" smtClean="0">
                <a:solidFill>
                  <a:srgbClr val="FF0000"/>
                </a:solidFill>
              </a:rPr>
              <a:t>.</a:t>
            </a:r>
            <a:r>
              <a:rPr lang="es-ES" sz="2400" b="1" dirty="0" smtClean="0"/>
              <a:t>Letra=“a”;</a:t>
            </a:r>
            <a:endParaRPr lang="es-ES" sz="2400" b="1" dirty="0"/>
          </a:p>
          <a:p>
            <a:pPr marL="1005840" lvl="4" indent="0">
              <a:buNone/>
            </a:pPr>
            <a:endParaRPr lang="es-ES" sz="2400" b="1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23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Nro. 2 (EjeEstructura1.cpp)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Creamos una estructura llamada </a:t>
            </a:r>
            <a:r>
              <a:rPr lang="es-ES" dirty="0" err="1" smtClean="0"/>
              <a:t>TRectang</a:t>
            </a:r>
            <a:r>
              <a:rPr lang="es-ES" dirty="0" smtClean="0"/>
              <a:t> con 2 datos miembros Alto y Largo</a:t>
            </a:r>
          </a:p>
          <a:p>
            <a:pPr marL="0" indent="0">
              <a:buNone/>
            </a:pPr>
            <a:r>
              <a:rPr lang="es-AR" dirty="0" smtClean="0"/>
              <a:t>Se le asignan valores y luego se los muestra por pantalla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72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Estructuras anidadas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Cuando una estructura es un elemento de otra estructura, se llama una </a:t>
            </a:r>
            <a:r>
              <a:rPr lang="es-ES" b="1" i="1" dirty="0"/>
              <a:t>estructura anidada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Consideremos la información de una estructura fecha. y una estructura con los datos de un empleado. Declaramos toda esa información del siguiente modo: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71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 de Estructuras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19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395536" y="1628800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Arrays</a:t>
            </a:r>
            <a:r>
              <a:rPr lang="es-ES" b="1" dirty="0"/>
              <a:t> de estructuras:</a:t>
            </a:r>
          </a:p>
          <a:p>
            <a:r>
              <a:rPr lang="es-ES" dirty="0"/>
              <a:t>Supongamos que queremos guardar información de todos los discos que</a:t>
            </a:r>
          </a:p>
          <a:p>
            <a:r>
              <a:rPr lang="es-ES" dirty="0"/>
              <a:t>tenemos en nuestra casa. Con una variable de tipo disco, solo podemos</a:t>
            </a:r>
          </a:p>
          <a:p>
            <a:r>
              <a:rPr lang="es-ES" dirty="0"/>
              <a:t>guardar los datos de uno. Necesitaremos un </a:t>
            </a:r>
            <a:r>
              <a:rPr lang="es-ES" dirty="0" err="1"/>
              <a:t>array</a:t>
            </a:r>
            <a:r>
              <a:rPr lang="es-ES" dirty="0"/>
              <a:t> de discos</a:t>
            </a:r>
            <a:r>
              <a:rPr lang="es-ES" dirty="0" smtClean="0"/>
              <a:t>:</a:t>
            </a:r>
          </a:p>
          <a:p>
            <a:r>
              <a:rPr lang="en-GB" b="1" dirty="0" err="1" smtClean="0"/>
              <a:t>struct</a:t>
            </a:r>
            <a:r>
              <a:rPr lang="en-GB" b="1" dirty="0" smtClean="0"/>
              <a:t> Discos{ </a:t>
            </a:r>
            <a:endParaRPr lang="es-ES" dirty="0"/>
          </a:p>
          <a:p>
            <a:r>
              <a:rPr lang="en-GB" b="1" dirty="0"/>
              <a:t>                            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 smtClean="0"/>
              <a:t>Pista</a:t>
            </a:r>
            <a:r>
              <a:rPr lang="en-GB" b="1" dirty="0" smtClean="0"/>
              <a:t>; </a:t>
            </a:r>
            <a:endParaRPr lang="es-ES" dirty="0"/>
          </a:p>
          <a:p>
            <a:r>
              <a:rPr lang="en-GB" b="1" dirty="0"/>
              <a:t>                             </a:t>
            </a:r>
            <a:r>
              <a:rPr lang="en-GB" b="1" dirty="0" smtClean="0"/>
              <a:t>char </a:t>
            </a:r>
            <a:r>
              <a:rPr lang="en-GB" b="1" dirty="0" err="1" smtClean="0"/>
              <a:t>Artista</a:t>
            </a:r>
            <a:r>
              <a:rPr lang="en-GB" b="1" dirty="0" smtClean="0"/>
              <a:t>[30];</a:t>
            </a:r>
            <a:endParaRPr lang="es-ES" dirty="0"/>
          </a:p>
          <a:p>
            <a:r>
              <a:rPr lang="en-GB" b="1" dirty="0"/>
              <a:t>                             char </a:t>
            </a:r>
            <a:r>
              <a:rPr lang="en-GB" b="1" dirty="0" err="1" smtClean="0"/>
              <a:t>Titulo</a:t>
            </a:r>
            <a:r>
              <a:rPr lang="en-GB" b="1" dirty="0" smtClean="0"/>
              <a:t>[30]; </a:t>
            </a:r>
            <a:endParaRPr lang="es-ES" dirty="0"/>
          </a:p>
          <a:p>
            <a:r>
              <a:rPr lang="en-GB" b="1" dirty="0"/>
              <a:t>                             </a:t>
            </a:r>
            <a:r>
              <a:rPr lang="en-GB" b="1" dirty="0" smtClean="0"/>
              <a:t>};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Tenemos una colección de elementos del mismo </a:t>
            </a:r>
            <a:r>
              <a:rPr lang="es-ES" dirty="0" smtClean="0"/>
              <a:t>tipo de estructura.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utilizan mucho los </a:t>
            </a:r>
            <a:r>
              <a:rPr lang="es-ES" dirty="0" err="1"/>
              <a:t>arrays</a:t>
            </a:r>
            <a:r>
              <a:rPr lang="es-ES" dirty="0"/>
              <a:t> de estructuras como método para almacenar datos en un archivo y leer datos de un archivo.</a:t>
            </a:r>
          </a:p>
        </p:txBody>
      </p:sp>
    </p:spTree>
    <p:extLst>
      <p:ext uri="{BB962C8B-B14F-4D97-AF65-F5344CB8AC3E}">
        <p14:creationId xmlns:p14="http://schemas.microsoft.com/office/powerpoint/2010/main" val="223510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Arreglos </a:t>
            </a:r>
            <a:r>
              <a:rPr lang="es-ES" dirty="0" smtClean="0"/>
              <a:t>multidimensionales </a:t>
            </a:r>
            <a:r>
              <a:rPr lang="es-AR" dirty="0" smtClean="0"/>
              <a:t>(Matrices)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 permite </a:t>
            </a:r>
            <a:r>
              <a:rPr lang="es-ES" dirty="0" err="1"/>
              <a:t>arrays</a:t>
            </a:r>
            <a:r>
              <a:rPr lang="es-ES" dirty="0"/>
              <a:t> multidimensionales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forma más sencilla de </a:t>
            </a:r>
            <a:r>
              <a:rPr lang="es-ES" dirty="0" err="1"/>
              <a:t>array</a:t>
            </a:r>
            <a:r>
              <a:rPr lang="es-ES" dirty="0"/>
              <a:t> multidimensionales es la de dos dimensiones comúnmente se la llama </a:t>
            </a:r>
            <a:r>
              <a:rPr lang="es-ES" b="1" dirty="0"/>
              <a:t>matriz de dos </a:t>
            </a:r>
            <a:r>
              <a:rPr lang="es-ES" b="1" dirty="0" smtClean="0"/>
              <a:t>dimensiones o simplemente “matriz”.</a:t>
            </a:r>
            <a:r>
              <a:rPr lang="es-ES" dirty="0" smtClean="0"/>
              <a:t> 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73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93"/>
          <p:cNvGrpSpPr>
            <a:grpSpLocks noChangeAspect="1"/>
          </p:cNvGrpSpPr>
          <p:nvPr/>
        </p:nvGrpSpPr>
        <p:grpSpPr bwMode="auto">
          <a:xfrm>
            <a:off x="539750" y="1700213"/>
            <a:ext cx="7975600" cy="4249737"/>
            <a:chOff x="340" y="1071"/>
            <a:chExt cx="5024" cy="2677"/>
          </a:xfrm>
        </p:grpSpPr>
        <p:sp>
          <p:nvSpPr>
            <p:cNvPr id="1059" name="AutoShape 92"/>
            <p:cNvSpPr>
              <a:spLocks noChangeAspect="1" noChangeArrowheads="1" noTextEdit="1"/>
            </p:cNvSpPr>
            <p:nvPr/>
          </p:nvSpPr>
          <p:spPr bwMode="auto">
            <a:xfrm>
              <a:off x="340" y="1071"/>
              <a:ext cx="4852" cy="2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0" name="Rectangle 94"/>
            <p:cNvSpPr>
              <a:spLocks noChangeArrowheads="1"/>
            </p:cNvSpPr>
            <p:nvPr/>
          </p:nvSpPr>
          <p:spPr bwMode="auto">
            <a:xfrm>
              <a:off x="4035" y="3087"/>
              <a:ext cx="836" cy="6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1" name="Rectangle 95"/>
            <p:cNvSpPr>
              <a:spLocks noChangeArrowheads="1"/>
            </p:cNvSpPr>
            <p:nvPr/>
          </p:nvSpPr>
          <p:spPr bwMode="auto">
            <a:xfrm>
              <a:off x="4035" y="3087"/>
              <a:ext cx="836" cy="6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2" name="Rectangle 96"/>
            <p:cNvSpPr>
              <a:spLocks noChangeArrowheads="1"/>
            </p:cNvSpPr>
            <p:nvPr/>
          </p:nvSpPr>
          <p:spPr bwMode="auto">
            <a:xfrm>
              <a:off x="3199" y="3087"/>
              <a:ext cx="836" cy="6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3" name="Rectangle 97"/>
            <p:cNvSpPr>
              <a:spLocks noChangeArrowheads="1"/>
            </p:cNvSpPr>
            <p:nvPr/>
          </p:nvSpPr>
          <p:spPr bwMode="auto">
            <a:xfrm>
              <a:off x="3199" y="3087"/>
              <a:ext cx="836" cy="6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4" name="Rectangle 98"/>
            <p:cNvSpPr>
              <a:spLocks noChangeArrowheads="1"/>
            </p:cNvSpPr>
            <p:nvPr/>
          </p:nvSpPr>
          <p:spPr bwMode="auto">
            <a:xfrm>
              <a:off x="1526" y="3087"/>
              <a:ext cx="836" cy="6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5" name="Rectangle 99"/>
            <p:cNvSpPr>
              <a:spLocks noChangeArrowheads="1"/>
            </p:cNvSpPr>
            <p:nvPr/>
          </p:nvSpPr>
          <p:spPr bwMode="auto">
            <a:xfrm>
              <a:off x="1526" y="3087"/>
              <a:ext cx="836" cy="6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6" name="Rectangle 100"/>
            <p:cNvSpPr>
              <a:spLocks noChangeArrowheads="1"/>
            </p:cNvSpPr>
            <p:nvPr/>
          </p:nvSpPr>
          <p:spPr bwMode="auto">
            <a:xfrm>
              <a:off x="2362" y="3087"/>
              <a:ext cx="837" cy="6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7" name="Rectangle 101"/>
            <p:cNvSpPr>
              <a:spLocks noChangeArrowheads="1"/>
            </p:cNvSpPr>
            <p:nvPr/>
          </p:nvSpPr>
          <p:spPr bwMode="auto">
            <a:xfrm>
              <a:off x="2362" y="3087"/>
              <a:ext cx="837" cy="6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8" name="Rectangle 102"/>
            <p:cNvSpPr>
              <a:spLocks noChangeArrowheads="1"/>
            </p:cNvSpPr>
            <p:nvPr/>
          </p:nvSpPr>
          <p:spPr bwMode="auto">
            <a:xfrm>
              <a:off x="1130" y="2137"/>
              <a:ext cx="3389" cy="26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9" name="Rectangle 103"/>
            <p:cNvSpPr>
              <a:spLocks noChangeArrowheads="1"/>
            </p:cNvSpPr>
            <p:nvPr/>
          </p:nvSpPr>
          <p:spPr bwMode="auto">
            <a:xfrm>
              <a:off x="1130" y="2137"/>
              <a:ext cx="3389" cy="26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0" name="Line 104"/>
            <p:cNvSpPr>
              <a:spLocks noChangeShapeType="1"/>
            </p:cNvSpPr>
            <p:nvPr/>
          </p:nvSpPr>
          <p:spPr bwMode="auto">
            <a:xfrm flipV="1">
              <a:off x="1658" y="1995"/>
              <a:ext cx="411" cy="186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1" name="Freeform 105"/>
            <p:cNvSpPr>
              <a:spLocks/>
            </p:cNvSpPr>
            <p:nvPr/>
          </p:nvSpPr>
          <p:spPr bwMode="auto">
            <a:xfrm>
              <a:off x="2055" y="1961"/>
              <a:ext cx="88" cy="60"/>
            </a:xfrm>
            <a:custGeom>
              <a:avLst/>
              <a:gdLst>
                <a:gd name="T0" fmla="*/ 88 w 88"/>
                <a:gd name="T1" fmla="*/ 0 h 60"/>
                <a:gd name="T2" fmla="*/ 0 w 88"/>
                <a:gd name="T3" fmla="*/ 9 h 60"/>
                <a:gd name="T4" fmla="*/ 24 w 88"/>
                <a:gd name="T5" fmla="*/ 60 h 60"/>
                <a:gd name="T6" fmla="*/ 88 w 88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60">
                  <a:moveTo>
                    <a:pt x="88" y="0"/>
                  </a:moveTo>
                  <a:lnTo>
                    <a:pt x="0" y="9"/>
                  </a:lnTo>
                  <a:lnTo>
                    <a:pt x="24" y="6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2" name="Line 106"/>
            <p:cNvSpPr>
              <a:spLocks noChangeShapeType="1"/>
            </p:cNvSpPr>
            <p:nvPr/>
          </p:nvSpPr>
          <p:spPr bwMode="auto">
            <a:xfrm flipV="1">
              <a:off x="2582" y="2042"/>
              <a:ext cx="0" cy="13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3" name="Freeform 107"/>
            <p:cNvSpPr>
              <a:spLocks/>
            </p:cNvSpPr>
            <p:nvPr/>
          </p:nvSpPr>
          <p:spPr bwMode="auto">
            <a:xfrm>
              <a:off x="2554" y="1961"/>
              <a:ext cx="58" cy="83"/>
            </a:xfrm>
            <a:custGeom>
              <a:avLst/>
              <a:gdLst>
                <a:gd name="T0" fmla="*/ 28 w 58"/>
                <a:gd name="T1" fmla="*/ 0 h 83"/>
                <a:gd name="T2" fmla="*/ 0 w 58"/>
                <a:gd name="T3" fmla="*/ 83 h 83"/>
                <a:gd name="T4" fmla="*/ 58 w 58"/>
                <a:gd name="T5" fmla="*/ 83 h 83"/>
                <a:gd name="T6" fmla="*/ 28 w 58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83">
                  <a:moveTo>
                    <a:pt x="28" y="0"/>
                  </a:moveTo>
                  <a:lnTo>
                    <a:pt x="0" y="83"/>
                  </a:lnTo>
                  <a:lnTo>
                    <a:pt x="58" y="8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5" name="Line 108"/>
            <p:cNvSpPr>
              <a:spLocks noChangeShapeType="1"/>
            </p:cNvSpPr>
            <p:nvPr/>
          </p:nvSpPr>
          <p:spPr bwMode="auto">
            <a:xfrm flipH="1" flipV="1">
              <a:off x="3227" y="1998"/>
              <a:ext cx="368" cy="183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6" name="Freeform 109"/>
            <p:cNvSpPr>
              <a:spLocks/>
            </p:cNvSpPr>
            <p:nvPr/>
          </p:nvSpPr>
          <p:spPr bwMode="auto">
            <a:xfrm>
              <a:off x="3155" y="1961"/>
              <a:ext cx="87" cy="62"/>
            </a:xfrm>
            <a:custGeom>
              <a:avLst/>
              <a:gdLst>
                <a:gd name="T0" fmla="*/ 0 w 87"/>
                <a:gd name="T1" fmla="*/ 0 h 62"/>
                <a:gd name="T2" fmla="*/ 61 w 87"/>
                <a:gd name="T3" fmla="*/ 62 h 62"/>
                <a:gd name="T4" fmla="*/ 87 w 87"/>
                <a:gd name="T5" fmla="*/ 11 h 62"/>
                <a:gd name="T6" fmla="*/ 0 w 87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62">
                  <a:moveTo>
                    <a:pt x="0" y="0"/>
                  </a:moveTo>
                  <a:lnTo>
                    <a:pt x="61" y="62"/>
                  </a:lnTo>
                  <a:lnTo>
                    <a:pt x="8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7" name="Rectangle 110"/>
            <p:cNvSpPr>
              <a:spLocks noChangeArrowheads="1"/>
            </p:cNvSpPr>
            <p:nvPr/>
          </p:nvSpPr>
          <p:spPr bwMode="auto">
            <a:xfrm>
              <a:off x="3683" y="2577"/>
              <a:ext cx="1497" cy="353"/>
            </a:xfrm>
            <a:prstGeom prst="rect">
              <a:avLst/>
            </a:prstGeom>
            <a:solidFill>
              <a:srgbClr val="C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8" name="Freeform 111"/>
            <p:cNvSpPr>
              <a:spLocks/>
            </p:cNvSpPr>
            <p:nvPr/>
          </p:nvSpPr>
          <p:spPr bwMode="auto">
            <a:xfrm>
              <a:off x="3850" y="2374"/>
              <a:ext cx="456" cy="203"/>
            </a:xfrm>
            <a:custGeom>
              <a:avLst/>
              <a:gdLst>
                <a:gd name="T0" fmla="*/ 0 w 456"/>
                <a:gd name="T1" fmla="*/ 0 h 203"/>
                <a:gd name="T2" fmla="*/ 82 w 456"/>
                <a:gd name="T3" fmla="*/ 203 h 203"/>
                <a:gd name="T4" fmla="*/ 456 w 456"/>
                <a:gd name="T5" fmla="*/ 203 h 203"/>
                <a:gd name="T6" fmla="*/ 0 w 456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203">
                  <a:moveTo>
                    <a:pt x="0" y="0"/>
                  </a:moveTo>
                  <a:lnTo>
                    <a:pt x="82" y="203"/>
                  </a:lnTo>
                  <a:lnTo>
                    <a:pt x="456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9" name="Freeform 112"/>
            <p:cNvSpPr>
              <a:spLocks/>
            </p:cNvSpPr>
            <p:nvPr/>
          </p:nvSpPr>
          <p:spPr bwMode="auto">
            <a:xfrm>
              <a:off x="3683" y="2374"/>
              <a:ext cx="1497" cy="556"/>
            </a:xfrm>
            <a:custGeom>
              <a:avLst/>
              <a:gdLst>
                <a:gd name="T0" fmla="*/ 0 w 1497"/>
                <a:gd name="T1" fmla="*/ 203 h 556"/>
                <a:gd name="T2" fmla="*/ 0 w 1497"/>
                <a:gd name="T3" fmla="*/ 556 h 556"/>
                <a:gd name="T4" fmla="*/ 1497 w 1497"/>
                <a:gd name="T5" fmla="*/ 556 h 556"/>
                <a:gd name="T6" fmla="*/ 1497 w 1497"/>
                <a:gd name="T7" fmla="*/ 203 h 556"/>
                <a:gd name="T8" fmla="*/ 623 w 1497"/>
                <a:gd name="T9" fmla="*/ 203 h 556"/>
                <a:gd name="T10" fmla="*/ 167 w 1497"/>
                <a:gd name="T11" fmla="*/ 0 h 556"/>
                <a:gd name="T12" fmla="*/ 249 w 1497"/>
                <a:gd name="T13" fmla="*/ 203 h 556"/>
                <a:gd name="T14" fmla="*/ 0 w 1497"/>
                <a:gd name="T15" fmla="*/ 20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7" h="556">
                  <a:moveTo>
                    <a:pt x="0" y="203"/>
                  </a:moveTo>
                  <a:lnTo>
                    <a:pt x="0" y="556"/>
                  </a:lnTo>
                  <a:lnTo>
                    <a:pt x="1497" y="556"/>
                  </a:lnTo>
                  <a:lnTo>
                    <a:pt x="1497" y="203"/>
                  </a:lnTo>
                  <a:lnTo>
                    <a:pt x="623" y="203"/>
                  </a:lnTo>
                  <a:lnTo>
                    <a:pt x="167" y="0"/>
                  </a:lnTo>
                  <a:lnTo>
                    <a:pt x="249" y="203"/>
                  </a:lnTo>
                  <a:lnTo>
                    <a:pt x="0" y="203"/>
                  </a:lnTo>
                  <a:close/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1" name="Rectangle 114"/>
            <p:cNvSpPr>
              <a:spLocks noChangeArrowheads="1"/>
            </p:cNvSpPr>
            <p:nvPr/>
          </p:nvSpPr>
          <p:spPr bwMode="auto">
            <a:xfrm>
              <a:off x="1129" y="1073"/>
              <a:ext cx="1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118"/>
            <p:cNvSpPr>
              <a:spLocks noChangeArrowheads="1"/>
            </p:cNvSpPr>
            <p:nvPr/>
          </p:nvSpPr>
          <p:spPr bwMode="auto">
            <a:xfrm>
              <a:off x="2284" y="1073"/>
              <a:ext cx="1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Rectangle 120"/>
            <p:cNvSpPr>
              <a:spLocks noChangeArrowheads="1"/>
            </p:cNvSpPr>
            <p:nvPr/>
          </p:nvSpPr>
          <p:spPr bwMode="auto">
            <a:xfrm>
              <a:off x="3276" y="1075"/>
              <a:ext cx="1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121"/>
            <p:cNvSpPr>
              <a:spLocks noChangeArrowheads="1"/>
            </p:cNvSpPr>
            <p:nvPr/>
          </p:nvSpPr>
          <p:spPr bwMode="auto">
            <a:xfrm>
              <a:off x="457" y="1188"/>
              <a:ext cx="490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La declaración</a:t>
              </a:r>
              <a:r>
                <a:rPr kumimoji="0" lang="es-ES" altLang="es-E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de un arreglo de estructuras es igual a cualquier otro arreglo:</a:t>
              </a:r>
              <a:endPara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7" name="Rectangle 122"/>
            <p:cNvSpPr>
              <a:spLocks noChangeArrowheads="1"/>
            </p:cNvSpPr>
            <p:nvPr/>
          </p:nvSpPr>
          <p:spPr bwMode="auto">
            <a:xfrm>
              <a:off x="960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24"/>
            <p:cNvSpPr>
              <a:spLocks noChangeArrowheads="1"/>
            </p:cNvSpPr>
            <p:nvPr/>
          </p:nvSpPr>
          <p:spPr bwMode="auto">
            <a:xfrm>
              <a:off x="1661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126"/>
            <p:cNvSpPr>
              <a:spLocks noChangeArrowheads="1"/>
            </p:cNvSpPr>
            <p:nvPr/>
          </p:nvSpPr>
          <p:spPr bwMode="auto">
            <a:xfrm>
              <a:off x="1837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28"/>
            <p:cNvSpPr>
              <a:spLocks noChangeArrowheads="1"/>
            </p:cNvSpPr>
            <p:nvPr/>
          </p:nvSpPr>
          <p:spPr bwMode="auto">
            <a:xfrm>
              <a:off x="2022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130"/>
            <p:cNvSpPr>
              <a:spLocks noChangeArrowheads="1"/>
            </p:cNvSpPr>
            <p:nvPr/>
          </p:nvSpPr>
          <p:spPr bwMode="auto">
            <a:xfrm>
              <a:off x="2357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32"/>
            <p:cNvSpPr>
              <a:spLocks noChangeArrowheads="1"/>
            </p:cNvSpPr>
            <p:nvPr/>
          </p:nvSpPr>
          <p:spPr bwMode="auto">
            <a:xfrm>
              <a:off x="2535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34"/>
            <p:cNvSpPr>
              <a:spLocks noChangeArrowheads="1"/>
            </p:cNvSpPr>
            <p:nvPr/>
          </p:nvSpPr>
          <p:spPr bwMode="auto">
            <a:xfrm>
              <a:off x="3189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36"/>
            <p:cNvSpPr>
              <a:spLocks noChangeArrowheads="1"/>
            </p:cNvSpPr>
            <p:nvPr/>
          </p:nvSpPr>
          <p:spPr bwMode="auto">
            <a:xfrm>
              <a:off x="3350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38"/>
            <p:cNvSpPr>
              <a:spLocks noChangeArrowheads="1"/>
            </p:cNvSpPr>
            <p:nvPr/>
          </p:nvSpPr>
          <p:spPr bwMode="auto">
            <a:xfrm>
              <a:off x="3679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40"/>
            <p:cNvSpPr>
              <a:spLocks noChangeArrowheads="1"/>
            </p:cNvSpPr>
            <p:nvPr/>
          </p:nvSpPr>
          <p:spPr bwMode="auto">
            <a:xfrm>
              <a:off x="3784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42"/>
            <p:cNvSpPr>
              <a:spLocks noChangeArrowheads="1"/>
            </p:cNvSpPr>
            <p:nvPr/>
          </p:nvSpPr>
          <p:spPr bwMode="auto">
            <a:xfrm>
              <a:off x="4353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144"/>
            <p:cNvSpPr>
              <a:spLocks noChangeArrowheads="1"/>
            </p:cNvSpPr>
            <p:nvPr/>
          </p:nvSpPr>
          <p:spPr bwMode="auto">
            <a:xfrm>
              <a:off x="4627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46"/>
            <p:cNvSpPr>
              <a:spLocks noChangeArrowheads="1"/>
            </p:cNvSpPr>
            <p:nvPr/>
          </p:nvSpPr>
          <p:spPr bwMode="auto">
            <a:xfrm>
              <a:off x="5000" y="1421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147"/>
            <p:cNvSpPr>
              <a:spLocks noChangeArrowheads="1"/>
            </p:cNvSpPr>
            <p:nvPr/>
          </p:nvSpPr>
          <p:spPr bwMode="auto">
            <a:xfrm>
              <a:off x="340" y="1593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148"/>
            <p:cNvSpPr>
              <a:spLocks noChangeArrowheads="1"/>
            </p:cNvSpPr>
            <p:nvPr/>
          </p:nvSpPr>
          <p:spPr bwMode="auto">
            <a:xfrm>
              <a:off x="2020" y="1772"/>
              <a:ext cx="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disco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149"/>
            <p:cNvSpPr>
              <a:spLocks noChangeArrowheads="1"/>
            </p:cNvSpPr>
            <p:nvPr/>
          </p:nvSpPr>
          <p:spPr bwMode="auto">
            <a:xfrm>
              <a:off x="2330" y="1772"/>
              <a:ext cx="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50"/>
            <p:cNvSpPr>
              <a:spLocks noChangeArrowheads="1"/>
            </p:cNvSpPr>
            <p:nvPr/>
          </p:nvSpPr>
          <p:spPr bwMode="auto">
            <a:xfrm>
              <a:off x="2446" y="1775"/>
              <a:ext cx="52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mis_cds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0" name="Rectangle 151"/>
            <p:cNvSpPr>
              <a:spLocks noChangeArrowheads="1"/>
            </p:cNvSpPr>
            <p:nvPr/>
          </p:nvSpPr>
          <p:spPr bwMode="auto">
            <a:xfrm>
              <a:off x="2911" y="1775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1" name="Rectangle 152"/>
            <p:cNvSpPr>
              <a:spLocks noChangeArrowheads="1"/>
            </p:cNvSpPr>
            <p:nvPr/>
          </p:nvSpPr>
          <p:spPr bwMode="auto">
            <a:xfrm>
              <a:off x="3036" y="1775"/>
              <a:ext cx="22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[n]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2" name="Rectangle 153"/>
            <p:cNvSpPr>
              <a:spLocks noChangeArrowheads="1"/>
            </p:cNvSpPr>
            <p:nvPr/>
          </p:nvSpPr>
          <p:spPr bwMode="auto">
            <a:xfrm>
              <a:off x="3203" y="1775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3" name="Rectangle 154"/>
            <p:cNvSpPr>
              <a:spLocks noChangeArrowheads="1"/>
            </p:cNvSpPr>
            <p:nvPr/>
          </p:nvSpPr>
          <p:spPr bwMode="auto">
            <a:xfrm>
              <a:off x="3242" y="1775"/>
              <a:ext cx="9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;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4" name="Rectangle 155"/>
            <p:cNvSpPr>
              <a:spLocks noChangeArrowheads="1"/>
            </p:cNvSpPr>
            <p:nvPr/>
          </p:nvSpPr>
          <p:spPr bwMode="auto">
            <a:xfrm>
              <a:off x="3282" y="1775"/>
              <a:ext cx="9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5" name="Rectangle 156"/>
            <p:cNvSpPr>
              <a:spLocks noChangeArrowheads="1"/>
            </p:cNvSpPr>
            <p:nvPr/>
          </p:nvSpPr>
          <p:spPr bwMode="auto">
            <a:xfrm>
              <a:off x="340" y="1940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Rectangle 157"/>
            <p:cNvSpPr>
              <a:spLocks noChangeArrowheads="1"/>
            </p:cNvSpPr>
            <p:nvPr/>
          </p:nvSpPr>
          <p:spPr bwMode="auto">
            <a:xfrm>
              <a:off x="340" y="2053"/>
              <a:ext cx="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" name="Rectangle 158"/>
            <p:cNvSpPr>
              <a:spLocks noChangeArrowheads="1"/>
            </p:cNvSpPr>
            <p:nvPr/>
          </p:nvSpPr>
          <p:spPr bwMode="auto">
            <a:xfrm>
              <a:off x="1186" y="2205"/>
              <a:ext cx="8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&lt;tipo_de_dato&gt;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" name="Rectangle 159"/>
            <p:cNvSpPr>
              <a:spLocks noChangeArrowheads="1"/>
            </p:cNvSpPr>
            <p:nvPr/>
          </p:nvSpPr>
          <p:spPr bwMode="auto">
            <a:xfrm>
              <a:off x="1912" y="2205"/>
              <a:ext cx="10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9" name="Rectangle 160"/>
            <p:cNvSpPr>
              <a:spLocks noChangeArrowheads="1"/>
            </p:cNvSpPr>
            <p:nvPr/>
          </p:nvSpPr>
          <p:spPr bwMode="auto">
            <a:xfrm>
              <a:off x="1969" y="2205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" name="Rectangle 161"/>
            <p:cNvSpPr>
              <a:spLocks noChangeArrowheads="1"/>
            </p:cNvSpPr>
            <p:nvPr/>
          </p:nvSpPr>
          <p:spPr bwMode="auto">
            <a:xfrm>
              <a:off x="2013" y="2205"/>
              <a:ext cx="116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&lt;nombre_de_variable&gt;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1" name="Rectangle 162"/>
            <p:cNvSpPr>
              <a:spLocks noChangeArrowheads="1"/>
            </p:cNvSpPr>
            <p:nvPr/>
          </p:nvSpPr>
          <p:spPr bwMode="auto">
            <a:xfrm>
              <a:off x="3079" y="2205"/>
              <a:ext cx="10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2" name="Rectangle 163"/>
            <p:cNvSpPr>
              <a:spLocks noChangeArrowheads="1"/>
            </p:cNvSpPr>
            <p:nvPr/>
          </p:nvSpPr>
          <p:spPr bwMode="auto">
            <a:xfrm>
              <a:off x="3137" y="2205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3" name="Rectangle 164"/>
            <p:cNvSpPr>
              <a:spLocks noChangeArrowheads="1"/>
            </p:cNvSpPr>
            <p:nvPr/>
          </p:nvSpPr>
          <p:spPr bwMode="auto">
            <a:xfrm>
              <a:off x="3180" y="2205"/>
              <a:ext cx="12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[numero_de_elementos]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4" name="Rectangle 165"/>
            <p:cNvSpPr>
              <a:spLocks noChangeArrowheads="1"/>
            </p:cNvSpPr>
            <p:nvPr/>
          </p:nvSpPr>
          <p:spPr bwMode="auto">
            <a:xfrm>
              <a:off x="4290" y="2205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" name="Rectangle 166"/>
            <p:cNvSpPr>
              <a:spLocks noChangeArrowheads="1"/>
            </p:cNvSpPr>
            <p:nvPr/>
          </p:nvSpPr>
          <p:spPr bwMode="auto">
            <a:xfrm>
              <a:off x="4323" y="2205"/>
              <a:ext cx="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;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6" name="Rectangle 167"/>
            <p:cNvSpPr>
              <a:spLocks noChangeArrowheads="1"/>
            </p:cNvSpPr>
            <p:nvPr/>
          </p:nvSpPr>
          <p:spPr bwMode="auto">
            <a:xfrm>
              <a:off x="4354" y="2205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7" name="Rectangle 168"/>
            <p:cNvSpPr>
              <a:spLocks noChangeArrowheads="1"/>
            </p:cNvSpPr>
            <p:nvPr/>
          </p:nvSpPr>
          <p:spPr bwMode="auto">
            <a:xfrm>
              <a:off x="340" y="2338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8" name="Rectangle 169"/>
            <p:cNvSpPr>
              <a:spLocks noChangeArrowheads="1"/>
            </p:cNvSpPr>
            <p:nvPr/>
          </p:nvSpPr>
          <p:spPr bwMode="auto">
            <a:xfrm>
              <a:off x="340" y="2452"/>
              <a:ext cx="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9" name="Rectangle 170"/>
            <p:cNvSpPr>
              <a:spLocks noChangeArrowheads="1"/>
            </p:cNvSpPr>
            <p:nvPr/>
          </p:nvSpPr>
          <p:spPr bwMode="auto">
            <a:xfrm>
              <a:off x="3754" y="2603"/>
              <a:ext cx="49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Sintaxis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0" name="Rectangle 171"/>
            <p:cNvSpPr>
              <a:spLocks noChangeArrowheads="1"/>
            </p:cNvSpPr>
            <p:nvPr/>
          </p:nvSpPr>
          <p:spPr bwMode="auto">
            <a:xfrm>
              <a:off x="4172" y="2603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1" name="Rectangle 172"/>
            <p:cNvSpPr>
              <a:spLocks noChangeArrowheads="1"/>
            </p:cNvSpPr>
            <p:nvPr/>
          </p:nvSpPr>
          <p:spPr bwMode="auto">
            <a:xfrm>
              <a:off x="4209" y="2603"/>
              <a:ext cx="18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de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2" name="Rectangle 173"/>
            <p:cNvSpPr>
              <a:spLocks noChangeArrowheads="1"/>
            </p:cNvSpPr>
            <p:nvPr/>
          </p:nvSpPr>
          <p:spPr bwMode="auto">
            <a:xfrm>
              <a:off x="4332" y="2603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3" name="Rectangle 174"/>
            <p:cNvSpPr>
              <a:spLocks noChangeArrowheads="1"/>
            </p:cNvSpPr>
            <p:nvPr/>
          </p:nvSpPr>
          <p:spPr bwMode="auto">
            <a:xfrm>
              <a:off x="4369" y="2603"/>
              <a:ext cx="15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la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4" name="Rectangle 175"/>
            <p:cNvSpPr>
              <a:spLocks noChangeArrowheads="1"/>
            </p:cNvSpPr>
            <p:nvPr/>
          </p:nvSpPr>
          <p:spPr bwMode="auto">
            <a:xfrm>
              <a:off x="4462" y="2603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5" name="Rectangle 176"/>
            <p:cNvSpPr>
              <a:spLocks noChangeArrowheads="1"/>
            </p:cNvSpPr>
            <p:nvPr/>
          </p:nvSpPr>
          <p:spPr bwMode="auto">
            <a:xfrm>
              <a:off x="4498" y="2603"/>
              <a:ext cx="67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declaración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6" name="Rectangle 177"/>
            <p:cNvSpPr>
              <a:spLocks noChangeArrowheads="1"/>
            </p:cNvSpPr>
            <p:nvPr/>
          </p:nvSpPr>
          <p:spPr bwMode="auto">
            <a:xfrm>
              <a:off x="5097" y="2603"/>
              <a:ext cx="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7" name="Rectangle 178"/>
            <p:cNvSpPr>
              <a:spLocks noChangeArrowheads="1"/>
            </p:cNvSpPr>
            <p:nvPr/>
          </p:nvSpPr>
          <p:spPr bwMode="auto">
            <a:xfrm>
              <a:off x="4150" y="2762"/>
              <a:ext cx="18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de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8" name="Rectangle 179"/>
            <p:cNvSpPr>
              <a:spLocks noChangeArrowheads="1"/>
            </p:cNvSpPr>
            <p:nvPr/>
          </p:nvSpPr>
          <p:spPr bwMode="auto">
            <a:xfrm>
              <a:off x="4274" y="2762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9" name="Rectangle 180"/>
            <p:cNvSpPr>
              <a:spLocks noChangeArrowheads="1"/>
            </p:cNvSpPr>
            <p:nvPr/>
          </p:nvSpPr>
          <p:spPr bwMode="auto">
            <a:xfrm>
              <a:off x="4308" y="2762"/>
              <a:ext cx="19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un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0" name="Rectangle 181"/>
            <p:cNvSpPr>
              <a:spLocks noChangeArrowheads="1"/>
            </p:cNvSpPr>
            <p:nvPr/>
          </p:nvSpPr>
          <p:spPr bwMode="auto">
            <a:xfrm>
              <a:off x="4438" y="2762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1" name="Rectangle 182"/>
            <p:cNvSpPr>
              <a:spLocks noChangeArrowheads="1"/>
            </p:cNvSpPr>
            <p:nvPr/>
          </p:nvSpPr>
          <p:spPr bwMode="auto">
            <a:xfrm>
              <a:off x="4474" y="2762"/>
              <a:ext cx="33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array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2" name="Rectangle 183"/>
            <p:cNvSpPr>
              <a:spLocks noChangeArrowheads="1"/>
            </p:cNvSpPr>
            <p:nvPr/>
          </p:nvSpPr>
          <p:spPr bwMode="auto">
            <a:xfrm>
              <a:off x="4739" y="2762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3" name="Rectangle 184"/>
            <p:cNvSpPr>
              <a:spLocks noChangeArrowheads="1"/>
            </p:cNvSpPr>
            <p:nvPr/>
          </p:nvSpPr>
          <p:spPr bwMode="auto">
            <a:xfrm>
              <a:off x="340" y="2918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4" name="Rectangle 185"/>
            <p:cNvSpPr>
              <a:spLocks noChangeArrowheads="1"/>
            </p:cNvSpPr>
            <p:nvPr/>
          </p:nvSpPr>
          <p:spPr bwMode="auto">
            <a:xfrm>
              <a:off x="340" y="3029"/>
              <a:ext cx="6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5" name="Rectangle 186"/>
            <p:cNvSpPr>
              <a:spLocks noChangeArrowheads="1"/>
            </p:cNvSpPr>
            <p:nvPr/>
          </p:nvSpPr>
          <p:spPr bwMode="auto">
            <a:xfrm>
              <a:off x="340" y="3144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6" name="Rectangle 187"/>
            <p:cNvSpPr>
              <a:spLocks noChangeArrowheads="1"/>
            </p:cNvSpPr>
            <p:nvPr/>
          </p:nvSpPr>
          <p:spPr bwMode="auto">
            <a:xfrm>
              <a:off x="821" y="3342"/>
              <a:ext cx="497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mis_cds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7" name="Rectangle 188"/>
            <p:cNvSpPr>
              <a:spLocks noChangeArrowheads="1"/>
            </p:cNvSpPr>
            <p:nvPr/>
          </p:nvSpPr>
          <p:spPr bwMode="auto">
            <a:xfrm>
              <a:off x="1244" y="3342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8" name="Rectangle 189"/>
            <p:cNvSpPr>
              <a:spLocks noChangeArrowheads="1"/>
            </p:cNvSpPr>
            <p:nvPr/>
          </p:nvSpPr>
          <p:spPr bwMode="auto">
            <a:xfrm>
              <a:off x="1276" y="3342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9" name="Rectangle 190"/>
            <p:cNvSpPr>
              <a:spLocks noChangeArrowheads="1"/>
            </p:cNvSpPr>
            <p:nvPr/>
          </p:nvSpPr>
          <p:spPr bwMode="auto">
            <a:xfrm>
              <a:off x="1314" y="3342"/>
              <a:ext cx="13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=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0" name="Rectangle 191"/>
            <p:cNvSpPr>
              <a:spLocks noChangeArrowheads="1"/>
            </p:cNvSpPr>
            <p:nvPr/>
          </p:nvSpPr>
          <p:spPr bwMode="auto">
            <a:xfrm>
              <a:off x="1387" y="3342"/>
              <a:ext cx="89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1" name="Rectangle 192"/>
            <p:cNvSpPr>
              <a:spLocks noChangeArrowheads="1"/>
            </p:cNvSpPr>
            <p:nvPr/>
          </p:nvSpPr>
          <p:spPr bwMode="auto">
            <a:xfrm>
              <a:off x="3396" y="3321"/>
              <a:ext cx="51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……..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2" name="Rectangle 193"/>
            <p:cNvSpPr>
              <a:spLocks noChangeArrowheads="1"/>
            </p:cNvSpPr>
            <p:nvPr/>
          </p:nvSpPr>
          <p:spPr bwMode="auto">
            <a:xfrm>
              <a:off x="3828" y="3321"/>
              <a:ext cx="11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Sintaxis de arreglo de estructuras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20</a:t>
            </a:fld>
            <a:endParaRPr lang="es-ES"/>
          </a:p>
        </p:txBody>
      </p:sp>
      <p:sp>
        <p:nvSpPr>
          <p:cNvPr id="1057" name="1056 CuadroTexto"/>
          <p:cNvSpPr txBox="1"/>
          <p:nvPr/>
        </p:nvSpPr>
        <p:spPr>
          <a:xfrm>
            <a:off x="2699792" y="53732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CD 1</a:t>
            </a:r>
            <a:endParaRPr lang="es-ES" dirty="0"/>
          </a:p>
        </p:txBody>
      </p:sp>
      <p:sp>
        <p:nvSpPr>
          <p:cNvPr id="99" name="98 CuadroTexto"/>
          <p:cNvSpPr txBox="1"/>
          <p:nvPr/>
        </p:nvSpPr>
        <p:spPr>
          <a:xfrm>
            <a:off x="3913925" y="53732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CD 2</a:t>
            </a:r>
            <a:endParaRPr lang="es-ES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6588224" y="537321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CD 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22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Estructuras anidadas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21</a:t>
            </a:fld>
            <a:endParaRPr lang="es-E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80333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8118754" cy="131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17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 Estructura anidada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forma general un miembro de una </a:t>
            </a:r>
            <a:r>
              <a:rPr lang="es-ES" dirty="0" smtClean="0"/>
              <a:t>estructura anidada </a:t>
            </a:r>
            <a:r>
              <a:rPr lang="es-ES" dirty="0"/>
              <a:t>es referenciado por una construcción de la forma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b="1" dirty="0" err="1" smtClean="0">
                <a:solidFill>
                  <a:schemeClr val="bg2">
                    <a:lumMod val="75000"/>
                  </a:schemeClr>
                </a:solidFill>
              </a:rPr>
              <a:t>Nombre_de_estructura</a:t>
            </a:r>
            <a:r>
              <a:rPr lang="es-ES" b="1" dirty="0" err="1" smtClean="0">
                <a:solidFill>
                  <a:srgbClr val="FF0000"/>
                </a:solidFill>
              </a:rPr>
              <a:t>.</a:t>
            </a:r>
            <a:r>
              <a:rPr lang="es-ES" b="1" dirty="0" err="1" smtClean="0">
                <a:solidFill>
                  <a:schemeClr val="accent4"/>
                </a:solidFill>
              </a:rPr>
              <a:t>miembro_estructura</a:t>
            </a:r>
            <a:r>
              <a:rPr lang="es-ES" b="1" dirty="0" err="1">
                <a:solidFill>
                  <a:srgbClr val="FF0000"/>
                </a:solidFill>
              </a:rPr>
              <a:t>.</a:t>
            </a:r>
            <a:r>
              <a:rPr lang="es-E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mienbro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Siguiendo con el ej. quedaría de la siguiente manera:</a:t>
            </a:r>
          </a:p>
          <a:p>
            <a:pPr marL="0" indent="0">
              <a:buNone/>
            </a:pPr>
            <a:r>
              <a:rPr lang="es-AR" dirty="0" smtClean="0"/>
              <a:t>Persona Pers1;</a:t>
            </a:r>
          </a:p>
          <a:p>
            <a:pPr marL="0" indent="0">
              <a:buNone/>
            </a:pPr>
            <a:r>
              <a:rPr lang="es-AR" dirty="0" smtClean="0"/>
              <a:t>Pers1</a:t>
            </a:r>
            <a:r>
              <a:rPr lang="es-AR" b="1" dirty="0" smtClean="0">
                <a:solidFill>
                  <a:srgbClr val="FF0000"/>
                </a:solidFill>
              </a:rPr>
              <a:t>.</a:t>
            </a:r>
            <a:r>
              <a:rPr lang="es-AR" dirty="0" smtClean="0"/>
              <a:t>cumpleanios</a:t>
            </a:r>
            <a:r>
              <a:rPr lang="es-AR" b="1" dirty="0" smtClean="0">
                <a:solidFill>
                  <a:srgbClr val="FF0000"/>
                </a:solidFill>
              </a:rPr>
              <a:t>.</a:t>
            </a:r>
            <a:r>
              <a:rPr lang="es-AR" dirty="0" smtClean="0"/>
              <a:t>dia=10;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 Nro. 3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EjeEstructuraAnidada.cpp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04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Typedef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4200" dirty="0"/>
              <a:t>La palabra reservada </a:t>
            </a:r>
            <a:r>
              <a:rPr lang="es-ES" sz="4200" b="1" dirty="0" err="1"/>
              <a:t>typedef</a:t>
            </a:r>
            <a:r>
              <a:rPr lang="es-ES" sz="4200" dirty="0"/>
              <a:t> proporciona un mecanismo para la </a:t>
            </a:r>
            <a:r>
              <a:rPr lang="es-ES" sz="4200" dirty="0" smtClean="0"/>
              <a:t>creación de </a:t>
            </a:r>
            <a:r>
              <a:rPr lang="es-ES" sz="4200" dirty="0"/>
              <a:t>sinónimos (o alias) para tipos de datos anteriormente definidos. </a:t>
            </a:r>
            <a:endParaRPr lang="es-ES" sz="5900" dirty="0"/>
          </a:p>
          <a:p>
            <a:pPr marL="0" indent="0">
              <a:buNone/>
            </a:pPr>
            <a:r>
              <a:rPr lang="es-ES" sz="2900" dirty="0"/>
              <a:t>Por ejemplo:</a:t>
            </a:r>
          </a:p>
          <a:p>
            <a:pPr marL="0" indent="0">
              <a:buNone/>
            </a:pPr>
            <a:r>
              <a:rPr lang="es-ES" sz="2900" b="1" dirty="0" err="1"/>
              <a:t>typedef</a:t>
            </a:r>
            <a:r>
              <a:rPr lang="es-ES" sz="2900" b="1" dirty="0"/>
              <a:t> </a:t>
            </a:r>
            <a:r>
              <a:rPr lang="es-ES" sz="2900" b="1" dirty="0" err="1"/>
              <a:t>struct</a:t>
            </a:r>
            <a:r>
              <a:rPr lang="es-ES" sz="2900" b="1" dirty="0"/>
              <a:t> </a:t>
            </a:r>
            <a:r>
              <a:rPr lang="es-ES" sz="2900" b="1" dirty="0" err="1"/>
              <a:t>TRectangulo</a:t>
            </a:r>
            <a:r>
              <a:rPr lang="es-ES" sz="2900" b="1" dirty="0"/>
              <a:t> </a:t>
            </a:r>
            <a:r>
              <a:rPr lang="es-ES" sz="2900" b="1" dirty="0" err="1"/>
              <a:t>Rectangulo</a:t>
            </a:r>
            <a:r>
              <a:rPr lang="es-ES" sz="2900" b="1" dirty="0"/>
              <a:t>;</a:t>
            </a:r>
            <a:endParaRPr lang="es-ES" sz="2900" dirty="0"/>
          </a:p>
          <a:p>
            <a:pPr marL="0" indent="0">
              <a:buNone/>
            </a:pPr>
            <a:r>
              <a:rPr lang="es-ES" sz="2900" dirty="0"/>
              <a:t> </a:t>
            </a:r>
          </a:p>
          <a:p>
            <a:pPr marL="0" indent="0">
              <a:buNone/>
            </a:pPr>
            <a:r>
              <a:rPr lang="es-ES" sz="2900" dirty="0"/>
              <a:t>define </a:t>
            </a:r>
            <a:r>
              <a:rPr lang="es-ES" sz="2900" dirty="0" err="1"/>
              <a:t>Rectangulo</a:t>
            </a:r>
            <a:r>
              <a:rPr lang="es-ES" sz="2900" dirty="0"/>
              <a:t> como un sinónimo de </a:t>
            </a:r>
            <a:r>
              <a:rPr lang="es-ES" sz="2900" dirty="0" err="1"/>
              <a:t>TRectangulo</a:t>
            </a:r>
            <a:r>
              <a:rPr lang="es-ES" sz="2900" dirty="0"/>
              <a:t>.</a:t>
            </a:r>
          </a:p>
          <a:p>
            <a:pPr marL="0" indent="0">
              <a:buNone/>
            </a:pPr>
            <a:r>
              <a:rPr lang="es-ES" sz="2900" dirty="0"/>
              <a:t> </a:t>
            </a:r>
          </a:p>
          <a:p>
            <a:pPr marL="0" indent="0">
              <a:buNone/>
            </a:pPr>
            <a:r>
              <a:rPr lang="es-ES" sz="2900" dirty="0"/>
              <a:t>Una forma alternativa de definir una estructura es: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n-GB" b="1" dirty="0" err="1"/>
              <a:t>Typedef</a:t>
            </a:r>
            <a:r>
              <a:rPr lang="en-GB" b="1" dirty="0"/>
              <a:t> </a:t>
            </a:r>
            <a:r>
              <a:rPr lang="en-GB" b="1" dirty="0" err="1"/>
              <a:t>struct</a:t>
            </a:r>
            <a:r>
              <a:rPr lang="en-GB" b="1" dirty="0"/>
              <a:t> { </a:t>
            </a:r>
            <a:endParaRPr lang="es-ES" dirty="0"/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Ancho; </a:t>
            </a:r>
            <a:endParaRPr lang="es-ES" dirty="0"/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Largo</a:t>
            </a:r>
            <a:r>
              <a:rPr lang="en-GB" b="1" dirty="0" smtClean="0"/>
              <a:t>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	 </a:t>
            </a:r>
            <a:r>
              <a:rPr lang="es-ES" b="1" dirty="0" smtClean="0"/>
              <a:t>       </a:t>
            </a:r>
            <a:r>
              <a:rPr lang="en-GB" b="1" dirty="0" smtClean="0"/>
              <a:t>} </a:t>
            </a:r>
            <a:r>
              <a:rPr lang="en-GB" b="1" dirty="0" err="1"/>
              <a:t>TRectang</a:t>
            </a:r>
            <a:r>
              <a:rPr lang="en-GB" b="1" dirty="0"/>
              <a:t>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También </a:t>
            </a:r>
            <a:r>
              <a:rPr lang="es-ES" b="1" dirty="0" err="1"/>
              <a:t>typedef</a:t>
            </a:r>
            <a:r>
              <a:rPr lang="es-ES" dirty="0"/>
              <a:t> se utiliza para crear seudónimos para los tipos de datos básicos como lo vimos anteriormente cuando definíamos: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typedef</a:t>
            </a:r>
            <a:r>
              <a:rPr lang="es-ES" b="1" dirty="0"/>
              <a:t> </a:t>
            </a:r>
            <a:r>
              <a:rPr lang="es-ES" b="1" dirty="0" err="1"/>
              <a:t>unsigned</a:t>
            </a:r>
            <a:r>
              <a:rPr lang="es-ES" b="1" dirty="0"/>
              <a:t> </a:t>
            </a:r>
            <a:r>
              <a:rPr lang="es-ES" b="1" dirty="0" err="1"/>
              <a:t>int</a:t>
            </a:r>
            <a:r>
              <a:rPr lang="es-ES" b="1" dirty="0"/>
              <a:t> INT; 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b="1" dirty="0" err="1"/>
              <a:t>typedef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TMat</a:t>
            </a:r>
            <a:r>
              <a:rPr lang="en-GB" b="1" dirty="0"/>
              <a:t>[DIM1][DIM2</a:t>
            </a:r>
            <a:r>
              <a:rPr lang="en-GB" b="1" dirty="0" smtClean="0"/>
              <a:t>]; 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62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RESERVAS </a:t>
            </a:r>
            <a:r>
              <a:rPr lang="es-ES" b="1" dirty="0" smtClean="0"/>
              <a:t>DINÁMICAS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 Tenemos </a:t>
            </a:r>
            <a:r>
              <a:rPr lang="es-ES" dirty="0"/>
              <a:t>dos tipo  de almacenamiento</a:t>
            </a:r>
          </a:p>
          <a:p>
            <a:pPr lvl="8"/>
            <a:r>
              <a:rPr lang="es-ES" sz="2400" b="1" dirty="0"/>
              <a:t> el estático</a:t>
            </a:r>
          </a:p>
          <a:p>
            <a:pPr lvl="8"/>
            <a:r>
              <a:rPr lang="es-ES" sz="2400" dirty="0"/>
              <a:t> </a:t>
            </a:r>
            <a:r>
              <a:rPr lang="es-ES" sz="2400" b="1" dirty="0"/>
              <a:t>el </a:t>
            </a:r>
            <a:r>
              <a:rPr lang="es-ES" sz="2400" b="1" dirty="0" smtClean="0"/>
              <a:t>dinámico</a:t>
            </a:r>
            <a:endParaRPr lang="es-ES" sz="2400" b="1" dirty="0"/>
          </a:p>
          <a:p>
            <a:pPr lvl="8"/>
            <a:endParaRPr lang="es-ES" sz="2400" b="1" dirty="0"/>
          </a:p>
          <a:p>
            <a:pPr marL="0" indent="0">
              <a:buNone/>
            </a:pPr>
            <a:r>
              <a:rPr lang="es-ES" dirty="0"/>
              <a:t>Hasta ahora cuando </a:t>
            </a:r>
            <a:r>
              <a:rPr lang="es-ES" dirty="0" smtClean="0"/>
              <a:t>necesitábamos reservar un bloque consecutivo de bytes, hacíamos uso de la sintaxis:</a:t>
            </a:r>
          </a:p>
          <a:p>
            <a:pPr marL="0" indent="0">
              <a:buNone/>
            </a:pPr>
            <a:r>
              <a:rPr lang="es-ES" dirty="0" smtClean="0"/>
              <a:t> </a:t>
            </a:r>
          </a:p>
          <a:p>
            <a:pPr marL="0" indent="0">
              <a:buNone/>
            </a:pPr>
            <a:r>
              <a:rPr lang="es-ES" b="1" dirty="0" err="1" smtClean="0"/>
              <a:t>int</a:t>
            </a:r>
            <a:r>
              <a:rPr lang="es-ES" b="1" dirty="0" smtClean="0"/>
              <a:t>	Vector[DIM];</a:t>
            </a:r>
            <a:endParaRPr lang="es-ES" dirty="0" smtClean="0"/>
          </a:p>
          <a:p>
            <a:pPr marL="0" indent="0">
              <a:buNone/>
            </a:pPr>
            <a:r>
              <a:rPr lang="es-ES" b="1" dirty="0" err="1" smtClean="0"/>
              <a:t>char</a:t>
            </a:r>
            <a:r>
              <a:rPr lang="es-ES" b="1" dirty="0" smtClean="0"/>
              <a:t>	Letras[DIM2];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 este tipo de almacenamiento se los denomina </a:t>
            </a:r>
            <a:r>
              <a:rPr lang="es-ES" b="1" dirty="0" smtClean="0"/>
              <a:t>estáticos</a:t>
            </a:r>
          </a:p>
          <a:p>
            <a:pPr marL="0" indent="0">
              <a:buNone/>
            </a:pPr>
            <a:r>
              <a:rPr lang="es-AR" b="1" dirty="0" smtClean="0"/>
              <a:t>Limitaciones:</a:t>
            </a:r>
            <a:endParaRPr lang="es-ES" b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s-ES" dirty="0" smtClean="0"/>
              <a:t>En </a:t>
            </a:r>
            <a:r>
              <a:rPr lang="es-ES" dirty="0"/>
              <a:t>el momento de escribir el código debemos conocer la cantidad de memoria a reservar.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/>
              <a:t>Sólo se admiten </a:t>
            </a:r>
            <a:r>
              <a:rPr lang="es-ES" u="sng" dirty="0"/>
              <a:t>constantes</a:t>
            </a:r>
            <a:r>
              <a:rPr lang="es-ES" dirty="0"/>
              <a:t> para indicar la dimensión de la reserva.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/>
              <a:t>No pueden redimensionarse durante la ejecución del programa.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24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RESERVAS DINÁMICAS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</a:t>
            </a:r>
            <a:r>
              <a:rPr lang="es-ES" b="1" dirty="0"/>
              <a:t>reservas </a:t>
            </a:r>
            <a:r>
              <a:rPr lang="es-ES" b="1" dirty="0" smtClean="0"/>
              <a:t>dinámicas</a:t>
            </a:r>
            <a:r>
              <a:rPr lang="es-ES" dirty="0"/>
              <a:t> </a:t>
            </a:r>
            <a:r>
              <a:rPr lang="es-ES" dirty="0" smtClean="0"/>
              <a:t>seria lo opuesto a las </a:t>
            </a:r>
            <a:r>
              <a:rPr lang="es-ES" b="1" dirty="0" smtClean="0"/>
              <a:t>reservas </a:t>
            </a:r>
            <a:r>
              <a:rPr lang="es-ES" b="1" dirty="0" err="1" smtClean="0"/>
              <a:t>estaticas</a:t>
            </a:r>
            <a:endParaRPr lang="es-ES" b="1" dirty="0" smtClean="0"/>
          </a:p>
          <a:p>
            <a:pPr marL="0" indent="0">
              <a:buNone/>
            </a:pPr>
            <a:endParaRPr lang="es-AR" b="1" dirty="0" smtClean="0"/>
          </a:p>
          <a:p>
            <a:pPr marL="0" indent="0">
              <a:buNone/>
            </a:pPr>
            <a:r>
              <a:rPr lang="es-AR" b="1" dirty="0" err="1" smtClean="0"/>
              <a:t>Caracteristicas</a:t>
            </a:r>
            <a:r>
              <a:rPr lang="es-AR" b="1" dirty="0" smtClean="0"/>
              <a:t>:</a:t>
            </a:r>
            <a:endParaRPr lang="es-ES" b="1" dirty="0"/>
          </a:p>
          <a:p>
            <a:pPr marL="731520" lvl="1" indent="-457200">
              <a:buFont typeface="+mj-lt"/>
              <a:buAutoNum type="arabicPeriod"/>
            </a:pPr>
            <a:r>
              <a:rPr lang="es-ES" dirty="0"/>
              <a:t>En el momento de escribir el código </a:t>
            </a:r>
            <a:r>
              <a:rPr lang="es-ES" dirty="0" smtClean="0"/>
              <a:t>NO ES NECESRIO </a:t>
            </a:r>
            <a:r>
              <a:rPr lang="es-ES" dirty="0"/>
              <a:t>conocer la cantidad de memoria a reservar.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/>
              <a:t>admiten </a:t>
            </a:r>
            <a:r>
              <a:rPr lang="es-ES" u="sng" dirty="0" smtClean="0"/>
              <a:t>variables</a:t>
            </a:r>
            <a:r>
              <a:rPr lang="es-ES" dirty="0" smtClean="0"/>
              <a:t> </a:t>
            </a:r>
            <a:r>
              <a:rPr lang="es-ES" dirty="0"/>
              <a:t>para indicar la dimensión de la reserva.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/>
              <a:t>pueden </a:t>
            </a:r>
            <a:r>
              <a:rPr lang="es-ES" dirty="0" smtClean="0"/>
              <a:t>redimensionar </a:t>
            </a:r>
            <a:r>
              <a:rPr lang="es-ES" dirty="0"/>
              <a:t>durante la ejecución del programa.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2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RESERVAS DINÁMICAS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27</a:t>
            </a:fld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1700808"/>
            <a:ext cx="597666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923928" y="155679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b="1" dirty="0" smtClean="0"/>
              <a:t>El Segmento de Datos</a:t>
            </a:r>
            <a:r>
              <a:rPr lang="es-ES" sz="1400" dirty="0" smtClean="0"/>
              <a:t> contendrá todos aquellos identificadores declarados en forma global (fuera de toda función)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395536" y="5661248"/>
            <a:ext cx="8208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Las variables que </a:t>
            </a:r>
            <a:r>
              <a:rPr lang="es-ES" sz="1400" dirty="0"/>
              <a:t>se declaran </a:t>
            </a:r>
            <a:r>
              <a:rPr lang="es-ES" sz="1400" b="1" dirty="0"/>
              <a:t>dentro</a:t>
            </a:r>
            <a:r>
              <a:rPr lang="es-ES" sz="1400" dirty="0"/>
              <a:t> de una función (</a:t>
            </a:r>
            <a:r>
              <a:rPr lang="es-ES" sz="1400" b="1" dirty="0"/>
              <a:t>locales</a:t>
            </a:r>
            <a:r>
              <a:rPr lang="es-ES" sz="1400" dirty="0"/>
              <a:t>), tienen su existencia en el </a:t>
            </a:r>
            <a:r>
              <a:rPr lang="es-ES" sz="1400" b="1" dirty="0" err="1" smtClean="0"/>
              <a:t>Stack</a:t>
            </a:r>
            <a:r>
              <a:rPr lang="es-ES" sz="1400" b="1" dirty="0" smtClean="0"/>
              <a:t>. </a:t>
            </a:r>
            <a:r>
              <a:rPr lang="es-ES" sz="1400" dirty="0" smtClean="0"/>
              <a:t>Su </a:t>
            </a:r>
            <a:r>
              <a:rPr lang="es-ES" sz="1400" dirty="0"/>
              <a:t>alcance es local, debido a que cuando la función se extingue, la zona que ella ocupa es eliminada del </a:t>
            </a:r>
            <a:r>
              <a:rPr lang="es-ES" sz="1400" b="1" dirty="0" err="1"/>
              <a:t>Stack</a:t>
            </a:r>
            <a:r>
              <a:rPr lang="es-ES" sz="1400" dirty="0"/>
              <a:t> y todos los datos se pierden</a:t>
            </a:r>
            <a:endParaRPr lang="es-ES" sz="1400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5055347" y="2708920"/>
            <a:ext cx="3960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el </a:t>
            </a:r>
            <a:r>
              <a:rPr lang="es-ES" sz="1400" b="1" dirty="0" err="1"/>
              <a:t>Heap</a:t>
            </a:r>
            <a:r>
              <a:rPr lang="es-ES" sz="1400" dirty="0"/>
              <a:t>,</a:t>
            </a:r>
            <a:r>
              <a:rPr lang="es-ES" sz="1400" b="1" dirty="0"/>
              <a:t> </a:t>
            </a:r>
            <a:r>
              <a:rPr lang="es-ES" sz="1400" dirty="0" smtClean="0"/>
              <a:t>sólo </a:t>
            </a:r>
            <a:r>
              <a:rPr lang="es-ES" sz="1400" dirty="0"/>
              <a:t>es ocupado cuando se solicitan reservas dinámicas, o sea que la ocupación de memoria se realiza durante la ejecución y recién entonces se decide cuántos bytes requeriremos para nuestro trabajo.</a:t>
            </a:r>
          </a:p>
        </p:txBody>
      </p:sp>
    </p:spTree>
    <p:extLst>
      <p:ext uri="{BB962C8B-B14F-4D97-AF65-F5344CB8AC3E}">
        <p14:creationId xmlns:p14="http://schemas.microsoft.com/office/powerpoint/2010/main" val="99851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RESERVAS DINÁMICAS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librería </a:t>
            </a:r>
            <a:r>
              <a:rPr lang="es-ES" b="1" dirty="0" err="1"/>
              <a:t>alloc.h</a:t>
            </a:r>
            <a:r>
              <a:rPr lang="es-ES" dirty="0"/>
              <a:t> proporciona un abanico de funciones para el manejo de la memoria entre las cuales se encuentra: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*</a:t>
            </a:r>
            <a:r>
              <a:rPr lang="es-ES" b="1" dirty="0" err="1"/>
              <a:t>malloc</a:t>
            </a:r>
            <a:r>
              <a:rPr lang="es-ES" b="1" dirty="0"/>
              <a:t>(</a:t>
            </a: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 err="1"/>
              <a:t>TotBytes</a:t>
            </a:r>
            <a:r>
              <a:rPr lang="es-ES" b="1" dirty="0"/>
              <a:t>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malloc</a:t>
            </a:r>
            <a:r>
              <a:rPr lang="es-ES" b="1" dirty="0"/>
              <a:t>( )</a:t>
            </a:r>
            <a:r>
              <a:rPr lang="es-ES" dirty="0"/>
              <a:t> –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allocation</a:t>
            </a:r>
            <a:r>
              <a:rPr lang="es-ES" dirty="0"/>
              <a:t> o emplazamiento de memoria, se comunica con el administrador de memoria que verifica la existencia de espacio libre y si este cubre el requerimiento gestiona la reserva y retorna en su propio nombre la dirección de comienzo de la misma.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29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RESERVAS DINÁMICAS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reserva es </a:t>
            </a:r>
            <a:r>
              <a:rPr lang="es-ES" b="1" dirty="0"/>
              <a:t>SIEMPRE</a:t>
            </a:r>
            <a:r>
              <a:rPr lang="es-ES" dirty="0"/>
              <a:t> una cierta cantidad de bytes.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dirty="0"/>
              <a:t>ejemplo aclarará el punto: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Queremos almacenar </a:t>
            </a:r>
            <a:r>
              <a:rPr lang="es-ES" b="1" dirty="0"/>
              <a:t>DIM=100</a:t>
            </a:r>
            <a:r>
              <a:rPr lang="es-ES" dirty="0"/>
              <a:t> valores de tipo </a:t>
            </a:r>
            <a:r>
              <a:rPr lang="es-ES" dirty="0" err="1"/>
              <a:t>double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TotBytes</a:t>
            </a:r>
            <a:r>
              <a:rPr lang="es-ES" b="1" dirty="0"/>
              <a:t> = DIM * </a:t>
            </a:r>
            <a:r>
              <a:rPr lang="es-ES" b="1" dirty="0" err="1"/>
              <a:t>sizeof</a:t>
            </a:r>
            <a:r>
              <a:rPr lang="es-ES" b="1" dirty="0"/>
              <a:t>(</a:t>
            </a:r>
            <a:r>
              <a:rPr lang="es-ES" b="1" dirty="0" err="1"/>
              <a:t>double</a:t>
            </a:r>
            <a:r>
              <a:rPr lang="es-ES" b="1" dirty="0"/>
              <a:t>)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45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Matrices	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notación </a:t>
            </a:r>
            <a:r>
              <a:rPr lang="es-ES" dirty="0"/>
              <a:t>sintáctica </a:t>
            </a:r>
            <a:r>
              <a:rPr lang="es-ES" dirty="0" smtClean="0"/>
              <a:t>de </a:t>
            </a:r>
            <a:r>
              <a:rPr lang="es-AR" dirty="0" smtClean="0"/>
              <a:t>vectores es:</a:t>
            </a:r>
          </a:p>
          <a:p>
            <a:pPr marL="548640" lvl="2" indent="0">
              <a:buNone/>
            </a:pPr>
            <a:r>
              <a:rPr lang="es-AR" b="1" dirty="0" err="1"/>
              <a:t>const</a:t>
            </a:r>
            <a:r>
              <a:rPr lang="es-AR" b="1" dirty="0"/>
              <a:t> DIM = 16;</a:t>
            </a:r>
            <a:endParaRPr lang="es-ES" dirty="0"/>
          </a:p>
          <a:p>
            <a:pPr marL="548640" lvl="2" indent="0">
              <a:buNone/>
            </a:pP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Vect</a:t>
            </a:r>
            <a:r>
              <a:rPr lang="es-AR" b="1" dirty="0"/>
              <a:t>[DIM</a:t>
            </a:r>
            <a:r>
              <a:rPr lang="es-AR" b="1" dirty="0" smtClean="0"/>
              <a:t>];</a:t>
            </a:r>
          </a:p>
          <a:p>
            <a:pPr marL="548640" lvl="2" indent="0">
              <a:buNone/>
            </a:pPr>
            <a:endParaRPr lang="es-ES" dirty="0"/>
          </a:p>
          <a:p>
            <a:r>
              <a:rPr lang="es-ES" dirty="0"/>
              <a:t>La notación sintáctica </a:t>
            </a:r>
            <a:r>
              <a:rPr lang="es-ES" dirty="0" smtClean="0"/>
              <a:t>de una matriz es:</a:t>
            </a:r>
            <a:endParaRPr lang="es-ES" dirty="0"/>
          </a:p>
          <a:p>
            <a:pPr marL="548640" lvl="2" indent="0">
              <a:buNone/>
            </a:pPr>
            <a:r>
              <a:rPr lang="es-AR" b="1" dirty="0" err="1"/>
              <a:t>const</a:t>
            </a:r>
            <a:r>
              <a:rPr lang="es-AR" b="1" dirty="0"/>
              <a:t> DIM1 = 6; //cantidad de filas</a:t>
            </a:r>
            <a:endParaRPr lang="es-ES" dirty="0"/>
          </a:p>
          <a:p>
            <a:pPr marL="548640" lvl="2" indent="0">
              <a:buNone/>
            </a:pPr>
            <a:r>
              <a:rPr lang="es-AR" b="1" dirty="0" err="1"/>
              <a:t>const</a:t>
            </a:r>
            <a:r>
              <a:rPr lang="es-AR" b="1" dirty="0"/>
              <a:t> DIM2 = 5; //cantidad de columnas</a:t>
            </a:r>
            <a:endParaRPr lang="es-ES" dirty="0"/>
          </a:p>
          <a:p>
            <a:pPr marL="548640" lvl="2" indent="0">
              <a:buNone/>
            </a:pPr>
            <a:r>
              <a:rPr lang="es-ES" b="1" dirty="0" err="1" smtClean="0"/>
              <a:t>int</a:t>
            </a:r>
            <a:r>
              <a:rPr lang="es-ES" b="1" dirty="0" smtClean="0"/>
              <a:t> </a:t>
            </a:r>
            <a:r>
              <a:rPr lang="es-ES" b="1" dirty="0"/>
              <a:t>Mat[DIM1][DIM2</a:t>
            </a:r>
            <a:r>
              <a:rPr lang="es-ES" b="1" dirty="0" smtClean="0"/>
              <a:t>];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smtClean="0"/>
              <a:t>notación </a:t>
            </a:r>
            <a:r>
              <a:rPr lang="es-ES" dirty="0" smtClean="0"/>
              <a:t>en </a:t>
            </a:r>
            <a:r>
              <a:rPr lang="es-ES" dirty="0"/>
              <a:t>forma general para “n” dimensiones</a:t>
            </a:r>
            <a:r>
              <a:rPr lang="es-ES" dirty="0" smtClean="0"/>
              <a:t>:</a:t>
            </a:r>
            <a:endParaRPr lang="es-ES" dirty="0"/>
          </a:p>
          <a:p>
            <a:pPr marL="548640" lvl="2" indent="0">
              <a:buNone/>
            </a:pPr>
            <a:r>
              <a:rPr lang="es-ES" b="1" dirty="0"/>
              <a:t>&lt;tipo&gt; Mat[DIM1][DIM2]…[</a:t>
            </a:r>
            <a:r>
              <a:rPr lang="es-ES" b="1" dirty="0" err="1"/>
              <a:t>DIMn</a:t>
            </a:r>
            <a:r>
              <a:rPr lang="es-ES" b="1" dirty="0"/>
              <a:t>];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195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RESERVAS DINÁMICAS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 la solicitación de memoria resultó fallida</a:t>
            </a:r>
            <a:r>
              <a:rPr lang="es-ES" dirty="0" smtClean="0"/>
              <a:t>, la </a:t>
            </a:r>
            <a:r>
              <a:rPr lang="es-ES" dirty="0"/>
              <a:t>función </a:t>
            </a:r>
            <a:r>
              <a:rPr lang="es-ES" b="1" dirty="0" err="1"/>
              <a:t>malloc</a:t>
            </a:r>
            <a:r>
              <a:rPr lang="es-ES" b="1" dirty="0"/>
              <a:t>( )</a:t>
            </a:r>
            <a:r>
              <a:rPr lang="es-ES" dirty="0"/>
              <a:t> retorna </a:t>
            </a:r>
            <a:r>
              <a:rPr lang="es-ES" b="1" dirty="0"/>
              <a:t>NULL</a:t>
            </a:r>
            <a:r>
              <a:rPr lang="es-ES" dirty="0"/>
              <a:t>,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S</a:t>
            </a:r>
            <a:r>
              <a:rPr lang="es-ES" dirty="0" smtClean="0"/>
              <a:t>i </a:t>
            </a:r>
            <a:r>
              <a:rPr lang="es-ES" dirty="0"/>
              <a:t>por el contrario todo anduvo bien, devuelve una dirección válida (la de comienzo de la reserva).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Esto puede resultarnos muy útil para chequear el éxito o fracaso de la gestión de memoria y a tal efecto podemos implementar la siguiente función de usuario: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0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RESERVAS DINÁMICAS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void *</a:t>
            </a:r>
            <a:r>
              <a:rPr lang="en-GB" b="1" dirty="0" err="1"/>
              <a:t>ReservarMemoria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TotBytes</a:t>
            </a:r>
            <a:r>
              <a:rPr lang="en-GB" b="1" dirty="0"/>
              <a:t>)</a:t>
            </a:r>
            <a:endParaRPr lang="es-ES" dirty="0"/>
          </a:p>
          <a:p>
            <a:r>
              <a:rPr lang="en-GB" b="1" dirty="0"/>
              <a:t>{</a:t>
            </a:r>
            <a:endParaRPr lang="es-ES" dirty="0"/>
          </a:p>
          <a:p>
            <a:r>
              <a:rPr lang="en-GB" b="1" dirty="0"/>
              <a:t>void *</a:t>
            </a:r>
            <a:r>
              <a:rPr lang="en-GB" b="1" dirty="0" err="1"/>
              <a:t>pAux</a:t>
            </a:r>
            <a:r>
              <a:rPr lang="en-GB" b="1" dirty="0"/>
              <a:t>;</a:t>
            </a:r>
            <a:endParaRPr lang="es-ES" dirty="0"/>
          </a:p>
          <a:p>
            <a:r>
              <a:rPr lang="en-GB" b="1" dirty="0"/>
              <a:t>	</a:t>
            </a:r>
            <a:endParaRPr lang="es-ES" dirty="0"/>
          </a:p>
          <a:p>
            <a:r>
              <a:rPr lang="en-GB" b="1" dirty="0"/>
              <a:t>	if((</a:t>
            </a:r>
            <a:r>
              <a:rPr lang="en-GB" b="1" dirty="0" err="1"/>
              <a:t>pAux</a:t>
            </a:r>
            <a:r>
              <a:rPr lang="en-GB" b="1" dirty="0"/>
              <a:t>=</a:t>
            </a:r>
            <a:r>
              <a:rPr lang="en-GB" b="1" dirty="0" err="1"/>
              <a:t>malloc</a:t>
            </a:r>
            <a:r>
              <a:rPr lang="en-GB" b="1" dirty="0"/>
              <a:t>(</a:t>
            </a:r>
            <a:r>
              <a:rPr lang="en-GB" b="1" dirty="0" err="1"/>
              <a:t>TotBytes</a:t>
            </a:r>
            <a:r>
              <a:rPr lang="en-GB" b="1" dirty="0"/>
              <a:t>))==NULL) {</a:t>
            </a:r>
            <a:endParaRPr lang="es-ES" dirty="0"/>
          </a:p>
          <a:p>
            <a:r>
              <a:rPr lang="en-GB" b="1" dirty="0"/>
              <a:t>		</a:t>
            </a:r>
            <a:r>
              <a:rPr lang="es-ES" b="1" dirty="0" err="1"/>
              <a:t>cprintf</a:t>
            </a:r>
            <a:r>
              <a:rPr lang="es-ES" b="1" dirty="0"/>
              <a:t>(“No pudo reservar memoria dinámica”);</a:t>
            </a:r>
            <a:endParaRPr lang="es-ES" dirty="0"/>
          </a:p>
          <a:p>
            <a:r>
              <a:rPr lang="es-ES" b="1" dirty="0"/>
              <a:t>		</a:t>
            </a:r>
            <a:r>
              <a:rPr lang="en-US" b="1" dirty="0" err="1"/>
              <a:t>getch</a:t>
            </a:r>
            <a:r>
              <a:rPr lang="en-US" b="1" dirty="0"/>
              <a:t>( ); exit(1);</a:t>
            </a:r>
            <a:endParaRPr lang="es-ES" dirty="0"/>
          </a:p>
          <a:p>
            <a:r>
              <a:rPr lang="en-US" b="1" dirty="0"/>
              <a:t>	}</a:t>
            </a:r>
            <a:endParaRPr lang="es-ES" dirty="0"/>
          </a:p>
          <a:p>
            <a:r>
              <a:rPr lang="en-US" b="1" dirty="0"/>
              <a:t>	return(</a:t>
            </a:r>
            <a:r>
              <a:rPr lang="en-US" b="1" dirty="0" err="1"/>
              <a:t>pAux</a:t>
            </a:r>
            <a:r>
              <a:rPr lang="en-US" b="1" dirty="0"/>
              <a:t>);</a:t>
            </a:r>
            <a:endParaRPr lang="es-ES" dirty="0"/>
          </a:p>
          <a:p>
            <a:r>
              <a:rPr lang="en-US" b="1" dirty="0"/>
              <a:t>}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US" b="1" u="sng" dirty="0" err="1"/>
              <a:t>Importante</a:t>
            </a:r>
            <a:r>
              <a:rPr lang="en-US" b="1" u="sng" dirty="0"/>
              <a:t>: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s-ES" dirty="0"/>
              <a:t>El hecho que tanto la función </a:t>
            </a:r>
            <a:r>
              <a:rPr lang="es-ES" b="1" dirty="0" err="1"/>
              <a:t>malloc</a:t>
            </a:r>
            <a:r>
              <a:rPr lang="es-ES" b="1" dirty="0"/>
              <a:t>( )</a:t>
            </a:r>
            <a:r>
              <a:rPr lang="es-ES" dirty="0"/>
              <a:t> como la </a:t>
            </a:r>
            <a:r>
              <a:rPr lang="es-ES" dirty="0" err="1"/>
              <a:t>func</a:t>
            </a:r>
            <a:r>
              <a:rPr lang="es-ES" dirty="0"/>
              <a:t>. de usuario </a:t>
            </a:r>
            <a:r>
              <a:rPr lang="es-ES" b="1" dirty="0" err="1"/>
              <a:t>ReservarMemoria</a:t>
            </a:r>
            <a:r>
              <a:rPr lang="es-ES" b="1" dirty="0"/>
              <a:t>( )</a:t>
            </a:r>
            <a:r>
              <a:rPr lang="es-ES" dirty="0"/>
              <a:t> retornen una dirección </a:t>
            </a:r>
            <a:r>
              <a:rPr lang="es-ES" dirty="0" err="1"/>
              <a:t>void</a:t>
            </a:r>
            <a:r>
              <a:rPr lang="es-ES" dirty="0"/>
              <a:t>, implica que tendremos que utilizar un </a:t>
            </a:r>
            <a:r>
              <a:rPr lang="es-ES" dirty="0" err="1"/>
              <a:t>cast</a:t>
            </a:r>
            <a:r>
              <a:rPr lang="es-ES" dirty="0"/>
              <a:t> para asignar esta dirección sin forma a una variable tipificada.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  <a:endParaRPr lang="es-ES" dirty="0"/>
          </a:p>
          <a:p>
            <a:r>
              <a:rPr lang="en-US" dirty="0"/>
              <a:t> </a:t>
            </a:r>
            <a:endParaRPr lang="es-ES" dirty="0"/>
          </a:p>
          <a:p>
            <a:r>
              <a:rPr lang="en-GB" b="1" dirty="0" err="1"/>
              <a:t>const</a:t>
            </a:r>
            <a:r>
              <a:rPr lang="en-GB" b="1" dirty="0"/>
              <a:t> DIM = 100;</a:t>
            </a:r>
            <a:endParaRPr lang="es-ES" dirty="0"/>
          </a:p>
          <a:p>
            <a:r>
              <a:rPr lang="en-GB" b="1" dirty="0"/>
              <a:t>double *</a:t>
            </a:r>
            <a:r>
              <a:rPr lang="en-GB" b="1" dirty="0" err="1"/>
              <a:t>pVect</a:t>
            </a:r>
            <a:r>
              <a:rPr lang="en-GB" b="1" dirty="0"/>
              <a:t>;</a:t>
            </a:r>
            <a:endParaRPr lang="es-ES" dirty="0"/>
          </a:p>
          <a:p>
            <a:r>
              <a:rPr lang="en-GB" b="1" dirty="0"/>
              <a:t> </a:t>
            </a:r>
            <a:endParaRPr lang="es-ES" dirty="0"/>
          </a:p>
          <a:p>
            <a:r>
              <a:rPr lang="en-GB" b="1" dirty="0"/>
              <a:t> </a:t>
            </a:r>
            <a:endParaRPr lang="es-ES" dirty="0"/>
          </a:p>
          <a:p>
            <a:r>
              <a:rPr lang="en-GB" b="1" dirty="0" err="1"/>
              <a:t>pVect</a:t>
            </a:r>
            <a:r>
              <a:rPr lang="en-GB" b="1" dirty="0"/>
              <a:t> = (double *)</a:t>
            </a:r>
            <a:r>
              <a:rPr lang="en-GB" b="1" dirty="0" err="1"/>
              <a:t>ReservarMemoria</a:t>
            </a:r>
            <a:r>
              <a:rPr lang="en-GB" b="1" dirty="0"/>
              <a:t>(DIM*</a:t>
            </a:r>
            <a:r>
              <a:rPr lang="en-GB" b="1" dirty="0" err="1"/>
              <a:t>sizeof</a:t>
            </a:r>
            <a:r>
              <a:rPr lang="en-GB" b="1" dirty="0"/>
              <a:t>(double));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247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Nro. 4 (</a:t>
            </a:r>
            <a:r>
              <a:rPr lang="es-AR" dirty="0" smtClean="0"/>
              <a:t>EjeReservaMemoria.cpp)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Si </a:t>
            </a:r>
            <a:r>
              <a:rPr lang="es-ES" dirty="0"/>
              <a:t>bien en este ejemplo partimos de que conocemos de antemano la magnitud de la reserva, en la práctica no tiene por qué ocurrir así. 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Deseamos almacenar en memoria dinámica 15 enteros aleatorios en el rango 100 y 900.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DIM = 15;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* </a:t>
            </a:r>
            <a:r>
              <a:rPr lang="en-US" b="1" dirty="0" err="1"/>
              <a:t>pVect</a:t>
            </a:r>
            <a:r>
              <a:rPr lang="en-US" b="1" dirty="0"/>
              <a:t>;</a:t>
            </a:r>
            <a:endParaRPr lang="es-E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     </a:t>
            </a:r>
            <a:r>
              <a:rPr lang="en-US" b="1" dirty="0" err="1"/>
              <a:t>i</a:t>
            </a:r>
            <a:r>
              <a:rPr lang="en-US" b="1" dirty="0"/>
              <a:t>;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b="1" dirty="0" err="1"/>
              <a:t>pVect</a:t>
            </a:r>
            <a:r>
              <a:rPr lang="en-GB" b="1" dirty="0"/>
              <a:t> = (</a:t>
            </a:r>
            <a:r>
              <a:rPr lang="en-GB" b="1" dirty="0" err="1"/>
              <a:t>int</a:t>
            </a:r>
            <a:r>
              <a:rPr lang="en-GB" b="1" dirty="0"/>
              <a:t> *)</a:t>
            </a:r>
            <a:r>
              <a:rPr lang="en-GB" b="1" dirty="0" err="1"/>
              <a:t>ReservarMemoria</a:t>
            </a:r>
            <a:r>
              <a:rPr lang="en-GB" b="1" dirty="0"/>
              <a:t>(DIM*</a:t>
            </a:r>
            <a:r>
              <a:rPr lang="en-GB" b="1" dirty="0" err="1"/>
              <a:t>sizeof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));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for(</a:t>
            </a:r>
            <a:r>
              <a:rPr lang="en-GB" b="1" dirty="0" err="1"/>
              <a:t>i</a:t>
            </a:r>
            <a:r>
              <a:rPr lang="en-GB" b="1" dirty="0"/>
              <a:t>=0;i&lt;</a:t>
            </a:r>
            <a:r>
              <a:rPr lang="en-GB" b="1" dirty="0" err="1"/>
              <a:t>DIM;i</a:t>
            </a:r>
            <a:r>
              <a:rPr lang="en-GB" b="1" dirty="0"/>
              <a:t>++) 	</a:t>
            </a:r>
            <a:r>
              <a:rPr lang="en-GB" b="1" dirty="0" err="1"/>
              <a:t>pVect</a:t>
            </a:r>
            <a:r>
              <a:rPr lang="en-GB" b="1" dirty="0"/>
              <a:t>[ </a:t>
            </a:r>
            <a:r>
              <a:rPr lang="en-GB" b="1" dirty="0" err="1"/>
              <a:t>i</a:t>
            </a:r>
            <a:r>
              <a:rPr lang="en-GB" b="1" dirty="0"/>
              <a:t> ] = 100+random(900-100+1);</a:t>
            </a: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196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Nro. </a:t>
            </a:r>
            <a:r>
              <a:rPr lang="es-ES" dirty="0" smtClean="0"/>
              <a:t>5 </a:t>
            </a:r>
            <a:r>
              <a:rPr lang="es-ES" dirty="0"/>
              <a:t>(</a:t>
            </a:r>
            <a:r>
              <a:rPr lang="es-AR" dirty="0" smtClean="0"/>
              <a:t>EjeReservaMemoriaConCast.cpp</a:t>
            </a:r>
            <a:r>
              <a:rPr lang="es-AR" dirty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Para complicar un poco las cosas, una variante es recorrer el arreglo con un puntero a </a:t>
            </a:r>
            <a:r>
              <a:rPr lang="es-ES" b="1" dirty="0" err="1"/>
              <a:t>char</a:t>
            </a:r>
            <a:r>
              <a:rPr lang="es-ES" dirty="0"/>
              <a:t> lo cual nos obligará a utilizar un cast. 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DIM = 128;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char *</a:t>
            </a:r>
            <a:r>
              <a:rPr lang="en-US" b="1" dirty="0" err="1"/>
              <a:t>pVect</a:t>
            </a:r>
            <a:r>
              <a:rPr lang="en-US" b="1" dirty="0"/>
              <a:t>;</a:t>
            </a:r>
            <a:endParaRPr lang="es-ES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     </a:t>
            </a:r>
            <a:r>
              <a:rPr lang="en-US" b="1" dirty="0" err="1"/>
              <a:t>I,min,max</a:t>
            </a:r>
            <a:r>
              <a:rPr lang="en-US" b="1" dirty="0" smtClean="0"/>
              <a:t>;</a:t>
            </a:r>
            <a:endParaRPr lang="es-E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b="1" dirty="0" err="1"/>
              <a:t>pVect</a:t>
            </a:r>
            <a:r>
              <a:rPr lang="en-GB" b="1" dirty="0"/>
              <a:t> = (char *)</a:t>
            </a:r>
            <a:r>
              <a:rPr lang="en-GB" b="1" dirty="0" err="1"/>
              <a:t>ReservarMemoria</a:t>
            </a:r>
            <a:r>
              <a:rPr lang="en-GB" b="1" dirty="0"/>
              <a:t>(DIM*</a:t>
            </a:r>
            <a:r>
              <a:rPr lang="en-GB" b="1" dirty="0" err="1"/>
              <a:t>sizeof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));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n-GB" b="1" dirty="0"/>
              <a:t>for(</a:t>
            </a:r>
            <a:r>
              <a:rPr lang="en-GB" b="1" dirty="0" err="1"/>
              <a:t>i</a:t>
            </a:r>
            <a:r>
              <a:rPr lang="en-GB" b="1" dirty="0"/>
              <a:t>=0;i&lt;</a:t>
            </a:r>
            <a:r>
              <a:rPr lang="en-GB" b="1" dirty="0" err="1"/>
              <a:t>DIM;i</a:t>
            </a:r>
            <a:r>
              <a:rPr lang="en-GB" b="1" dirty="0"/>
              <a:t>++) 	((</a:t>
            </a:r>
            <a:r>
              <a:rPr lang="en-GB" b="1" dirty="0" err="1"/>
              <a:t>int</a:t>
            </a:r>
            <a:r>
              <a:rPr lang="en-GB" b="1" dirty="0"/>
              <a:t> *)</a:t>
            </a:r>
            <a:r>
              <a:rPr lang="en-GB" b="1" dirty="0" err="1"/>
              <a:t>pVect</a:t>
            </a:r>
            <a:r>
              <a:rPr lang="en-GB" b="1" dirty="0"/>
              <a:t>)[ </a:t>
            </a:r>
            <a:r>
              <a:rPr lang="en-GB" b="1" dirty="0" err="1"/>
              <a:t>i</a:t>
            </a:r>
            <a:r>
              <a:rPr lang="en-GB" b="1" dirty="0"/>
              <a:t> ] = </a:t>
            </a:r>
            <a:r>
              <a:rPr lang="en-GB" b="1" dirty="0" err="1"/>
              <a:t>min+random</a:t>
            </a:r>
            <a:r>
              <a:rPr lang="en-GB" b="1" dirty="0"/>
              <a:t>(max-min+1);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Donde la notación </a:t>
            </a:r>
            <a:r>
              <a:rPr lang="es-ES" b="1" dirty="0"/>
              <a:t>((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s-ES" b="1" dirty="0"/>
              <a:t>*)</a:t>
            </a:r>
            <a:r>
              <a:rPr lang="es-ES" b="1" dirty="0" err="1"/>
              <a:t>pVect</a:t>
            </a:r>
            <a:r>
              <a:rPr lang="es-ES" b="1" dirty="0"/>
              <a:t>)[ i ]</a:t>
            </a:r>
            <a:r>
              <a:rPr lang="es-ES" dirty="0"/>
              <a:t> es </a:t>
            </a:r>
            <a:r>
              <a:rPr lang="es-ES" dirty="0" err="1"/>
              <a:t>equiv</a:t>
            </a:r>
            <a:r>
              <a:rPr lang="es-ES" dirty="0"/>
              <a:t>. a   </a:t>
            </a:r>
            <a:r>
              <a:rPr lang="es-ES" b="1" dirty="0"/>
              <a:t>*(((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s-ES" b="1" dirty="0"/>
              <a:t>*)</a:t>
            </a:r>
            <a:r>
              <a:rPr lang="es-ES" b="1" dirty="0" err="1"/>
              <a:t>pVect</a:t>
            </a:r>
            <a:r>
              <a:rPr lang="es-ES" b="1" dirty="0"/>
              <a:t>) + i 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Se recuerda la importancia de convertir a </a:t>
            </a:r>
            <a:r>
              <a:rPr lang="es-ES" dirty="0" err="1"/>
              <a:t>int</a:t>
            </a:r>
            <a:r>
              <a:rPr lang="es-ES" dirty="0"/>
              <a:t> “</a:t>
            </a:r>
            <a:r>
              <a:rPr lang="es-ES" b="1" dirty="0"/>
              <a:t>antes</a:t>
            </a:r>
            <a:r>
              <a:rPr lang="es-ES" dirty="0"/>
              <a:t>” de incrementar el puntero.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786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Punteros a Estructuras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Cuando </a:t>
            </a:r>
            <a:r>
              <a:rPr lang="es-ES" dirty="0"/>
              <a:t>un puntero señala una reserva donde se halla una estructura, el acceso a los miembros de la misma se realiza a través del operador -&gt; (</a:t>
            </a:r>
            <a:r>
              <a:rPr lang="es-ES" dirty="0" smtClean="0"/>
              <a:t>flecha)</a:t>
            </a:r>
          </a:p>
          <a:p>
            <a:pPr marL="0" indent="0">
              <a:buNone/>
            </a:pPr>
            <a:r>
              <a:rPr lang="es-ES" dirty="0"/>
              <a:t>E</a:t>
            </a:r>
            <a:r>
              <a:rPr lang="es-ES" dirty="0" smtClean="0"/>
              <a:t>n contraposición con una variable del tipo estructura que accede a través del operador . (punto)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166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 Punteros a Estructuras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35</a:t>
            </a:fld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700808"/>
            <a:ext cx="3888432" cy="177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53361" y="3573016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typedef</a:t>
            </a:r>
            <a:r>
              <a:rPr lang="es-ES" dirty="0"/>
              <a:t> </a:t>
            </a:r>
            <a:r>
              <a:rPr lang="es-ES" dirty="0" err="1"/>
              <a:t>struct</a:t>
            </a:r>
            <a:r>
              <a:rPr lang="es-ES" dirty="0"/>
              <a:t> { </a:t>
            </a:r>
            <a:r>
              <a:rPr lang="es-ES" dirty="0" err="1"/>
              <a:t>int</a:t>
            </a:r>
            <a:r>
              <a:rPr lang="es-ES" dirty="0"/>
              <a:t> Ancho; </a:t>
            </a:r>
            <a:r>
              <a:rPr lang="es-ES" dirty="0" err="1"/>
              <a:t>int</a:t>
            </a:r>
            <a:r>
              <a:rPr lang="es-ES" dirty="0"/>
              <a:t> Largo; } </a:t>
            </a:r>
            <a:r>
              <a:rPr lang="es-ES" dirty="0" err="1"/>
              <a:t>TRectang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TRectang</a:t>
            </a:r>
            <a:r>
              <a:rPr lang="es-ES" dirty="0"/>
              <a:t> *Figura;</a:t>
            </a:r>
          </a:p>
          <a:p>
            <a:r>
              <a:rPr lang="es-ES" dirty="0"/>
              <a:t>Figura = (</a:t>
            </a:r>
            <a:r>
              <a:rPr lang="es-ES" dirty="0" err="1"/>
              <a:t>TRectang</a:t>
            </a:r>
            <a:r>
              <a:rPr lang="es-ES" dirty="0"/>
              <a:t> *)</a:t>
            </a:r>
            <a:r>
              <a:rPr lang="es-ES" dirty="0" err="1"/>
              <a:t>ReservarMemoria</a:t>
            </a:r>
            <a:r>
              <a:rPr lang="es-ES" dirty="0"/>
              <a:t>(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TRectang</a:t>
            </a:r>
            <a:r>
              <a:rPr lang="es-ES" dirty="0"/>
              <a:t>));</a:t>
            </a:r>
          </a:p>
          <a:p>
            <a:r>
              <a:rPr lang="es-ES" dirty="0"/>
              <a:t>Figura</a:t>
            </a:r>
            <a:r>
              <a:rPr lang="es-ES" dirty="0">
                <a:solidFill>
                  <a:srgbClr val="FF0000"/>
                </a:solidFill>
              </a:rPr>
              <a:t>-&gt;</a:t>
            </a:r>
            <a:r>
              <a:rPr lang="es-ES" dirty="0"/>
              <a:t>Ancho = 25;</a:t>
            </a:r>
          </a:p>
          <a:p>
            <a:r>
              <a:rPr lang="es-ES" dirty="0"/>
              <a:t>Figura</a:t>
            </a:r>
            <a:r>
              <a:rPr lang="es-ES" dirty="0">
                <a:solidFill>
                  <a:srgbClr val="FF0000"/>
                </a:solidFill>
              </a:rPr>
              <a:t>-&gt;</a:t>
            </a:r>
            <a:r>
              <a:rPr lang="es-ES" dirty="0"/>
              <a:t>Largo = 30</a:t>
            </a:r>
            <a:r>
              <a:rPr lang="es-ES" dirty="0" smtClean="0"/>
              <a:t>;</a:t>
            </a:r>
          </a:p>
          <a:p>
            <a:r>
              <a:rPr lang="es-AR" dirty="0" smtClean="0"/>
              <a:t>Que seria lo siguiente</a:t>
            </a:r>
          </a:p>
          <a:p>
            <a:r>
              <a:rPr lang="es-ES" dirty="0" smtClean="0"/>
              <a:t>(*Figura).Ancho=25;</a:t>
            </a:r>
          </a:p>
          <a:p>
            <a:r>
              <a:rPr lang="es-ES" dirty="0" smtClean="0"/>
              <a:t>(*Figura).Largo=30;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909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Sintaxis Punteros a </a:t>
            </a:r>
            <a:r>
              <a:rPr lang="es-AR" dirty="0" smtClean="0"/>
              <a:t>Estructuras (arreglos)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 puntero señala el inicio de una reserva dinámica suficiente para almacenar N </a:t>
            </a:r>
            <a:r>
              <a:rPr lang="es-ES" dirty="0" smtClean="0"/>
              <a:t>estructuras.</a:t>
            </a:r>
            <a:endParaRPr lang="es-AR" dirty="0" smtClean="0"/>
          </a:p>
          <a:p>
            <a:r>
              <a:rPr lang="es-AR" dirty="0" smtClean="0"/>
              <a:t>Se trabaja como si fuera un </a:t>
            </a:r>
            <a:r>
              <a:rPr lang="es-AR" b="1" dirty="0" smtClean="0"/>
              <a:t>arreglo de estructura</a:t>
            </a:r>
            <a:endParaRPr lang="es-ES" b="1" dirty="0"/>
          </a:p>
          <a:p>
            <a:r>
              <a:rPr lang="es-ES" dirty="0" smtClean="0"/>
              <a:t>Con la salvedad de que el </a:t>
            </a:r>
            <a:r>
              <a:rPr lang="es-ES" dirty="0"/>
              <a:t>operador para acceder a los datos miembros va a depender de cómo lo </a:t>
            </a:r>
            <a:r>
              <a:rPr lang="es-ES" dirty="0" smtClean="0"/>
              <a:t>escribamos: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 smtClean="0"/>
              <a:t>Si </a:t>
            </a:r>
            <a:r>
              <a:rPr lang="es-ES" b="1" dirty="0"/>
              <a:t>usamos notación </a:t>
            </a:r>
            <a:r>
              <a:rPr lang="es-ES" b="1" dirty="0" err="1"/>
              <a:t>subindexada</a:t>
            </a:r>
            <a:r>
              <a:rPr lang="es-ES" b="1" dirty="0"/>
              <a:t> se usa el operador </a:t>
            </a:r>
            <a:r>
              <a:rPr lang="es-ES" b="1" dirty="0">
                <a:solidFill>
                  <a:srgbClr val="FF0000"/>
                </a:solidFill>
              </a:rPr>
              <a:t>. </a:t>
            </a:r>
            <a:r>
              <a:rPr lang="es-ES" b="1" dirty="0"/>
              <a:t>(punto)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/>
              <a:t>Si usamos notación indexada se usa el operador </a:t>
            </a:r>
            <a:r>
              <a:rPr lang="es-ES" b="1" dirty="0">
                <a:solidFill>
                  <a:srgbClr val="FF0000"/>
                </a:solidFill>
              </a:rPr>
              <a:t>-&gt;</a:t>
            </a:r>
            <a:r>
              <a:rPr lang="es-ES" b="1" dirty="0"/>
              <a:t> (flecha</a:t>
            </a:r>
            <a:r>
              <a:rPr lang="es-ES" b="1" dirty="0" smtClean="0"/>
              <a:t>)</a:t>
            </a:r>
          </a:p>
          <a:p>
            <a:pPr marL="274320" lvl="1" indent="0">
              <a:buNone/>
            </a:pPr>
            <a:endParaRPr lang="es-AR" b="1" dirty="0"/>
          </a:p>
          <a:p>
            <a:pPr marL="274320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8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Sintaxis Punteros a </a:t>
            </a:r>
            <a:r>
              <a:rPr lang="es-AR" dirty="0" smtClean="0"/>
              <a:t>Estructuras </a:t>
            </a:r>
            <a:r>
              <a:rPr lang="es-AR" dirty="0"/>
              <a:t>(arreglos) </a:t>
            </a:r>
            <a:br>
              <a:rPr lang="es-AR" dirty="0"/>
            </a:br>
            <a:r>
              <a:rPr lang="es-AR" sz="2000" dirty="0"/>
              <a:t>(</a:t>
            </a:r>
            <a:r>
              <a:rPr lang="es-AR" sz="2000" dirty="0" smtClean="0"/>
              <a:t>EjeArreglosEstructurasConPunteros.cpp)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err="1"/>
              <a:t>typedef</a:t>
            </a:r>
            <a:r>
              <a:rPr lang="en-GB" b="1" dirty="0"/>
              <a:t> </a:t>
            </a:r>
            <a:r>
              <a:rPr lang="en-GB" b="1" dirty="0" err="1"/>
              <a:t>struct</a:t>
            </a:r>
            <a:r>
              <a:rPr lang="en-GB" b="1" dirty="0"/>
              <a:t> { </a:t>
            </a:r>
            <a:r>
              <a:rPr lang="en-GB" b="1" dirty="0" err="1"/>
              <a:t>int</a:t>
            </a:r>
            <a:r>
              <a:rPr lang="en-GB" b="1" dirty="0"/>
              <a:t> Ancho; </a:t>
            </a:r>
            <a:r>
              <a:rPr lang="en-GB" b="1" dirty="0" err="1"/>
              <a:t>int</a:t>
            </a:r>
            <a:r>
              <a:rPr lang="en-GB" b="1" dirty="0"/>
              <a:t> Largo; } </a:t>
            </a:r>
            <a:r>
              <a:rPr lang="en-GB" b="1" dirty="0" err="1"/>
              <a:t>TRectang</a:t>
            </a:r>
            <a:r>
              <a:rPr lang="en-GB" b="1" dirty="0"/>
              <a:t>;</a:t>
            </a:r>
            <a:endParaRPr lang="es-ES" dirty="0"/>
          </a:p>
          <a:p>
            <a:pPr marL="0" indent="0">
              <a:buNone/>
            </a:pPr>
            <a:r>
              <a:rPr lang="en-GB" b="1" dirty="0" err="1"/>
              <a:t>const</a:t>
            </a:r>
            <a:r>
              <a:rPr lang="en-GB" b="1" dirty="0"/>
              <a:t> DIM=5;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TRectang</a:t>
            </a:r>
            <a:r>
              <a:rPr lang="es-AR" b="1" dirty="0"/>
              <a:t> *Figura;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Figura = (</a:t>
            </a:r>
            <a:r>
              <a:rPr lang="es-ES" b="1" dirty="0" err="1"/>
              <a:t>TRectang</a:t>
            </a:r>
            <a:r>
              <a:rPr lang="es-ES" b="1" dirty="0"/>
              <a:t> *)</a:t>
            </a:r>
            <a:r>
              <a:rPr lang="es-ES" b="1" dirty="0" err="1"/>
              <a:t>ReservarMemoria</a:t>
            </a:r>
            <a:r>
              <a:rPr lang="es-ES" b="1" dirty="0"/>
              <a:t>(</a:t>
            </a:r>
            <a:r>
              <a:rPr lang="es-ES" b="1" dirty="0" err="1"/>
              <a:t>sizeof</a:t>
            </a:r>
            <a:r>
              <a:rPr lang="es-ES" b="1" dirty="0"/>
              <a:t>(</a:t>
            </a:r>
            <a:r>
              <a:rPr lang="es-ES" b="1" dirty="0" err="1"/>
              <a:t>TRectang</a:t>
            </a:r>
            <a:r>
              <a:rPr lang="es-ES" b="1" dirty="0"/>
              <a:t>)*DIM);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for</a:t>
            </a:r>
            <a:r>
              <a:rPr lang="es-ES" b="1" dirty="0"/>
              <a:t>(i=0;i&lt;</a:t>
            </a:r>
            <a:r>
              <a:rPr lang="es-ES" b="1" dirty="0" err="1"/>
              <a:t>DIM;i</a:t>
            </a:r>
            <a:r>
              <a:rPr lang="es-ES" b="1" dirty="0"/>
              <a:t>++)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  {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Figura[i].Ancho = </a:t>
            </a:r>
            <a:r>
              <a:rPr lang="es-ES" b="1" dirty="0" err="1"/>
              <a:t>random</a:t>
            </a:r>
            <a:r>
              <a:rPr lang="es-ES" b="1" dirty="0"/>
              <a:t>(100);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Figura[i].Largo = </a:t>
            </a:r>
            <a:r>
              <a:rPr lang="es-ES" b="1" dirty="0" err="1"/>
              <a:t>random</a:t>
            </a:r>
            <a:r>
              <a:rPr lang="es-ES" b="1" dirty="0"/>
              <a:t>(100);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  } 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 </a:t>
            </a:r>
            <a:endParaRPr lang="es-ES" dirty="0"/>
          </a:p>
          <a:p>
            <a:pPr marL="0" indent="0">
              <a:buNone/>
            </a:pPr>
            <a:r>
              <a:rPr lang="es-ES" b="1" dirty="0" err="1"/>
              <a:t>for</a:t>
            </a:r>
            <a:r>
              <a:rPr lang="es-ES" b="1" dirty="0"/>
              <a:t>(i=0;i&lt;</a:t>
            </a:r>
            <a:r>
              <a:rPr lang="es-ES" b="1" dirty="0" err="1"/>
              <a:t>DIM;i</a:t>
            </a:r>
            <a:r>
              <a:rPr lang="es-ES" b="1" dirty="0"/>
              <a:t>++)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  {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(</a:t>
            </a:r>
            <a:r>
              <a:rPr lang="es-ES" b="1" dirty="0" err="1"/>
              <a:t>Figura+i</a:t>
            </a:r>
            <a:r>
              <a:rPr lang="es-ES" b="1" dirty="0"/>
              <a:t>)-&gt;Ancho = </a:t>
            </a:r>
            <a:r>
              <a:rPr lang="es-ES" b="1" dirty="0" err="1"/>
              <a:t>random</a:t>
            </a:r>
            <a:r>
              <a:rPr lang="es-ES" b="1" dirty="0"/>
              <a:t>(100);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(</a:t>
            </a:r>
            <a:r>
              <a:rPr lang="es-ES" b="1" dirty="0" err="1"/>
              <a:t>Figura+i</a:t>
            </a:r>
            <a:r>
              <a:rPr lang="es-ES" b="1" dirty="0"/>
              <a:t>)-&gt;Largo = </a:t>
            </a:r>
            <a:r>
              <a:rPr lang="es-ES" b="1" dirty="0" err="1"/>
              <a:t>random</a:t>
            </a:r>
            <a:r>
              <a:rPr lang="es-ES" b="1" dirty="0"/>
              <a:t>(100);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  }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381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Puntero a estructuras anidadas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Cuando trabajamos con un puntero a estructuras anidada los miembros se acceden a través del operador </a:t>
            </a:r>
            <a:r>
              <a:rPr lang="es-ES" dirty="0" smtClean="0"/>
              <a:t>-&gt; flecha </a:t>
            </a:r>
            <a:r>
              <a:rPr lang="es-ES" dirty="0"/>
              <a:t>y </a:t>
            </a:r>
            <a:r>
              <a:rPr lang="es-ES" dirty="0" smtClean="0"/>
              <a:t>luego con el operador . punto: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 forma general un miembro de </a:t>
            </a:r>
            <a:r>
              <a:rPr lang="es-ES" dirty="0" smtClean="0"/>
              <a:t>un puntero a </a:t>
            </a:r>
            <a:r>
              <a:rPr lang="es-ES" dirty="0"/>
              <a:t>estructura anidada es referenciado por una construcción de la forma: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b="1" dirty="0" err="1" smtClean="0">
                <a:solidFill>
                  <a:schemeClr val="bg2">
                    <a:lumMod val="75000"/>
                  </a:schemeClr>
                </a:solidFill>
              </a:rPr>
              <a:t>pEstructura</a:t>
            </a:r>
            <a:r>
              <a:rPr lang="es-ES" b="1" dirty="0" smtClean="0">
                <a:solidFill>
                  <a:srgbClr val="FF0000"/>
                </a:solidFill>
              </a:rPr>
              <a:t>-&gt;</a:t>
            </a:r>
            <a:r>
              <a:rPr lang="es-ES" b="1" dirty="0" err="1" smtClean="0">
                <a:solidFill>
                  <a:schemeClr val="accent4"/>
                </a:solidFill>
              </a:rPr>
              <a:t>miembro_estructura</a:t>
            </a:r>
            <a:r>
              <a:rPr lang="es-ES" b="1" dirty="0" err="1" smtClean="0">
                <a:solidFill>
                  <a:srgbClr val="FF0000"/>
                </a:solidFill>
              </a:rPr>
              <a:t>.</a:t>
            </a:r>
            <a:r>
              <a:rPr lang="es-E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mienbro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Siguiendo con el ej. quedaría de la siguiente manera:</a:t>
            </a:r>
          </a:p>
          <a:p>
            <a:pPr marL="0" indent="0">
              <a:buNone/>
            </a:pPr>
            <a:r>
              <a:rPr lang="es-AR" dirty="0" smtClean="0"/>
              <a:t>Persona * Pers1</a:t>
            </a:r>
            <a:r>
              <a:rPr lang="es-AR" dirty="0"/>
              <a:t>;</a:t>
            </a:r>
          </a:p>
          <a:p>
            <a:pPr marL="0" indent="0">
              <a:buNone/>
            </a:pPr>
            <a:r>
              <a:rPr lang="es-AR" dirty="0" smtClean="0"/>
              <a:t>Pers1</a:t>
            </a:r>
            <a:r>
              <a:rPr lang="es-AR" b="1" dirty="0" smtClean="0">
                <a:solidFill>
                  <a:srgbClr val="FF0000"/>
                </a:solidFill>
              </a:rPr>
              <a:t>-&gt;</a:t>
            </a:r>
            <a:r>
              <a:rPr lang="es-AR" dirty="0" err="1" smtClean="0"/>
              <a:t>cumpleanios</a:t>
            </a:r>
            <a:r>
              <a:rPr lang="es-AR" b="1" dirty="0" err="1" smtClean="0">
                <a:solidFill>
                  <a:srgbClr val="FF0000"/>
                </a:solidFill>
              </a:rPr>
              <a:t>.</a:t>
            </a:r>
            <a:r>
              <a:rPr lang="es-AR" dirty="0" err="1" smtClean="0"/>
              <a:t>dia</a:t>
            </a:r>
            <a:r>
              <a:rPr lang="es-AR" dirty="0" smtClean="0"/>
              <a:t>=10</a:t>
            </a:r>
            <a:r>
              <a:rPr lang="es-AR" dirty="0"/>
              <a:t>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08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Puntero a estructuras anidadas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39</a:t>
            </a:fld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21653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03648" y="587727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Esquema de un puntero a estructura anidada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340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Tamaño en bytes de una matriz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saber el tamaño que ocupa </a:t>
            </a:r>
            <a:r>
              <a:rPr lang="es-ES" dirty="0"/>
              <a:t>memoria </a:t>
            </a:r>
            <a:r>
              <a:rPr lang="es-ES" dirty="0" smtClean="0"/>
              <a:t>RAM un arreglo hacemos: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/>
              <a:t> bytes </a:t>
            </a:r>
            <a:r>
              <a:rPr lang="es-ES" dirty="0" smtClean="0"/>
              <a:t>= DIM </a:t>
            </a:r>
            <a:r>
              <a:rPr lang="es-ES" dirty="0"/>
              <a:t>x </a:t>
            </a:r>
            <a:r>
              <a:rPr lang="es-ES" dirty="0" err="1"/>
              <a:t>sizeof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 smtClean="0"/>
              <a:t>); </a:t>
            </a:r>
          </a:p>
          <a:p>
            <a:r>
              <a:rPr lang="es-ES" dirty="0"/>
              <a:t>Para saber el tamaño que ocupa memoria RAM </a:t>
            </a:r>
            <a:r>
              <a:rPr lang="es-ES" dirty="0" smtClean="0"/>
              <a:t>una matriz de dos dimensiones hacemos:</a:t>
            </a:r>
          </a:p>
          <a:p>
            <a:pPr marL="0" indent="0">
              <a:buNone/>
            </a:pPr>
            <a:r>
              <a:rPr lang="es-ES" dirty="0" smtClean="0"/>
              <a:t>	bytes </a:t>
            </a:r>
            <a:r>
              <a:rPr lang="es-ES" dirty="0"/>
              <a:t>= filas*columnas*</a:t>
            </a:r>
            <a:r>
              <a:rPr lang="es-ES" dirty="0" err="1"/>
              <a:t>sizeof</a:t>
            </a:r>
            <a:r>
              <a:rPr lang="es-ES" dirty="0"/>
              <a:t>(tipo de dato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si consideramos el ej. de la diapositiva anterior seria: </a:t>
            </a:r>
          </a:p>
          <a:p>
            <a:pPr marL="0" indent="0" algn="ctr">
              <a:buNone/>
            </a:pPr>
            <a:r>
              <a:rPr lang="es-ES" b="1" dirty="0" smtClean="0"/>
              <a:t>DIM1xDIM2xsizeof(</a:t>
            </a:r>
            <a:r>
              <a:rPr lang="es-ES" b="1" dirty="0" err="1" smtClean="0"/>
              <a:t>int</a:t>
            </a:r>
            <a:r>
              <a:rPr lang="es-ES" b="1" dirty="0" smtClean="0"/>
              <a:t>)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b="1" dirty="0" smtClean="0"/>
              <a:t>6x5x4 </a:t>
            </a:r>
            <a:r>
              <a:rPr lang="es-ES" b="1" dirty="0"/>
              <a:t>= 120 </a:t>
            </a:r>
            <a:r>
              <a:rPr lang="es-ES" b="1" dirty="0" smtClean="0"/>
              <a:t>bytes</a:t>
            </a:r>
          </a:p>
          <a:p>
            <a:pPr marL="0" indent="0">
              <a:buNone/>
            </a:pPr>
            <a:r>
              <a:rPr lang="es-ES" dirty="0"/>
              <a:t>En forma general para “n” </a:t>
            </a:r>
            <a:r>
              <a:rPr lang="es-ES" dirty="0" smtClean="0"/>
              <a:t>dimensiones usaríamos:</a:t>
            </a:r>
            <a:endParaRPr lang="es-ES" dirty="0"/>
          </a:p>
          <a:p>
            <a:pPr marL="0" indent="0" algn="ctr">
              <a:buNone/>
            </a:pPr>
            <a:r>
              <a:rPr lang="es-ES" b="1" dirty="0" smtClean="0"/>
              <a:t>(</a:t>
            </a:r>
            <a:r>
              <a:rPr lang="es-ES" b="1" dirty="0"/>
              <a:t>DIM1 x DIM2 x …..</a:t>
            </a:r>
            <a:r>
              <a:rPr lang="es-ES" b="1" dirty="0" err="1"/>
              <a:t>DIMn</a:t>
            </a:r>
            <a:r>
              <a:rPr lang="es-ES" b="1" dirty="0"/>
              <a:t>) x </a:t>
            </a:r>
            <a:r>
              <a:rPr lang="es-ES" b="1" dirty="0" err="1"/>
              <a:t>sizeof</a:t>
            </a:r>
            <a:r>
              <a:rPr lang="es-ES" b="1" dirty="0"/>
              <a:t>(Tipo)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233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Ejemplo Nro. </a:t>
            </a:r>
            <a:r>
              <a:rPr lang="es-AR" dirty="0"/>
              <a:t>6 </a:t>
            </a:r>
            <a:r>
              <a:rPr lang="es-AR" sz="3100" dirty="0"/>
              <a:t>(</a:t>
            </a:r>
            <a:r>
              <a:rPr lang="es-AR" sz="3100" dirty="0" smtClean="0"/>
              <a:t>EjePunteroEstructura1.cpp)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En el momento que el compilador ejecuta la instrucción: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/>
              <a:t>Datos = (</a:t>
            </a:r>
            <a:r>
              <a:rPr lang="es-ES" b="1" dirty="0" err="1"/>
              <a:t>TDatos</a:t>
            </a:r>
            <a:r>
              <a:rPr lang="es-ES" b="1" dirty="0"/>
              <a:t> *)</a:t>
            </a:r>
            <a:r>
              <a:rPr lang="es-ES" b="1" dirty="0" err="1"/>
              <a:t>ReservarMemoria</a:t>
            </a:r>
            <a:r>
              <a:rPr lang="es-ES" b="1" dirty="0"/>
              <a:t>(</a:t>
            </a:r>
            <a:r>
              <a:rPr lang="es-ES" b="1" dirty="0" err="1"/>
              <a:t>sizeof</a:t>
            </a:r>
            <a:r>
              <a:rPr lang="es-ES" b="1" dirty="0"/>
              <a:t>(</a:t>
            </a:r>
            <a:r>
              <a:rPr lang="es-ES" b="1" dirty="0" err="1"/>
              <a:t>TDatos</a:t>
            </a:r>
            <a:r>
              <a:rPr lang="es-ES" b="1" dirty="0"/>
              <a:t>));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Se efectiviza la reserva para todos los miembros de la estructura. Sin embargo los punteros </a:t>
            </a:r>
            <a:r>
              <a:rPr lang="es-ES" b="1" dirty="0"/>
              <a:t>Nombre</a:t>
            </a:r>
            <a:r>
              <a:rPr lang="es-ES" dirty="0"/>
              <a:t>, </a:t>
            </a:r>
            <a:r>
              <a:rPr lang="es-ES" b="1" dirty="0" err="1"/>
              <a:t>Domic</a:t>
            </a:r>
            <a:r>
              <a:rPr lang="es-ES" dirty="0"/>
              <a:t> y </a:t>
            </a:r>
            <a:r>
              <a:rPr lang="es-ES" b="1" dirty="0" err="1"/>
              <a:t>Prov</a:t>
            </a:r>
            <a:r>
              <a:rPr lang="es-ES" dirty="0"/>
              <a:t> carecen de una dirección válida ya que el compilador sólo asegura 2 bytes para cada </a:t>
            </a:r>
            <a:r>
              <a:rPr lang="es-ES" dirty="0" smtClean="0"/>
              <a:t>identificador (en </a:t>
            </a:r>
            <a:r>
              <a:rPr lang="es-ES" dirty="0"/>
              <a:t>los modelos pequeños de memoria). Pero ahora viene el cuidado que hay que tener: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dirty="0"/>
              <a:t>La función </a:t>
            </a:r>
            <a:r>
              <a:rPr lang="es-ES" b="1" dirty="0" err="1"/>
              <a:t>strcpy</a:t>
            </a:r>
            <a:r>
              <a:rPr lang="es-ES" b="1" dirty="0"/>
              <a:t>(</a:t>
            </a:r>
            <a:r>
              <a:rPr lang="es-ES" b="1" dirty="0" err="1"/>
              <a:t>char</a:t>
            </a:r>
            <a:r>
              <a:rPr lang="es-ES" b="1" dirty="0"/>
              <a:t> *,</a:t>
            </a:r>
            <a:r>
              <a:rPr lang="es-ES" b="1" dirty="0" err="1"/>
              <a:t>cadena_de_caracteres</a:t>
            </a:r>
            <a:r>
              <a:rPr lang="es-ES" b="1" dirty="0"/>
              <a:t>)</a:t>
            </a:r>
            <a:r>
              <a:rPr lang="es-ES" dirty="0"/>
              <a:t> trabaja mal si la reserva para la cadena no ha sido efectuada previamente. O sea: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pPr marL="0" indent="0">
              <a:buNone/>
            </a:pPr>
            <a:r>
              <a:rPr lang="es-ES" b="1" dirty="0" err="1"/>
              <a:t>strcpy</a:t>
            </a:r>
            <a:r>
              <a:rPr lang="es-ES" b="1" dirty="0"/>
              <a:t>(Datos-&gt;</a:t>
            </a:r>
            <a:r>
              <a:rPr lang="es-ES" b="1" dirty="0" err="1"/>
              <a:t>Nombre,”JUAN</a:t>
            </a:r>
            <a:r>
              <a:rPr lang="es-ES" b="1" dirty="0"/>
              <a:t> PEREZ”);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096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Como Reservar memoria para datos miembros de una 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Datos-</a:t>
            </a:r>
            <a:r>
              <a:rPr lang="es-ES" b="1" dirty="0"/>
              <a:t>&gt;Nombre         = (</a:t>
            </a:r>
            <a:r>
              <a:rPr lang="es-ES" b="1" dirty="0" err="1"/>
              <a:t>char</a:t>
            </a:r>
            <a:r>
              <a:rPr lang="es-ES" b="1" dirty="0"/>
              <a:t>   *)</a:t>
            </a:r>
            <a:r>
              <a:rPr lang="es-ES" b="1" dirty="0" err="1"/>
              <a:t>ReservarMemoria</a:t>
            </a:r>
            <a:r>
              <a:rPr lang="es-ES" b="1" dirty="0"/>
              <a:t>(32);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Datos-&gt;</a:t>
            </a:r>
            <a:r>
              <a:rPr lang="es-ES" b="1" dirty="0" err="1"/>
              <a:t>Resid.Domic</a:t>
            </a:r>
            <a:r>
              <a:rPr lang="es-ES" b="1" dirty="0"/>
              <a:t> = (</a:t>
            </a:r>
            <a:r>
              <a:rPr lang="es-ES" b="1" dirty="0" err="1"/>
              <a:t>char</a:t>
            </a:r>
            <a:r>
              <a:rPr lang="es-ES" b="1" dirty="0"/>
              <a:t>   *)</a:t>
            </a:r>
            <a:r>
              <a:rPr lang="es-ES" b="1" dirty="0" err="1"/>
              <a:t>ReservarMemoria</a:t>
            </a:r>
            <a:r>
              <a:rPr lang="es-ES" b="1" dirty="0"/>
              <a:t>(32);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920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Puntero a estructuras anidadas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variante interesante es referenciar la estructura anidada a través de un </a:t>
            </a:r>
            <a:r>
              <a:rPr lang="es-ES" dirty="0" smtClean="0"/>
              <a:t>puntero</a:t>
            </a:r>
          </a:p>
          <a:p>
            <a:pPr marL="0" indent="0">
              <a:buNone/>
            </a:pPr>
            <a:r>
              <a:rPr lang="es-ES" dirty="0" smtClean="0"/>
              <a:t>En dicho </a:t>
            </a:r>
            <a:r>
              <a:rPr lang="es-ES" dirty="0"/>
              <a:t>caso los miembros se acceden a través del operador -&gt; (flecha) únicamente.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42</a:t>
            </a:fld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4395"/>
            <a:ext cx="57340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43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Ejemplo Nro. 6 (</a:t>
            </a:r>
            <a:r>
              <a:rPr lang="es-AR" dirty="0" smtClean="0"/>
              <a:t>EjePunteroEstructura2.cpp</a:t>
            </a:r>
            <a:r>
              <a:rPr lang="es-AR" dirty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forma general un miembro de un puntero a estructura anidada es referenciado por una construcción de la forma: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b="1" dirty="0" err="1">
                <a:solidFill>
                  <a:schemeClr val="bg2">
                    <a:lumMod val="75000"/>
                  </a:schemeClr>
                </a:solidFill>
              </a:rPr>
              <a:t>pEstructura</a:t>
            </a:r>
            <a:r>
              <a:rPr lang="es-ES" b="1" dirty="0">
                <a:solidFill>
                  <a:srgbClr val="FF0000"/>
                </a:solidFill>
              </a:rPr>
              <a:t>-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  <a:r>
              <a:rPr lang="es-ES" b="1" dirty="0" err="1" smtClean="0">
                <a:solidFill>
                  <a:schemeClr val="accent4"/>
                </a:solidFill>
              </a:rPr>
              <a:t>pMiembro_estructura</a:t>
            </a:r>
            <a:r>
              <a:rPr lang="es-ES" b="1" dirty="0" smtClean="0">
                <a:solidFill>
                  <a:srgbClr val="FF0000"/>
                </a:solidFill>
              </a:rPr>
              <a:t>-&gt;</a:t>
            </a:r>
            <a:r>
              <a:rPr lang="es-E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mienbro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Siguiendo con el ej. quedaría de la siguiente manera:</a:t>
            </a:r>
          </a:p>
          <a:p>
            <a:pPr marL="0" indent="0">
              <a:buNone/>
            </a:pPr>
            <a:r>
              <a:rPr lang="es-AR" dirty="0" err="1" smtClean="0"/>
              <a:t>TDatos</a:t>
            </a:r>
            <a:r>
              <a:rPr lang="es-AR" dirty="0" smtClean="0"/>
              <a:t> * </a:t>
            </a:r>
            <a:r>
              <a:rPr lang="es-AR" dirty="0"/>
              <a:t>Pers1;</a:t>
            </a:r>
          </a:p>
          <a:p>
            <a:pPr marL="0" indent="0">
              <a:buNone/>
            </a:pPr>
            <a:r>
              <a:rPr lang="es-AR" dirty="0"/>
              <a:t>Pers1</a:t>
            </a:r>
            <a:r>
              <a:rPr lang="es-AR" b="1" dirty="0">
                <a:solidFill>
                  <a:srgbClr val="FF0000"/>
                </a:solidFill>
              </a:rPr>
              <a:t>-</a:t>
            </a:r>
            <a:r>
              <a:rPr lang="es-AR" b="1" dirty="0" smtClean="0">
                <a:solidFill>
                  <a:srgbClr val="FF0000"/>
                </a:solidFill>
              </a:rPr>
              <a:t>&gt;</a:t>
            </a:r>
            <a:r>
              <a:rPr lang="es-AR" dirty="0" err="1" smtClean="0"/>
              <a:t>Resid</a:t>
            </a:r>
            <a:r>
              <a:rPr lang="es-AR" b="1" dirty="0">
                <a:solidFill>
                  <a:srgbClr val="FF0000"/>
                </a:solidFill>
              </a:rPr>
              <a:t>-</a:t>
            </a:r>
            <a:r>
              <a:rPr lang="es-AR" b="1" dirty="0" smtClean="0">
                <a:solidFill>
                  <a:srgbClr val="FF0000"/>
                </a:solidFill>
              </a:rPr>
              <a:t>&gt;</a:t>
            </a:r>
            <a:r>
              <a:rPr lang="es-AR" dirty="0" err="1" smtClean="0"/>
              <a:t>cp</a:t>
            </a:r>
            <a:r>
              <a:rPr lang="es-AR" dirty="0" smtClean="0"/>
              <a:t>=10;</a:t>
            </a:r>
            <a:endParaRPr lang="es-AR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dirty="0"/>
              <a:t>estructura puede ir haciéndose tan compleja como la naturaleza del problema lo requiera.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01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Matrices	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5</a:t>
            </a:fld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96146"/>
            <a:ext cx="7187011" cy="17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95536" y="177281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Esta seria la representación de una matriz en memoria de 6 x 5.</a:t>
            </a:r>
          </a:p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203848" y="511654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/>
              <a:t> &lt;tipo&gt;Mat[6][5]</a:t>
            </a:r>
          </a:p>
        </p:txBody>
      </p:sp>
    </p:spTree>
    <p:extLst>
      <p:ext uri="{BB962C8B-B14F-4D97-AF65-F5344CB8AC3E}">
        <p14:creationId xmlns:p14="http://schemas.microsoft.com/office/powerpoint/2010/main" val="203588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Matrices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El compilador </a:t>
            </a:r>
            <a:r>
              <a:rPr lang="es-ES" dirty="0" smtClean="0"/>
              <a:t>sabe </a:t>
            </a:r>
            <a:r>
              <a:rPr lang="es-ES" dirty="0" smtClean="0"/>
              <a:t>cuantos bytes desde </a:t>
            </a:r>
            <a:r>
              <a:rPr lang="es-ES" dirty="0"/>
              <a:t>el comienzo deberá </a:t>
            </a:r>
            <a:r>
              <a:rPr lang="es-ES" dirty="0" smtClean="0"/>
              <a:t>saltar para </a:t>
            </a:r>
            <a:r>
              <a:rPr lang="es-ES" dirty="0"/>
              <a:t>acceder a un domicilio </a:t>
            </a:r>
            <a:r>
              <a:rPr lang="es-ES" dirty="0" smtClean="0"/>
              <a:t>cualquiera de la </a:t>
            </a:r>
            <a:r>
              <a:rPr lang="es-ES" dirty="0" smtClean="0"/>
              <a:t>matriz.</a:t>
            </a:r>
          </a:p>
          <a:p>
            <a:r>
              <a:rPr lang="es-ES" dirty="0" smtClean="0"/>
              <a:t>Por ejemplo, para ir al elemento </a:t>
            </a:r>
            <a:r>
              <a:rPr lang="es-ES" dirty="0"/>
              <a:t>Mat[2][</a:t>
            </a:r>
            <a:r>
              <a:rPr lang="es-ES" dirty="0" smtClean="0"/>
              <a:t>3], </a:t>
            </a:r>
            <a:r>
              <a:rPr lang="es-ES" dirty="0" smtClean="0"/>
              <a:t>y considerando </a:t>
            </a:r>
            <a:r>
              <a:rPr lang="es-ES" dirty="0"/>
              <a:t>que es una matriz de enteros, </a:t>
            </a:r>
            <a:r>
              <a:rPr lang="es-ES" dirty="0" smtClean="0"/>
              <a:t>tendría que hacer</a:t>
            </a:r>
            <a:r>
              <a:rPr lang="es-ES" dirty="0" smtClean="0"/>
              <a:t>:</a:t>
            </a:r>
            <a:r>
              <a:rPr lang="es-ES" dirty="0"/>
              <a:t> </a:t>
            </a:r>
          </a:p>
          <a:p>
            <a:pPr marL="548640" lvl="2" indent="0">
              <a:buNone/>
            </a:pPr>
            <a:endParaRPr lang="en-GB" b="1" dirty="0" smtClean="0"/>
          </a:p>
          <a:p>
            <a:pPr marL="548640" lvl="2" indent="0">
              <a:buNone/>
            </a:pPr>
            <a:r>
              <a:rPr lang="en-GB" b="1" dirty="0" smtClean="0"/>
              <a:t>Offset = ((Fila x DIM2) + Col ) x </a:t>
            </a:r>
            <a:r>
              <a:rPr lang="en-GB" b="1" dirty="0" err="1" smtClean="0"/>
              <a:t>sizeof</a:t>
            </a:r>
            <a:r>
              <a:rPr lang="en-GB" b="1" dirty="0" smtClean="0"/>
              <a:t>(</a:t>
            </a:r>
            <a:r>
              <a:rPr lang="en-GB" b="1" dirty="0" err="1" smtClean="0"/>
              <a:t>int</a:t>
            </a:r>
            <a:r>
              <a:rPr lang="en-GB" b="1" dirty="0" smtClean="0"/>
              <a:t>)</a:t>
            </a:r>
            <a:endParaRPr lang="es-ES" dirty="0" smtClean="0"/>
          </a:p>
          <a:p>
            <a:pPr marL="548640" lvl="2" indent="0">
              <a:buNone/>
            </a:pPr>
            <a:r>
              <a:rPr lang="es-AR" b="1" dirty="0" smtClean="0"/>
              <a:t>Offset = ((2 x 5) + 3 ) x 4</a:t>
            </a:r>
            <a:endParaRPr lang="es-ES" dirty="0" smtClean="0"/>
          </a:p>
          <a:p>
            <a:pPr marL="548640" lvl="2" indent="0">
              <a:buNone/>
            </a:pPr>
            <a:r>
              <a:rPr lang="es-AR" b="1" dirty="0" smtClean="0"/>
              <a:t>Offset = 52 </a:t>
            </a:r>
            <a:r>
              <a:rPr lang="es-AR" b="1" dirty="0" smtClean="0">
                <a:sym typeface="Wingdings" panose="05000000000000000000" pitchFamily="2" charset="2"/>
              </a:rPr>
              <a:t> cantidad de bytes que tiene que saltar desde el </a:t>
            </a:r>
            <a:r>
              <a:rPr lang="es-AR" b="1" dirty="0" smtClean="0">
                <a:sym typeface="Wingdings" panose="05000000000000000000" pitchFamily="2" charset="2"/>
              </a:rPr>
              <a:t>inicio de la matriz para poder llegar al elemento (2,3) de la misma</a:t>
            </a:r>
            <a:endParaRPr lang="es-AR" b="1" dirty="0"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s-AR" dirty="0" smtClean="0">
                <a:sym typeface="Wingdings" panose="05000000000000000000" pitchFamily="2" charset="2"/>
              </a:rPr>
              <a:t>Si consideráramos una matriz </a:t>
            </a:r>
            <a:r>
              <a:rPr lang="es-AR" dirty="0" err="1" smtClean="0">
                <a:sym typeface="Wingdings" panose="05000000000000000000" pitchFamily="2" charset="2"/>
              </a:rPr>
              <a:t>char</a:t>
            </a:r>
            <a:r>
              <a:rPr lang="es-AR" dirty="0" smtClean="0">
                <a:sym typeface="Wingdings" panose="05000000000000000000" pitchFamily="2" charset="2"/>
              </a:rPr>
              <a:t> seria:</a:t>
            </a:r>
          </a:p>
          <a:p>
            <a:pPr marL="548640" lvl="2" indent="0">
              <a:buNone/>
            </a:pPr>
            <a:endParaRPr lang="es-ES" dirty="0" smtClean="0"/>
          </a:p>
          <a:p>
            <a:pPr marL="548640" lvl="2" indent="0">
              <a:buNone/>
            </a:pPr>
            <a:r>
              <a:rPr lang="en-GB" b="1" dirty="0" smtClean="0"/>
              <a:t>Offset </a:t>
            </a:r>
            <a:r>
              <a:rPr lang="en-GB" b="1" dirty="0"/>
              <a:t>= ((Fila x DIM2) + Col ) x </a:t>
            </a:r>
            <a:r>
              <a:rPr lang="en-GB" b="1" dirty="0" err="1" smtClean="0"/>
              <a:t>sizeof</a:t>
            </a:r>
            <a:r>
              <a:rPr lang="en-GB" b="1" dirty="0" smtClean="0"/>
              <a:t>(char)</a:t>
            </a:r>
            <a:endParaRPr lang="es-ES" dirty="0"/>
          </a:p>
          <a:p>
            <a:pPr marL="548640" lvl="2" indent="0">
              <a:buNone/>
            </a:pPr>
            <a:r>
              <a:rPr lang="es-AR" b="1" dirty="0"/>
              <a:t>Offset = ((2 x 5) + 3 ) x </a:t>
            </a:r>
            <a:r>
              <a:rPr lang="es-AR" b="1" dirty="0" smtClean="0"/>
              <a:t>1</a:t>
            </a:r>
            <a:endParaRPr lang="es-ES" dirty="0"/>
          </a:p>
          <a:p>
            <a:pPr marL="548640" lvl="2" indent="0">
              <a:buNone/>
            </a:pPr>
            <a:r>
              <a:rPr lang="es-AR" b="1" dirty="0"/>
              <a:t>Offset = </a:t>
            </a:r>
            <a:r>
              <a:rPr lang="es-AR" b="1" dirty="0" smtClean="0"/>
              <a:t>13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9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Matrices: Sintaxis </a:t>
            </a:r>
            <a:r>
              <a:rPr lang="es-AR" dirty="0" err="1" smtClean="0"/>
              <a:t>subindexada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Para cargar una matriz se puede hacer lo siguiente:</a:t>
            </a:r>
            <a:endParaRPr lang="es-ES" dirty="0" smtClean="0"/>
          </a:p>
          <a:p>
            <a:pPr marL="822960" lvl="3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(i=0;i&lt;DIM1;i</a:t>
            </a:r>
            <a:r>
              <a:rPr lang="es-ES" dirty="0"/>
              <a:t>++){</a:t>
            </a:r>
          </a:p>
          <a:p>
            <a:pPr marL="822960" lvl="3" indent="0">
              <a:buNone/>
            </a:pPr>
            <a:r>
              <a:rPr lang="es-ES" dirty="0"/>
              <a:t>      </a:t>
            </a:r>
            <a:r>
              <a:rPr lang="es-ES" dirty="0" err="1"/>
              <a:t>for</a:t>
            </a:r>
            <a:r>
              <a:rPr lang="es-ES" dirty="0"/>
              <a:t>(j=0;j&lt;DIM2;j</a:t>
            </a:r>
            <a:r>
              <a:rPr lang="es-ES" dirty="0" smtClean="0"/>
              <a:t>++){</a:t>
            </a:r>
            <a:endParaRPr lang="es-ES" dirty="0"/>
          </a:p>
          <a:p>
            <a:pPr marL="822960" lvl="3" indent="0">
              <a:buNone/>
            </a:pPr>
            <a:r>
              <a:rPr lang="es-ES" dirty="0"/>
              <a:t>       M[i][j]=100+random(900);</a:t>
            </a:r>
          </a:p>
          <a:p>
            <a:pPr marL="822960" lvl="3" indent="0">
              <a:buNone/>
            </a:pPr>
            <a:r>
              <a:rPr lang="es-ES" dirty="0"/>
              <a:t> </a:t>
            </a:r>
            <a:r>
              <a:rPr lang="es-ES" dirty="0" smtClean="0"/>
              <a:t>      }</a:t>
            </a:r>
          </a:p>
          <a:p>
            <a:pPr marL="822960" lvl="3" indent="0">
              <a:buNone/>
            </a:pPr>
            <a:r>
              <a:rPr lang="es-ES" dirty="0" smtClean="0"/>
              <a:t>}</a:t>
            </a:r>
          </a:p>
          <a:p>
            <a:pPr marL="0" indent="0">
              <a:buNone/>
            </a:pPr>
            <a:r>
              <a:rPr lang="es-AR" dirty="0"/>
              <a:t>Para </a:t>
            </a:r>
            <a:r>
              <a:rPr lang="es-AR" dirty="0" smtClean="0"/>
              <a:t>mostrar una </a:t>
            </a:r>
            <a:r>
              <a:rPr lang="es-AR" dirty="0"/>
              <a:t>matriz se puede hacer lo siguiente:</a:t>
            </a:r>
            <a:endParaRPr lang="es-ES" dirty="0"/>
          </a:p>
          <a:p>
            <a:pPr marL="822960" lvl="3" indent="0">
              <a:buNone/>
            </a:pPr>
            <a:r>
              <a:rPr lang="es-ES" dirty="0" err="1"/>
              <a:t>for</a:t>
            </a:r>
            <a:r>
              <a:rPr lang="es-ES" dirty="0"/>
              <a:t>(i=0;i&lt;DIM1;i++){</a:t>
            </a:r>
          </a:p>
          <a:p>
            <a:pPr marL="822960" lvl="3" indent="0">
              <a:buNone/>
            </a:pPr>
            <a:r>
              <a:rPr lang="es-ES" dirty="0"/>
              <a:t>      </a:t>
            </a:r>
            <a:r>
              <a:rPr lang="es-ES" dirty="0" err="1"/>
              <a:t>for</a:t>
            </a:r>
            <a:r>
              <a:rPr lang="es-ES" dirty="0"/>
              <a:t>(j=0;j&lt;DIM2;j++){</a:t>
            </a:r>
          </a:p>
          <a:p>
            <a:pPr marL="822960" lvl="3" indent="0">
              <a:buNone/>
            </a:pPr>
            <a:r>
              <a:rPr lang="es-ES" dirty="0"/>
              <a:t>	</a:t>
            </a:r>
            <a:r>
              <a:rPr lang="es-ES" dirty="0" err="1"/>
              <a:t>cprintf</a:t>
            </a:r>
            <a:r>
              <a:rPr lang="es-ES" dirty="0"/>
              <a:t>("%4d",M[i][j]);</a:t>
            </a:r>
          </a:p>
          <a:p>
            <a:pPr marL="822960" lvl="3" indent="0">
              <a:buNone/>
            </a:pPr>
            <a:r>
              <a:rPr lang="es-ES" dirty="0"/>
              <a:t>      }</a:t>
            </a:r>
          </a:p>
          <a:p>
            <a:pPr marL="822960" lvl="3" indent="0">
              <a:buNone/>
            </a:pPr>
            <a:r>
              <a:rPr lang="es-ES" dirty="0"/>
              <a:t>      </a:t>
            </a:r>
            <a:r>
              <a:rPr lang="es-ES" dirty="0" err="1"/>
              <a:t>cprintf</a:t>
            </a:r>
            <a:r>
              <a:rPr lang="es-ES" dirty="0"/>
              <a:t>("\r\n");</a:t>
            </a:r>
          </a:p>
          <a:p>
            <a:pPr marL="822960" lvl="3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Matrices: </a:t>
            </a:r>
            <a:r>
              <a:rPr lang="es-AR" dirty="0" smtClean="0"/>
              <a:t>Sintaxis </a:t>
            </a:r>
            <a:r>
              <a:rPr lang="es-AR" dirty="0" err="1" smtClean="0"/>
              <a:t>subindexada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quisiera carga e ir mostrando </a:t>
            </a:r>
            <a:r>
              <a:rPr lang="es-AR" dirty="0"/>
              <a:t>una matriz se puede hacer lo siguiente: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for</a:t>
            </a:r>
            <a:r>
              <a:rPr lang="es-ES" dirty="0" smtClean="0"/>
              <a:t>(i=0;i&lt;DIM1;i</a:t>
            </a:r>
            <a:r>
              <a:rPr lang="es-ES" dirty="0"/>
              <a:t>++){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for</a:t>
            </a:r>
            <a:r>
              <a:rPr lang="es-ES" dirty="0"/>
              <a:t>(j=0;j&lt;DIM2;j</a:t>
            </a:r>
            <a:r>
              <a:rPr lang="es-ES" dirty="0" smtClean="0"/>
              <a:t>++){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M[i][j]=100+random(900);</a:t>
            </a:r>
          </a:p>
          <a:p>
            <a:pPr marL="0" indent="0">
              <a:buNone/>
            </a:pPr>
            <a:r>
              <a:rPr lang="es-ES" dirty="0"/>
              <a:t>       </a:t>
            </a:r>
            <a:r>
              <a:rPr lang="es-ES" dirty="0" err="1"/>
              <a:t>cprintf</a:t>
            </a:r>
            <a:r>
              <a:rPr lang="es-ES" dirty="0"/>
              <a:t>("%4d",M[i][j]);</a:t>
            </a:r>
          </a:p>
          <a:p>
            <a:pPr marL="0" indent="0">
              <a:buNone/>
            </a:pPr>
            <a:r>
              <a:rPr lang="es-ES" dirty="0"/>
              <a:t>      }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cprintf</a:t>
            </a:r>
            <a:r>
              <a:rPr lang="es-ES" dirty="0"/>
              <a:t>("\r\n");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86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Puntero a Matrices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Podriamos</a:t>
            </a:r>
            <a:r>
              <a:rPr lang="es-ES" dirty="0" smtClean="0"/>
              <a:t> decir que una matriz se la trabaja como si fuera un </a:t>
            </a:r>
            <a:r>
              <a:rPr lang="es-ES" dirty="0"/>
              <a:t>arreglo lineal, </a:t>
            </a:r>
            <a:r>
              <a:rPr lang="es-ES" dirty="0" smtClean="0"/>
              <a:t>por lo tanto podemos </a:t>
            </a:r>
            <a:r>
              <a:rPr lang="es-ES" dirty="0"/>
              <a:t>utilizar un puntero cargado con la dirección de comienzo </a:t>
            </a:r>
            <a:r>
              <a:rPr lang="es-ES" dirty="0" smtClean="0"/>
              <a:t>de la misma y </a:t>
            </a:r>
            <a:r>
              <a:rPr lang="es-ES" dirty="0"/>
              <a:t>luego tan sólo ir incrementando su offset (desplazamiento</a:t>
            </a:r>
            <a:r>
              <a:rPr lang="es-ES" dirty="0" smtClean="0"/>
              <a:t>) para ir cargando elementos de la misma.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Su sintaxis seria:</a:t>
            </a:r>
          </a:p>
          <a:p>
            <a:pPr marL="822960" lvl="3" indent="0">
              <a:buNone/>
            </a:pPr>
            <a:r>
              <a:rPr lang="es-ES" sz="2800" dirty="0" err="1"/>
              <a:t>for</a:t>
            </a:r>
            <a:r>
              <a:rPr lang="es-ES" sz="2800" dirty="0"/>
              <a:t>(i=0;i&lt;DIM1*DIM2;i++)</a:t>
            </a:r>
          </a:p>
          <a:p>
            <a:pPr marL="822960" lvl="3" indent="0">
              <a:buNone/>
            </a:pPr>
            <a:r>
              <a:rPr lang="es-ES" sz="2800" dirty="0"/>
              <a:t>     </a:t>
            </a:r>
            <a:r>
              <a:rPr lang="es-ES" sz="2800" dirty="0" err="1"/>
              <a:t>pM</a:t>
            </a:r>
            <a:r>
              <a:rPr lang="es-ES" sz="2800" dirty="0"/>
              <a:t>[i]=100+random(900</a:t>
            </a:r>
            <a:r>
              <a:rPr lang="es-ES" sz="2800" dirty="0" smtClean="0"/>
              <a:t>);//</a:t>
            </a:r>
            <a:r>
              <a:rPr lang="es-ES" sz="2800" dirty="0" err="1" smtClean="0"/>
              <a:t>subindexada</a:t>
            </a:r>
            <a:endParaRPr lang="es-ES" sz="2800" dirty="0" smtClean="0"/>
          </a:p>
          <a:p>
            <a:pPr marL="0" indent="0">
              <a:buNone/>
            </a:pPr>
            <a:r>
              <a:rPr lang="es-AR" dirty="0" smtClean="0"/>
              <a:t>También se puede hacer</a:t>
            </a:r>
            <a:endParaRPr lang="es-AR" dirty="0"/>
          </a:p>
          <a:p>
            <a:pPr marL="1188720" lvl="5" indent="0">
              <a:buNone/>
            </a:pPr>
            <a:r>
              <a:rPr lang="es-ES" dirty="0"/>
              <a:t> </a:t>
            </a:r>
            <a:r>
              <a:rPr lang="es-ES" sz="2800" dirty="0"/>
              <a:t>*(</a:t>
            </a:r>
            <a:r>
              <a:rPr lang="es-ES" sz="2800" dirty="0" err="1"/>
              <a:t>pM+i</a:t>
            </a:r>
            <a:r>
              <a:rPr lang="es-ES" sz="2800" dirty="0"/>
              <a:t>)=100+random(900</a:t>
            </a:r>
            <a:r>
              <a:rPr lang="es-ES" sz="2800" dirty="0" smtClean="0"/>
              <a:t>);//indexada utilizando aritmética de punteros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57A3-C08A-4505-AA75-D7873B70959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16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3436</TotalTime>
  <Words>1884</Words>
  <Application>Microsoft Office PowerPoint</Application>
  <PresentationFormat>Presentación en pantalla (4:3)</PresentationFormat>
  <Paragraphs>480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Claridad</vt:lpstr>
      <vt:lpstr>TALLER DE LENGUAJE I</vt:lpstr>
      <vt:lpstr>Arreglos multidimensionales (Matrices)</vt:lpstr>
      <vt:lpstr>Matrices  </vt:lpstr>
      <vt:lpstr>Tamaño en bytes de una matriz</vt:lpstr>
      <vt:lpstr>Matrices </vt:lpstr>
      <vt:lpstr>Matrices</vt:lpstr>
      <vt:lpstr>Matrices: Sintaxis subindexada</vt:lpstr>
      <vt:lpstr>Matrices: Sintaxis subindexada</vt:lpstr>
      <vt:lpstr>Puntero a Matrices</vt:lpstr>
      <vt:lpstr>Puntero a Matrices</vt:lpstr>
      <vt:lpstr>Ejemplo Nro. 1 (EjeMatrices.cpp):</vt:lpstr>
      <vt:lpstr>Tipos de Datos definidos por el Usuario</vt:lpstr>
      <vt:lpstr>Estructuras </vt:lpstr>
      <vt:lpstr>Estructuras</vt:lpstr>
      <vt:lpstr>Inicialización de estructuras</vt:lpstr>
      <vt:lpstr>Cómo acceder  a los miembros de estructuras</vt:lpstr>
      <vt:lpstr>Ejemplo Nro. 2 (EjeEstructura1.cpp)</vt:lpstr>
      <vt:lpstr>Estructuras anidadas</vt:lpstr>
      <vt:lpstr>Arreglos de Estructuras</vt:lpstr>
      <vt:lpstr>Sintaxis de arreglo de estructuras</vt:lpstr>
      <vt:lpstr>Estructuras anidadas</vt:lpstr>
      <vt:lpstr>Sintaxis Estructura anidada</vt:lpstr>
      <vt:lpstr>Ejemplo Nro. 3  </vt:lpstr>
      <vt:lpstr>Typedef</vt:lpstr>
      <vt:lpstr>RESERVAS DINÁMICAS</vt:lpstr>
      <vt:lpstr>RESERVAS DINÁMICAS</vt:lpstr>
      <vt:lpstr>RESERVAS DINÁMICAS</vt:lpstr>
      <vt:lpstr>RESERVAS DINÁMICAS</vt:lpstr>
      <vt:lpstr>RESERVAS DINÁMICAS</vt:lpstr>
      <vt:lpstr>RESERVAS DINÁMICAS</vt:lpstr>
      <vt:lpstr>RESERVAS DINÁMICAS</vt:lpstr>
      <vt:lpstr>Ejemplo Nro. 4 (EjeReservaMemoria.cpp)</vt:lpstr>
      <vt:lpstr>Ejemplo Nro. 5 (EjeReservaMemoriaConCast.cpp)</vt:lpstr>
      <vt:lpstr>Punteros a Estructuras</vt:lpstr>
      <vt:lpstr>Sintaxis Punteros a Estructuras</vt:lpstr>
      <vt:lpstr>Sintaxis Punteros a Estructuras (arreglos) </vt:lpstr>
      <vt:lpstr>Sintaxis Punteros a Estructuras (arreglos)  (EjeArreglosEstructurasConPunteros.cpp)</vt:lpstr>
      <vt:lpstr>Puntero a estructuras anidadas</vt:lpstr>
      <vt:lpstr>Puntero a estructuras anidadas</vt:lpstr>
      <vt:lpstr>Ejemplo Nro. 6 (EjePunteroEstructura1.cpp)</vt:lpstr>
      <vt:lpstr>Como Reservar memoria para datos miembros de una estructura</vt:lpstr>
      <vt:lpstr>Puntero a estructuras anidadas</vt:lpstr>
      <vt:lpstr>Ejemplo Nro. 6 (EjePunteroEstructura2.cpp)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</dc:creator>
  <cp:lastModifiedBy>Sergio Guardia</cp:lastModifiedBy>
  <cp:revision>294</cp:revision>
  <dcterms:created xsi:type="dcterms:W3CDTF">2014-05-30T14:34:58Z</dcterms:created>
  <dcterms:modified xsi:type="dcterms:W3CDTF">2016-04-07T14:24:33Z</dcterms:modified>
</cp:coreProperties>
</file>