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A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68" y="-78"/>
      </p:cViewPr>
      <p:guideLst>
        <p:guide orient="horz" pos="2160"/>
        <p:guide pos="2880"/>
      </p:guideLst>
    </p:cSldViewPr>
  </p:slideViewPr>
  <p:notesTextViewPr>
    <p:cViewPr>
      <p:scale>
        <a:sx n="1" d="1"/>
        <a:sy n="1" d="1"/>
      </p:scale>
      <p:origin x="0" y="0"/>
    </p:cViewPr>
  </p:notesTextViewPr>
  <p:sorterViewPr>
    <p:cViewPr>
      <p:scale>
        <a:sx n="100" d="100"/>
        <a:sy n="100" d="100"/>
      </p:scale>
      <p:origin x="0" y="78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C2BEAC-0810-40BE-B8EC-04E6E87A8F06}" type="datetimeFigureOut">
              <a:rPr lang="es-ES" smtClean="0"/>
              <a:t>21/04/2016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B31BB4-6796-4139-ADEE-4E1BB4C0CA72}" type="slidenum">
              <a:rPr lang="es-ES" smtClean="0"/>
              <a:t>‹Nº›</a:t>
            </a:fld>
            <a:endParaRPr lang="es-ES"/>
          </a:p>
        </p:txBody>
      </p:sp>
    </p:spTree>
    <p:extLst>
      <p:ext uri="{BB962C8B-B14F-4D97-AF65-F5344CB8AC3E}">
        <p14:creationId xmlns:p14="http://schemas.microsoft.com/office/powerpoint/2010/main" val="2326538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F84DAA-95DE-4479-A711-8901817B4B49}" type="datetime1">
              <a:rPr lang="es-ES" smtClean="0"/>
              <a:t>21/04/2016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A7E57A3-C08A-4505-AA75-D7873B70959D}" type="slidenum">
              <a:rPr lang="es-ES" smtClean="0"/>
              <a:t>‹Nº›</a:t>
            </a:fld>
            <a:endParaRPr lang="es-E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59ED586-EB79-4066-A118-A5981B3CE6EE}" type="datetime1">
              <a:rPr lang="es-ES" smtClean="0"/>
              <a:t>21/04/2016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A7E57A3-C08A-4505-AA75-D7873B70959D}"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651D47A-2240-47B6-8778-303DEB0305A1}" type="datetime1">
              <a:rPr lang="es-ES" smtClean="0"/>
              <a:t>21/04/2016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A7E57A3-C08A-4505-AA75-D7873B70959D}"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361A901-3D92-4104-85E5-176BC6240B06}" type="datetime1">
              <a:rPr lang="es-ES" smtClean="0"/>
              <a:t>21/04/2016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A7E57A3-C08A-4505-AA75-D7873B70959D}"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8034FAD-A2AC-4731-A9FB-4A8126C8A75D}" type="datetime1">
              <a:rPr lang="es-ES" smtClean="0"/>
              <a:t>21/04/2016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A7E57A3-C08A-4505-AA75-D7873B70959D}" type="slidenum">
              <a:rPr lang="es-ES" smtClean="0"/>
              <a:t>‹Nº›</a:t>
            </a:fld>
            <a:endParaRPr lang="es-E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3C37AA5-279B-4A27-BAEC-3312E859B8D7}" type="datetime1">
              <a:rPr lang="es-ES" smtClean="0"/>
              <a:t>21/04/2016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A7E57A3-C08A-4505-AA75-D7873B70959D}"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D8832FF-BAB0-4EAF-9566-01557111FB2C}" type="datetime1">
              <a:rPr lang="es-ES" smtClean="0"/>
              <a:t>21/04/2016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A7E57A3-C08A-4505-AA75-D7873B70959D}" type="slidenum">
              <a:rPr lang="es-ES" smtClean="0"/>
              <a:t>‹Nº›</a:t>
            </a:fld>
            <a:endParaRPr lang="es-E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DB04BE5-F62C-42C4-9577-33FFB387EAD7}" type="datetime1">
              <a:rPr lang="es-ES" smtClean="0"/>
              <a:t>21/04/2016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A7E57A3-C08A-4505-AA75-D7873B70959D}"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F9735-19B6-410F-9CD7-D4C53D1A56AD}" type="datetime1">
              <a:rPr lang="es-ES" smtClean="0"/>
              <a:t>21/04/2016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A7E57A3-C08A-4505-AA75-D7873B70959D}"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0487D0-FE74-4E9E-800E-AE42A95B110D}" type="datetime1">
              <a:rPr lang="es-ES" smtClean="0"/>
              <a:t>21/04/2016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A7E57A3-C08A-4505-AA75-D7873B70959D}" type="slidenum">
              <a:rPr lang="es-ES" smtClean="0"/>
              <a:t>‹Nº›</a:t>
            </a:fld>
            <a:endParaRPr lang="es-E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E43E041-0687-45B4-AC2C-04D16AF2E761}" type="datetime1">
              <a:rPr lang="es-ES" smtClean="0"/>
              <a:t>21/04/2016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A7E57A3-C08A-4505-AA75-D7873B70959D}"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78D4940-44AC-44BA-8BFC-A7DC81333790}" type="datetime1">
              <a:rPr lang="es-ES" smtClean="0"/>
              <a:t>21/04/2016</a:t>
            </a:fld>
            <a:endParaRPr lang="es-E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s-E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A7E57A3-C08A-4505-AA75-D7873B70959D}"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pPr algn="ctr"/>
            <a:r>
              <a:rPr lang="es-ES" sz="4800" dirty="0" smtClean="0"/>
              <a:t>TALLER DE LENGUAJE I</a:t>
            </a:r>
            <a:endParaRPr lang="es-ES" sz="4800" dirty="0"/>
          </a:p>
        </p:txBody>
      </p:sp>
      <p:sp>
        <p:nvSpPr>
          <p:cNvPr id="3" name="2 Subtítulo"/>
          <p:cNvSpPr>
            <a:spLocks noGrp="1"/>
          </p:cNvSpPr>
          <p:nvPr>
            <p:ph type="subTitle" idx="1"/>
          </p:nvPr>
        </p:nvSpPr>
        <p:spPr>
          <a:xfrm>
            <a:off x="685800" y="3505200"/>
            <a:ext cx="7774632" cy="2444080"/>
          </a:xfrm>
        </p:spPr>
        <p:txBody>
          <a:bodyPr>
            <a:normAutofit/>
          </a:bodyPr>
          <a:lstStyle/>
          <a:p>
            <a:pPr algn="ctr">
              <a:defRPr/>
            </a:pPr>
            <a:r>
              <a:rPr lang="es-AR" sz="3000" b="1" dirty="0" smtClean="0">
                <a:solidFill>
                  <a:schemeClr val="tx2"/>
                </a:solidFill>
              </a:rPr>
              <a:t>TERCERA CLASE </a:t>
            </a:r>
            <a:r>
              <a:rPr lang="es-AR" sz="3000" b="1" dirty="0" smtClean="0">
                <a:solidFill>
                  <a:schemeClr val="tx2"/>
                </a:solidFill>
              </a:rPr>
              <a:t>2016</a:t>
            </a:r>
          </a:p>
          <a:p>
            <a:pPr algn="ctr">
              <a:defRPr/>
            </a:pPr>
            <a:r>
              <a:rPr lang="es-AR" b="1" dirty="0" smtClean="0">
                <a:solidFill>
                  <a:schemeClr val="tx2"/>
                </a:solidFill>
              </a:rPr>
              <a:t>Temas</a:t>
            </a:r>
          </a:p>
          <a:p>
            <a:pPr algn="ctr">
              <a:defRPr/>
            </a:pPr>
            <a:r>
              <a:rPr lang="es-AR" b="1" i="1" dirty="0" smtClean="0">
                <a:solidFill>
                  <a:schemeClr val="tx2">
                    <a:lumMod val="75000"/>
                  </a:schemeClr>
                </a:solidFill>
              </a:rPr>
              <a:t>Arreglo de Punteros, </a:t>
            </a:r>
            <a:r>
              <a:rPr lang="es-AR" b="1" i="1" dirty="0">
                <a:solidFill>
                  <a:schemeClr val="tx2">
                    <a:lumMod val="75000"/>
                  </a:schemeClr>
                </a:solidFill>
              </a:rPr>
              <a:t>Listas enlazadas</a:t>
            </a:r>
            <a:endParaRPr lang="es-ES" b="1" i="1" dirty="0">
              <a:solidFill>
                <a:schemeClr val="tx2">
                  <a:lumMod val="75000"/>
                </a:schemeClr>
              </a:solidFill>
            </a:endParaRPr>
          </a:p>
          <a:p>
            <a:pPr algn="ctr">
              <a:defRPr/>
            </a:pPr>
            <a:r>
              <a:rPr lang="es-AR" b="1" i="1" dirty="0">
                <a:solidFill>
                  <a:schemeClr val="tx2">
                    <a:lumMod val="75000"/>
                  </a:schemeClr>
                </a:solidFill>
              </a:rPr>
              <a:t> </a:t>
            </a:r>
            <a:r>
              <a:rPr lang="es-AR" b="1" i="1" dirty="0">
                <a:solidFill>
                  <a:schemeClr val="tx2">
                    <a:lumMod val="75000"/>
                  </a:schemeClr>
                </a:solidFill>
              </a:rPr>
              <a:t>Punteros como parámetros de </a:t>
            </a:r>
            <a:r>
              <a:rPr lang="es-AR" b="1" i="1" dirty="0">
                <a:solidFill>
                  <a:schemeClr val="tx2">
                    <a:lumMod val="75000"/>
                  </a:schemeClr>
                </a:solidFill>
              </a:rPr>
              <a:t>funciones</a:t>
            </a:r>
            <a:r>
              <a:rPr lang="es-AR" b="1" i="1" dirty="0" smtClean="0">
                <a:solidFill>
                  <a:schemeClr val="tx2">
                    <a:lumMod val="75000"/>
                  </a:schemeClr>
                </a:solidFill>
              </a:rPr>
              <a:t>, Funciones que devuelven punteros</a:t>
            </a:r>
            <a:endParaRPr lang="es-ES" dirty="0"/>
          </a:p>
        </p:txBody>
      </p:sp>
      <p:sp>
        <p:nvSpPr>
          <p:cNvPr id="6" name="5 Marcador de número de diapositiva"/>
          <p:cNvSpPr>
            <a:spLocks noGrp="1"/>
          </p:cNvSpPr>
          <p:nvPr>
            <p:ph type="sldNum" sz="quarter" idx="12"/>
          </p:nvPr>
        </p:nvSpPr>
        <p:spPr/>
        <p:txBody>
          <a:bodyPr/>
          <a:lstStyle/>
          <a:p>
            <a:fld id="{DA7E57A3-C08A-4505-AA75-D7873B70959D}" type="slidenum">
              <a:rPr lang="es-ES" smtClean="0"/>
              <a:t>1</a:t>
            </a:fld>
            <a:endParaRPr lang="es-ES" dirty="0"/>
          </a:p>
        </p:txBody>
      </p:sp>
    </p:spTree>
    <p:extLst>
      <p:ext uri="{BB962C8B-B14F-4D97-AF65-F5344CB8AC3E}">
        <p14:creationId xmlns:p14="http://schemas.microsoft.com/office/powerpoint/2010/main" val="352520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a:solidFill>
                  <a:schemeClr val="tx2">
                    <a:lumMod val="75000"/>
                  </a:schemeClr>
                </a:solidFill>
              </a:rPr>
              <a:t>Matriz dinámica - sintaxis </a:t>
            </a:r>
            <a:endParaRPr lang="es-ES" b="1" i="1" dirty="0">
              <a:solidFill>
                <a:schemeClr val="tx2">
                  <a:lumMod val="75000"/>
                </a:schemeClr>
              </a:solidFill>
            </a:endParaRPr>
          </a:p>
        </p:txBody>
      </p:sp>
      <p:sp>
        <p:nvSpPr>
          <p:cNvPr id="3" name="2 Marcador de contenido"/>
          <p:cNvSpPr>
            <a:spLocks noGrp="1"/>
          </p:cNvSpPr>
          <p:nvPr>
            <p:ph idx="1"/>
          </p:nvPr>
        </p:nvSpPr>
        <p:spPr/>
        <p:txBody>
          <a:bodyPr>
            <a:normAutofit fontScale="70000" lnSpcReduction="20000"/>
          </a:bodyPr>
          <a:lstStyle/>
          <a:p>
            <a:r>
              <a:rPr lang="es-AR" dirty="0"/>
              <a:t>Cabe destacar que en el momento en que el compilador ejecuta la instrucción:</a:t>
            </a:r>
            <a:endParaRPr lang="es-ES" dirty="0"/>
          </a:p>
          <a:p>
            <a:r>
              <a:rPr lang="es-AR" dirty="0"/>
              <a:t> </a:t>
            </a:r>
            <a:endParaRPr lang="es-ES" dirty="0"/>
          </a:p>
          <a:p>
            <a:r>
              <a:rPr lang="es-AR" b="1" dirty="0" err="1"/>
              <a:t>int</a:t>
            </a:r>
            <a:r>
              <a:rPr lang="es-AR" b="1" dirty="0"/>
              <a:t> *M[DIM1]</a:t>
            </a:r>
            <a:endParaRPr lang="es-ES" dirty="0"/>
          </a:p>
          <a:p>
            <a:r>
              <a:rPr lang="es-AR" dirty="0"/>
              <a:t> </a:t>
            </a:r>
            <a:endParaRPr lang="es-ES" dirty="0"/>
          </a:p>
          <a:p>
            <a:r>
              <a:rPr lang="es-AR" dirty="0"/>
              <a:t>Sólo se reservan los DIM1 domicilios que almacenarán idéntica cantidad de direcciones, pero ninguna de estas posee aún una dirección válida a la cual apuntar. Para subsanar esta situación hacemos:</a:t>
            </a:r>
            <a:endParaRPr lang="es-ES" dirty="0"/>
          </a:p>
          <a:p>
            <a:r>
              <a:rPr lang="es-AR" dirty="0"/>
              <a:t> </a:t>
            </a:r>
            <a:endParaRPr lang="es-ES" dirty="0"/>
          </a:p>
          <a:p>
            <a:r>
              <a:rPr lang="es-AR" b="1" dirty="0"/>
              <a:t>M[ i ] = (</a:t>
            </a:r>
            <a:r>
              <a:rPr lang="es-AR" b="1" dirty="0" err="1"/>
              <a:t>int</a:t>
            </a:r>
            <a:r>
              <a:rPr lang="es-AR" b="1" dirty="0"/>
              <a:t> *)</a:t>
            </a:r>
            <a:r>
              <a:rPr lang="es-AR" b="1" dirty="0" err="1"/>
              <a:t>RerservarMemoria</a:t>
            </a:r>
            <a:r>
              <a:rPr lang="es-AR" b="1" dirty="0"/>
              <a:t>(DIM2*</a:t>
            </a:r>
            <a:r>
              <a:rPr lang="es-AR" b="1" dirty="0" err="1"/>
              <a:t>sizeof</a:t>
            </a:r>
            <a:r>
              <a:rPr lang="es-AR" b="1" dirty="0"/>
              <a:t>(</a:t>
            </a:r>
            <a:r>
              <a:rPr lang="es-AR" b="1" dirty="0" err="1"/>
              <a:t>int</a:t>
            </a:r>
            <a:r>
              <a:rPr lang="es-AR" b="1" dirty="0"/>
              <a:t>));</a:t>
            </a:r>
            <a:endParaRPr lang="es-ES" dirty="0"/>
          </a:p>
          <a:p>
            <a:r>
              <a:rPr lang="es-AR" dirty="0"/>
              <a:t> </a:t>
            </a:r>
            <a:endParaRPr lang="es-ES" dirty="0"/>
          </a:p>
          <a:p>
            <a:r>
              <a:rPr lang="es-AR" dirty="0"/>
              <a:t>El lector no debe perder de vista que la notación tan sencilla para acceder a un domicilio cualquiera de la matriz dinámica:</a:t>
            </a:r>
            <a:endParaRPr lang="es-ES" dirty="0"/>
          </a:p>
          <a:p>
            <a:r>
              <a:rPr lang="es-AR" dirty="0"/>
              <a:t> </a:t>
            </a:r>
            <a:endParaRPr lang="es-ES" dirty="0"/>
          </a:p>
          <a:p>
            <a:r>
              <a:rPr lang="es-AR" b="1" dirty="0"/>
              <a:t>M[ i ][ j ]</a:t>
            </a:r>
            <a:endParaRPr lang="es-ES" dirty="0"/>
          </a:p>
          <a:p>
            <a:r>
              <a:rPr lang="es-AR" dirty="0"/>
              <a:t> </a:t>
            </a:r>
            <a:endParaRPr lang="es-ES" dirty="0"/>
          </a:p>
          <a:p>
            <a:r>
              <a:rPr lang="es-AR" dirty="0"/>
              <a:t>es una propiedad de los </a:t>
            </a:r>
            <a:r>
              <a:rPr lang="es-AR" dirty="0" smtClean="0"/>
              <a:t>punteros que </a:t>
            </a:r>
            <a:r>
              <a:rPr lang="es-AR" dirty="0"/>
              <a:t>permite su notación </a:t>
            </a:r>
            <a:r>
              <a:rPr lang="es-AR" dirty="0" err="1"/>
              <a:t>subindexada</a:t>
            </a:r>
            <a:r>
              <a:rPr lang="es-AR" dirty="0"/>
              <a:t>. Si quisiéramos también podríamos haber escrito:</a:t>
            </a:r>
            <a:endParaRPr lang="es-ES" dirty="0"/>
          </a:p>
          <a:p>
            <a:r>
              <a:rPr lang="es-AR" dirty="0"/>
              <a:t> </a:t>
            </a:r>
            <a:endParaRPr lang="es-ES" dirty="0"/>
          </a:p>
          <a:p>
            <a:r>
              <a:rPr lang="es-AR" b="1" dirty="0"/>
              <a:t>*(M[ i ]+j) = 50 + </a:t>
            </a:r>
            <a:r>
              <a:rPr lang="es-AR" b="1" dirty="0" err="1"/>
              <a:t>random</a:t>
            </a:r>
            <a:r>
              <a:rPr lang="es-AR" b="1" dirty="0"/>
              <a:t>(50);</a:t>
            </a:r>
            <a:endParaRPr lang="es-ES" dirty="0"/>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10</a:t>
            </a:fld>
            <a:endParaRPr lang="es-ES"/>
          </a:p>
        </p:txBody>
      </p:sp>
    </p:spTree>
    <p:extLst>
      <p:ext uri="{BB962C8B-B14F-4D97-AF65-F5344CB8AC3E}">
        <p14:creationId xmlns:p14="http://schemas.microsoft.com/office/powerpoint/2010/main" val="4084180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b="1" i="1" dirty="0">
                <a:solidFill>
                  <a:schemeClr val="tx2">
                    <a:lumMod val="75000"/>
                  </a:schemeClr>
                </a:solidFill>
              </a:rPr>
              <a:t>Listas enlazadas (Estructuras Auto referenciadas)</a:t>
            </a:r>
          </a:p>
        </p:txBody>
      </p:sp>
      <p:sp>
        <p:nvSpPr>
          <p:cNvPr id="3" name="2 Marcador de contenido"/>
          <p:cNvSpPr>
            <a:spLocks noGrp="1"/>
          </p:cNvSpPr>
          <p:nvPr>
            <p:ph idx="1"/>
          </p:nvPr>
        </p:nvSpPr>
        <p:spPr/>
        <p:txBody>
          <a:bodyPr>
            <a:normAutofit/>
          </a:bodyPr>
          <a:lstStyle/>
          <a:p>
            <a:r>
              <a:rPr lang="es-AR" dirty="0"/>
              <a:t>Una de las bondades más importantes que posee trabajar con apuntadores a estructuras, es que dicha estructura puede poseer como miembro un puntero a una estructura similar: ya sea a sí misma o a otra semejante, pero separada de la primera.</a:t>
            </a:r>
          </a:p>
          <a:p>
            <a:endParaRPr lang="es-AR" dirty="0"/>
          </a:p>
          <a:p>
            <a:r>
              <a:rPr lang="es-AR" dirty="0"/>
              <a:t>La sintaxis sería de la siguiente manera (en el caso más simple posible):</a:t>
            </a:r>
          </a:p>
          <a:p>
            <a:endParaRPr lang="es-AR" dirty="0"/>
          </a:p>
          <a:p>
            <a:r>
              <a:rPr lang="es-AR" dirty="0" err="1"/>
              <a:t>typedef</a:t>
            </a:r>
            <a:r>
              <a:rPr lang="es-AR" dirty="0"/>
              <a:t> </a:t>
            </a:r>
            <a:r>
              <a:rPr lang="es-AR" dirty="0" err="1"/>
              <a:t>struct</a:t>
            </a:r>
            <a:r>
              <a:rPr lang="es-AR" dirty="0"/>
              <a:t> </a:t>
            </a:r>
            <a:r>
              <a:rPr lang="es-AR" dirty="0" err="1"/>
              <a:t>TNodo</a:t>
            </a:r>
            <a:r>
              <a:rPr lang="es-AR" dirty="0"/>
              <a:t> { </a:t>
            </a:r>
            <a:r>
              <a:rPr lang="es-AR" dirty="0" err="1"/>
              <a:t>int</a:t>
            </a:r>
            <a:r>
              <a:rPr lang="es-AR" dirty="0"/>
              <a:t> N; </a:t>
            </a:r>
            <a:r>
              <a:rPr lang="es-AR" dirty="0" err="1"/>
              <a:t>TNodo</a:t>
            </a:r>
            <a:r>
              <a:rPr lang="es-AR" dirty="0"/>
              <a:t>* </a:t>
            </a:r>
            <a:r>
              <a:rPr lang="es-AR" dirty="0" err="1"/>
              <a:t>Next</a:t>
            </a:r>
            <a:r>
              <a:rPr lang="es-AR" dirty="0"/>
              <a:t>; }</a:t>
            </a:r>
          </a:p>
          <a:p>
            <a:endParaRPr lang="es-AR" dirty="0"/>
          </a:p>
          <a:p>
            <a:endParaRPr lang="es-AR" dirty="0"/>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11</a:t>
            </a:fld>
            <a:endParaRPr lang="es-ES"/>
          </a:p>
        </p:txBody>
      </p:sp>
    </p:spTree>
    <p:extLst>
      <p:ext uri="{BB962C8B-B14F-4D97-AF65-F5344CB8AC3E}">
        <p14:creationId xmlns:p14="http://schemas.microsoft.com/office/powerpoint/2010/main" val="23071270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a:solidFill>
                  <a:schemeClr val="tx2">
                    <a:lumMod val="75000"/>
                  </a:schemeClr>
                </a:solidFill>
              </a:rPr>
              <a:t>Esquema Listas Enlazadas</a:t>
            </a:r>
            <a:endParaRPr lang="es-ES" b="1" i="1" dirty="0">
              <a:solidFill>
                <a:schemeClr val="tx2">
                  <a:lumMod val="75000"/>
                </a:schemeClr>
              </a:solidFill>
            </a:endParaRPr>
          </a:p>
        </p:txBody>
      </p:sp>
      <p:sp>
        <p:nvSpPr>
          <p:cNvPr id="4" name="3 Marcador de número de diapositiva"/>
          <p:cNvSpPr>
            <a:spLocks noGrp="1"/>
          </p:cNvSpPr>
          <p:nvPr>
            <p:ph type="sldNum" sz="quarter" idx="12"/>
          </p:nvPr>
        </p:nvSpPr>
        <p:spPr/>
        <p:txBody>
          <a:bodyPr/>
          <a:lstStyle/>
          <a:p>
            <a:fld id="{DA7E57A3-C08A-4505-AA75-D7873B70959D}" type="slidenum">
              <a:rPr lang="es-ES" smtClean="0"/>
              <a:t>12</a:t>
            </a:fld>
            <a:endParaRPr lang="es-ES"/>
          </a:p>
        </p:txBody>
      </p:sp>
      <p:sp>
        <p:nvSpPr>
          <p:cNvPr id="5" name="4 Rectángulo"/>
          <p:cNvSpPr/>
          <p:nvPr/>
        </p:nvSpPr>
        <p:spPr>
          <a:xfrm>
            <a:off x="701316" y="2924944"/>
            <a:ext cx="7560840" cy="1477328"/>
          </a:xfrm>
          <a:prstGeom prst="rect">
            <a:avLst/>
          </a:prstGeom>
        </p:spPr>
        <p:txBody>
          <a:bodyPr wrap="square">
            <a:spAutoFit/>
          </a:bodyPr>
          <a:lstStyle/>
          <a:p>
            <a:r>
              <a:rPr lang="es-AR" dirty="0"/>
              <a:t>Esto quiere decir que si generamos otra estructura similar utilizando nuestra conocida función </a:t>
            </a:r>
            <a:r>
              <a:rPr lang="es-AR" b="1" dirty="0" err="1"/>
              <a:t>ReservarMemoria</a:t>
            </a:r>
            <a:r>
              <a:rPr lang="es-AR" b="1" dirty="0"/>
              <a:t>( )</a:t>
            </a:r>
            <a:r>
              <a:rPr lang="es-AR" dirty="0"/>
              <a:t>, podríamos “enganchar” el apuntador </a:t>
            </a:r>
            <a:r>
              <a:rPr lang="es-AR" b="1" dirty="0" err="1"/>
              <a:t>Next</a:t>
            </a:r>
            <a:r>
              <a:rPr lang="es-AR" dirty="0"/>
              <a:t> de la primera con la segunda. Un conjunto de estos Nodos unidos o “ligados” a través del puntero </a:t>
            </a:r>
            <a:r>
              <a:rPr lang="es-AR" b="1" dirty="0" err="1"/>
              <a:t>Next</a:t>
            </a:r>
            <a:r>
              <a:rPr lang="es-AR" dirty="0"/>
              <a:t>, se denomina una “lista enlazada”:</a:t>
            </a:r>
            <a:endParaRPr lang="es-ES" dirty="0"/>
          </a:p>
        </p:txBody>
      </p:sp>
      <p:sp>
        <p:nvSpPr>
          <p:cNvPr id="6" name="5 Rectángulo"/>
          <p:cNvSpPr/>
          <p:nvPr/>
        </p:nvSpPr>
        <p:spPr>
          <a:xfrm>
            <a:off x="968642" y="5403489"/>
            <a:ext cx="7416824" cy="1200329"/>
          </a:xfrm>
          <a:prstGeom prst="rect">
            <a:avLst/>
          </a:prstGeom>
        </p:spPr>
        <p:txBody>
          <a:bodyPr wrap="square">
            <a:spAutoFit/>
          </a:bodyPr>
          <a:lstStyle/>
          <a:p>
            <a:r>
              <a:rPr lang="es-AR" dirty="0"/>
              <a:t>Para que la lista se halle completa, debemos poseer un apuntador extra (normalmente denominado </a:t>
            </a:r>
            <a:r>
              <a:rPr lang="es-AR" dirty="0" err="1"/>
              <a:t>Start</a:t>
            </a:r>
            <a:r>
              <a:rPr lang="es-AR" dirty="0"/>
              <a:t>) que señale siempre el comienzo de la lista, y en el último nodo el puntero </a:t>
            </a:r>
            <a:r>
              <a:rPr lang="es-AR" dirty="0" err="1"/>
              <a:t>Next</a:t>
            </a:r>
            <a:r>
              <a:rPr lang="es-AR" dirty="0"/>
              <a:t> debe quedar cargado con la dirección NULL, indicando que allí finaliza la lista.</a:t>
            </a:r>
            <a:endParaRPr lang="es-ES" dirty="0"/>
          </a:p>
        </p:txBody>
      </p:sp>
      <p:grpSp>
        <p:nvGrpSpPr>
          <p:cNvPr id="10" name="289 Grupo"/>
          <p:cNvGrpSpPr/>
          <p:nvPr/>
        </p:nvGrpSpPr>
        <p:grpSpPr>
          <a:xfrm>
            <a:off x="3175484" y="1556792"/>
            <a:ext cx="2567941" cy="1125220"/>
            <a:chOff x="0" y="0"/>
            <a:chExt cx="2568271" cy="1125220"/>
          </a:xfrm>
        </p:grpSpPr>
        <p:grpSp>
          <p:nvGrpSpPr>
            <p:cNvPr id="11" name="Group 146"/>
            <p:cNvGrpSpPr>
              <a:grpSpLocks/>
            </p:cNvGrpSpPr>
            <p:nvPr/>
          </p:nvGrpSpPr>
          <p:grpSpPr bwMode="auto">
            <a:xfrm>
              <a:off x="0" y="0"/>
              <a:ext cx="1943100" cy="1125220"/>
              <a:chOff x="4041" y="3965"/>
              <a:chExt cx="3060" cy="1772"/>
            </a:xfrm>
          </p:grpSpPr>
          <p:grpSp>
            <p:nvGrpSpPr>
              <p:cNvPr id="13" name="Group 145"/>
              <p:cNvGrpSpPr>
                <a:grpSpLocks/>
              </p:cNvGrpSpPr>
              <p:nvPr/>
            </p:nvGrpSpPr>
            <p:grpSpPr bwMode="auto">
              <a:xfrm>
                <a:off x="4221" y="3965"/>
                <a:ext cx="2880" cy="1511"/>
                <a:chOff x="4221" y="3965"/>
                <a:chExt cx="2880" cy="1511"/>
              </a:xfrm>
            </p:grpSpPr>
            <p:sp>
              <p:nvSpPr>
                <p:cNvPr id="15" name="Text Box 117"/>
                <p:cNvSpPr txBox="1">
                  <a:spLocks noChangeArrowheads="1"/>
                </p:cNvSpPr>
                <p:nvPr/>
              </p:nvSpPr>
              <p:spPr bwMode="auto">
                <a:xfrm>
                  <a:off x="4221" y="4576"/>
                  <a:ext cx="1800" cy="3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s-AR" sz="1100" b="1">
                      <a:effectLst/>
                      <a:latin typeface="Arial"/>
                      <a:ea typeface="Times New Roman"/>
                    </a:rPr>
                    <a:t>int N</a:t>
                  </a:r>
                  <a:endParaRPr lang="es-ES" sz="1200">
                    <a:effectLst/>
                    <a:latin typeface="Times New Roman"/>
                    <a:ea typeface="Times New Roman"/>
                  </a:endParaRPr>
                </a:p>
              </p:txBody>
            </p:sp>
            <p:sp>
              <p:nvSpPr>
                <p:cNvPr id="16" name="Text Box 118"/>
                <p:cNvSpPr txBox="1">
                  <a:spLocks noChangeArrowheads="1"/>
                </p:cNvSpPr>
                <p:nvPr/>
              </p:nvSpPr>
              <p:spPr bwMode="auto">
                <a:xfrm>
                  <a:off x="4221" y="5116"/>
                  <a:ext cx="1800" cy="3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s-AR" sz="1100" b="1">
                      <a:effectLst/>
                      <a:latin typeface="Arial"/>
                      <a:ea typeface="Times New Roman"/>
                    </a:rPr>
                    <a:t>TNodo* Next</a:t>
                  </a:r>
                  <a:endParaRPr lang="es-ES" sz="1200">
                    <a:effectLst/>
                    <a:latin typeface="Times New Roman"/>
                    <a:ea typeface="Times New Roman"/>
                  </a:endParaRPr>
                </a:p>
              </p:txBody>
            </p:sp>
            <p:sp>
              <p:nvSpPr>
                <p:cNvPr id="17" name="Text Box 120"/>
                <p:cNvSpPr txBox="1">
                  <a:spLocks noChangeArrowheads="1"/>
                </p:cNvSpPr>
                <p:nvPr/>
              </p:nvSpPr>
              <p:spPr bwMode="auto">
                <a:xfrm>
                  <a:off x="4446" y="3965"/>
                  <a:ext cx="14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s-AR" sz="1100" b="1">
                      <a:effectLst/>
                      <a:latin typeface="Arial"/>
                      <a:ea typeface="Times New Roman"/>
                    </a:rPr>
                    <a:t>TNodo</a:t>
                  </a:r>
                  <a:endParaRPr lang="es-ES" sz="1200">
                    <a:effectLst/>
                    <a:latin typeface="Times New Roman"/>
                    <a:ea typeface="Times New Roman"/>
                  </a:endParaRPr>
                </a:p>
              </p:txBody>
            </p:sp>
            <p:cxnSp>
              <p:nvCxnSpPr>
                <p:cNvPr id="18" name="Line 121"/>
                <p:cNvCxnSpPr/>
                <p:nvPr/>
              </p:nvCxnSpPr>
              <p:spPr bwMode="auto">
                <a:xfrm>
                  <a:off x="6021" y="5300"/>
                  <a:ext cx="1080" cy="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grpSp>
          <p:sp>
            <p:nvSpPr>
              <p:cNvPr id="14" name="Rectangle 143"/>
              <p:cNvSpPr>
                <a:spLocks noChangeArrowheads="1"/>
              </p:cNvSpPr>
              <p:nvPr/>
            </p:nvSpPr>
            <p:spPr bwMode="auto">
              <a:xfrm>
                <a:off x="4041" y="4297"/>
                <a:ext cx="2160" cy="144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sp>
          <p:nvSpPr>
            <p:cNvPr id="12" name="Cuadro de texto 2"/>
            <p:cNvSpPr txBox="1">
              <a:spLocks noChangeArrowheads="1"/>
            </p:cNvSpPr>
            <p:nvPr/>
          </p:nvSpPr>
          <p:spPr bwMode="auto">
            <a:xfrm>
              <a:off x="1940118" y="731520"/>
              <a:ext cx="628153" cy="26239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spcAft>
                  <a:spcPts val="0"/>
                </a:spcAft>
              </a:pPr>
              <a:r>
                <a:rPr lang="es-AR" sz="1100" b="1">
                  <a:effectLst/>
                  <a:latin typeface="Arial"/>
                  <a:ea typeface="Times New Roman"/>
                </a:rPr>
                <a:t>NULL</a:t>
              </a:r>
              <a:endParaRPr lang="es-ES" sz="1200">
                <a:effectLst/>
                <a:latin typeface="Times New Roman"/>
                <a:ea typeface="Times New Roman"/>
              </a:endParaRPr>
            </a:p>
          </p:txBody>
        </p:sp>
      </p:grpSp>
      <p:grpSp>
        <p:nvGrpSpPr>
          <p:cNvPr id="19" name="290 Grupo"/>
          <p:cNvGrpSpPr/>
          <p:nvPr/>
        </p:nvGrpSpPr>
        <p:grpSpPr>
          <a:xfrm>
            <a:off x="2772236" y="4149080"/>
            <a:ext cx="5184140" cy="1143000"/>
            <a:chOff x="0" y="0"/>
            <a:chExt cx="5184251" cy="1143000"/>
          </a:xfrm>
        </p:grpSpPr>
        <p:grpSp>
          <p:nvGrpSpPr>
            <p:cNvPr id="20" name="Group 144"/>
            <p:cNvGrpSpPr>
              <a:grpSpLocks/>
            </p:cNvGrpSpPr>
            <p:nvPr/>
          </p:nvGrpSpPr>
          <p:grpSpPr bwMode="auto">
            <a:xfrm>
              <a:off x="0" y="0"/>
              <a:ext cx="4562475" cy="1143000"/>
              <a:chOff x="2436" y="7384"/>
              <a:chExt cx="7185" cy="1800"/>
            </a:xfrm>
          </p:grpSpPr>
          <p:sp>
            <p:nvSpPr>
              <p:cNvPr id="22" name="Text Box 124"/>
              <p:cNvSpPr txBox="1">
                <a:spLocks noChangeArrowheads="1"/>
              </p:cNvSpPr>
              <p:nvPr/>
            </p:nvSpPr>
            <p:spPr bwMode="auto">
              <a:xfrm>
                <a:off x="2616" y="7995"/>
                <a:ext cx="1800"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spcAft>
                    <a:spcPts val="0"/>
                  </a:spcAft>
                </a:pPr>
                <a:r>
                  <a:rPr lang="es-AR" sz="1100" b="1">
                    <a:effectLst/>
                    <a:latin typeface="Arial"/>
                    <a:ea typeface="Times New Roman"/>
                  </a:rPr>
                  <a:t>int N</a:t>
                </a:r>
                <a:endParaRPr lang="es-ES" sz="1200">
                  <a:effectLst/>
                  <a:latin typeface="Times New Roman"/>
                  <a:ea typeface="Times New Roman"/>
                </a:endParaRPr>
              </a:p>
            </p:txBody>
          </p:sp>
          <p:sp>
            <p:nvSpPr>
              <p:cNvPr id="23" name="Text Box 125"/>
              <p:cNvSpPr txBox="1">
                <a:spLocks noChangeArrowheads="1"/>
              </p:cNvSpPr>
              <p:nvPr/>
            </p:nvSpPr>
            <p:spPr bwMode="auto">
              <a:xfrm>
                <a:off x="2616" y="8535"/>
                <a:ext cx="1800"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spcAft>
                    <a:spcPts val="0"/>
                  </a:spcAft>
                </a:pPr>
                <a:r>
                  <a:rPr lang="es-AR" sz="1100" b="1">
                    <a:effectLst/>
                    <a:latin typeface="Arial"/>
                    <a:ea typeface="Times New Roman"/>
                  </a:rPr>
                  <a:t>TNodo* Next</a:t>
                </a:r>
                <a:endParaRPr lang="es-ES" sz="1200">
                  <a:effectLst/>
                  <a:latin typeface="Times New Roman"/>
                  <a:ea typeface="Times New Roman"/>
                </a:endParaRPr>
              </a:p>
            </p:txBody>
          </p:sp>
          <p:sp>
            <p:nvSpPr>
              <p:cNvPr id="24" name="Rectangle 126"/>
              <p:cNvSpPr>
                <a:spLocks noChangeArrowheads="1"/>
              </p:cNvSpPr>
              <p:nvPr/>
            </p:nvSpPr>
            <p:spPr bwMode="auto">
              <a:xfrm>
                <a:off x="2436" y="7744"/>
                <a:ext cx="2160" cy="14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sp>
            <p:nvSpPr>
              <p:cNvPr id="25" name="Text Box 127"/>
              <p:cNvSpPr txBox="1">
                <a:spLocks noChangeArrowheads="1"/>
              </p:cNvSpPr>
              <p:nvPr/>
            </p:nvSpPr>
            <p:spPr bwMode="auto">
              <a:xfrm>
                <a:off x="2841" y="7384"/>
                <a:ext cx="14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s-AR" sz="1100" b="1">
                    <a:effectLst/>
                    <a:latin typeface="Arial"/>
                    <a:ea typeface="Times New Roman"/>
                  </a:rPr>
                  <a:t>TNodo</a:t>
                </a:r>
                <a:endParaRPr lang="es-ES" sz="1200">
                  <a:effectLst/>
                  <a:latin typeface="Times New Roman"/>
                  <a:ea typeface="Times New Roman"/>
                </a:endParaRPr>
              </a:p>
            </p:txBody>
          </p:sp>
          <p:sp>
            <p:nvSpPr>
              <p:cNvPr id="26" name="Text Box 130"/>
              <p:cNvSpPr txBox="1">
                <a:spLocks noChangeArrowheads="1"/>
              </p:cNvSpPr>
              <p:nvPr/>
            </p:nvSpPr>
            <p:spPr bwMode="auto">
              <a:xfrm>
                <a:off x="6216" y="7995"/>
                <a:ext cx="1800"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lgn="ctr">
                  <a:spcAft>
                    <a:spcPts val="0"/>
                  </a:spcAft>
                </a:pPr>
                <a:r>
                  <a:rPr lang="es-AR" sz="1100" b="1">
                    <a:effectLst/>
                    <a:latin typeface="Arial"/>
                    <a:ea typeface="Times New Roman"/>
                  </a:rPr>
                  <a:t>int N</a:t>
                </a:r>
                <a:endParaRPr lang="es-ES" sz="1200">
                  <a:effectLst/>
                  <a:latin typeface="Times New Roman"/>
                  <a:ea typeface="Times New Roman"/>
                </a:endParaRPr>
              </a:p>
            </p:txBody>
          </p:sp>
          <p:sp>
            <p:nvSpPr>
              <p:cNvPr id="27" name="Text Box 131"/>
              <p:cNvSpPr txBox="1">
                <a:spLocks noChangeArrowheads="1"/>
              </p:cNvSpPr>
              <p:nvPr/>
            </p:nvSpPr>
            <p:spPr bwMode="auto">
              <a:xfrm>
                <a:off x="6216" y="8535"/>
                <a:ext cx="1800"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a:spcAft>
                    <a:spcPts val="0"/>
                  </a:spcAft>
                </a:pPr>
                <a:r>
                  <a:rPr lang="es-AR" sz="1100" b="1">
                    <a:effectLst/>
                    <a:latin typeface="Arial"/>
                    <a:ea typeface="Times New Roman"/>
                  </a:rPr>
                  <a:t>TNodo* Next</a:t>
                </a:r>
                <a:endParaRPr lang="es-ES" sz="1200">
                  <a:effectLst/>
                  <a:latin typeface="Times New Roman"/>
                  <a:ea typeface="Times New Roman"/>
                </a:endParaRPr>
              </a:p>
            </p:txBody>
          </p:sp>
          <p:sp>
            <p:nvSpPr>
              <p:cNvPr id="28" name="Rectangle 132"/>
              <p:cNvSpPr>
                <a:spLocks noChangeArrowheads="1"/>
              </p:cNvSpPr>
              <p:nvPr/>
            </p:nvSpPr>
            <p:spPr bwMode="auto">
              <a:xfrm>
                <a:off x="6036" y="7744"/>
                <a:ext cx="2160" cy="144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sp>
            <p:nvSpPr>
              <p:cNvPr id="29" name="Text Box 133"/>
              <p:cNvSpPr txBox="1">
                <a:spLocks noChangeArrowheads="1"/>
              </p:cNvSpPr>
              <p:nvPr/>
            </p:nvSpPr>
            <p:spPr bwMode="auto">
              <a:xfrm>
                <a:off x="6441" y="7384"/>
                <a:ext cx="14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s-AR" sz="1100" b="1">
                    <a:effectLst/>
                    <a:latin typeface="Arial"/>
                    <a:ea typeface="Times New Roman"/>
                  </a:rPr>
                  <a:t>TNodo</a:t>
                </a:r>
                <a:endParaRPr lang="es-ES" sz="1200">
                  <a:effectLst/>
                  <a:latin typeface="Times New Roman"/>
                  <a:ea typeface="Times New Roman"/>
                </a:endParaRPr>
              </a:p>
            </p:txBody>
          </p:sp>
          <p:grpSp>
            <p:nvGrpSpPr>
              <p:cNvPr id="30" name="Group 137"/>
              <p:cNvGrpSpPr>
                <a:grpSpLocks/>
              </p:cNvGrpSpPr>
              <p:nvPr/>
            </p:nvGrpSpPr>
            <p:grpSpPr bwMode="auto">
              <a:xfrm>
                <a:off x="4416" y="8029"/>
                <a:ext cx="1605" cy="720"/>
                <a:chOff x="3861" y="6742"/>
                <a:chExt cx="1605" cy="720"/>
              </a:xfrm>
            </p:grpSpPr>
            <p:cxnSp>
              <p:nvCxnSpPr>
                <p:cNvPr id="35" name="Line 128"/>
                <p:cNvCxnSpPr/>
                <p:nvPr/>
              </p:nvCxnSpPr>
              <p:spPr bwMode="auto">
                <a:xfrm>
                  <a:off x="3861" y="7432"/>
                  <a:ext cx="90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36" name="Line 135"/>
                <p:cNvCxnSpPr/>
                <p:nvPr/>
              </p:nvCxnSpPr>
              <p:spPr bwMode="auto">
                <a:xfrm flipV="1">
                  <a:off x="4761" y="6742"/>
                  <a:ext cx="0" cy="72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37" name="Line 136"/>
                <p:cNvCxnSpPr/>
                <p:nvPr/>
              </p:nvCxnSpPr>
              <p:spPr bwMode="auto">
                <a:xfrm>
                  <a:off x="4746" y="6772"/>
                  <a:ext cx="720" cy="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grpSp>
          <p:grpSp>
            <p:nvGrpSpPr>
              <p:cNvPr id="31" name="Group 138"/>
              <p:cNvGrpSpPr>
                <a:grpSpLocks/>
              </p:cNvGrpSpPr>
              <p:nvPr/>
            </p:nvGrpSpPr>
            <p:grpSpPr bwMode="auto">
              <a:xfrm>
                <a:off x="8016" y="8029"/>
                <a:ext cx="1605" cy="720"/>
                <a:chOff x="3861" y="6742"/>
                <a:chExt cx="1605" cy="720"/>
              </a:xfrm>
            </p:grpSpPr>
            <p:cxnSp>
              <p:nvCxnSpPr>
                <p:cNvPr id="32" name="Line 139"/>
                <p:cNvCxnSpPr/>
                <p:nvPr/>
              </p:nvCxnSpPr>
              <p:spPr bwMode="auto">
                <a:xfrm>
                  <a:off x="3861" y="7432"/>
                  <a:ext cx="90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33" name="Line 140"/>
                <p:cNvCxnSpPr/>
                <p:nvPr/>
              </p:nvCxnSpPr>
              <p:spPr bwMode="auto">
                <a:xfrm flipV="1">
                  <a:off x="4761" y="6742"/>
                  <a:ext cx="0" cy="72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cxnSp>
            <p:cxnSp>
              <p:nvCxnSpPr>
                <p:cNvPr id="34" name="Line 141"/>
                <p:cNvCxnSpPr/>
                <p:nvPr/>
              </p:nvCxnSpPr>
              <p:spPr bwMode="auto">
                <a:xfrm>
                  <a:off x="4746" y="6772"/>
                  <a:ext cx="720" cy="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cxnSp>
          </p:grpSp>
        </p:grpSp>
        <p:sp>
          <p:nvSpPr>
            <p:cNvPr id="21" name="Cuadro de texto 2"/>
            <p:cNvSpPr txBox="1">
              <a:spLocks noChangeArrowheads="1"/>
            </p:cNvSpPr>
            <p:nvPr/>
          </p:nvSpPr>
          <p:spPr bwMode="auto">
            <a:xfrm>
              <a:off x="4556098" y="270344"/>
              <a:ext cx="628153" cy="26239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spcAft>
                  <a:spcPts val="0"/>
                </a:spcAft>
              </a:pPr>
              <a:r>
                <a:rPr lang="es-AR" sz="1100" b="1">
                  <a:effectLst/>
                  <a:latin typeface="Arial"/>
                  <a:ea typeface="Times New Roman"/>
                </a:rPr>
                <a:t>NULL</a:t>
              </a:r>
              <a:endParaRPr lang="es-ES" sz="1200">
                <a:effectLst/>
                <a:latin typeface="Times New Roman"/>
                <a:ea typeface="Times New Roman"/>
              </a:endParaRPr>
            </a:p>
          </p:txBody>
        </p:sp>
      </p:grpSp>
    </p:spTree>
    <p:extLst>
      <p:ext uri="{BB962C8B-B14F-4D97-AF65-F5344CB8AC3E}">
        <p14:creationId xmlns:p14="http://schemas.microsoft.com/office/powerpoint/2010/main" val="732802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a:solidFill>
                  <a:schemeClr val="tx2">
                    <a:lumMod val="75000"/>
                  </a:schemeClr>
                </a:solidFill>
              </a:rPr>
              <a:t>Ejemplo 6</a:t>
            </a:r>
            <a:endParaRPr lang="es-ES" b="1" i="1" dirty="0">
              <a:solidFill>
                <a:schemeClr val="tx2">
                  <a:lumMod val="75000"/>
                </a:schemeClr>
              </a:solidFill>
            </a:endParaRPr>
          </a:p>
        </p:txBody>
      </p:sp>
      <p:sp>
        <p:nvSpPr>
          <p:cNvPr id="3" name="2 Marcador de contenido"/>
          <p:cNvSpPr>
            <a:spLocks noGrp="1"/>
          </p:cNvSpPr>
          <p:nvPr>
            <p:ph idx="1"/>
          </p:nvPr>
        </p:nvSpPr>
        <p:spPr/>
        <p:txBody>
          <a:bodyPr/>
          <a:lstStyle/>
          <a:p>
            <a:pPr marL="0" indent="0">
              <a:buNone/>
            </a:pPr>
            <a:r>
              <a:rPr lang="es-AR" dirty="0"/>
              <a:t>Generar una lista </a:t>
            </a:r>
            <a:r>
              <a:rPr lang="es-AR" dirty="0" smtClean="0"/>
              <a:t>enlazada que </a:t>
            </a:r>
            <a:r>
              <a:rPr lang="es-AR" dirty="0"/>
              <a:t>posea 15 nodos cada uno de los cuales será cargado con una magnitud entera aleatoria en el rango 50 ... 99.</a:t>
            </a:r>
            <a:endParaRPr lang="es-ES" dirty="0"/>
          </a:p>
          <a:p>
            <a:pPr marL="0" indent="0">
              <a:buNone/>
            </a:pP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13</a:t>
            </a:fld>
            <a:endParaRPr lang="es-ES"/>
          </a:p>
        </p:txBody>
      </p:sp>
    </p:spTree>
    <p:extLst>
      <p:ext uri="{BB962C8B-B14F-4D97-AF65-F5344CB8AC3E}">
        <p14:creationId xmlns:p14="http://schemas.microsoft.com/office/powerpoint/2010/main" val="198557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AR" b="1" i="1" dirty="0">
                <a:solidFill>
                  <a:schemeClr val="tx2">
                    <a:lumMod val="75000"/>
                  </a:schemeClr>
                </a:solidFill>
              </a:rPr>
              <a:t>Punteros como parámetros de </a:t>
            </a:r>
            <a:r>
              <a:rPr lang="es-AR" b="1" i="1" dirty="0">
                <a:solidFill>
                  <a:schemeClr val="tx2">
                    <a:lumMod val="75000"/>
                  </a:schemeClr>
                </a:solidFill>
              </a:rPr>
              <a:t>funciones</a:t>
            </a:r>
            <a:endParaRPr lang="es-ES" b="1" i="1" dirty="0">
              <a:solidFill>
                <a:schemeClr val="tx2">
                  <a:lumMod val="75000"/>
                </a:schemeClr>
              </a:solidFill>
            </a:endParaRPr>
          </a:p>
        </p:txBody>
      </p:sp>
      <p:sp>
        <p:nvSpPr>
          <p:cNvPr id="3" name="2 Marcador de contenido"/>
          <p:cNvSpPr>
            <a:spLocks noGrp="1"/>
          </p:cNvSpPr>
          <p:nvPr>
            <p:ph idx="1"/>
          </p:nvPr>
        </p:nvSpPr>
        <p:spPr>
          <a:xfrm>
            <a:off x="457200" y="1600200"/>
            <a:ext cx="8229600" cy="2188840"/>
          </a:xfrm>
        </p:spPr>
        <p:txBody>
          <a:bodyPr>
            <a:normAutofit fontScale="92500"/>
          </a:bodyPr>
          <a:lstStyle/>
          <a:p>
            <a:pPr marL="0" indent="0">
              <a:buNone/>
            </a:pPr>
            <a:r>
              <a:rPr lang="es-AR" dirty="0"/>
              <a:t>En C cuando queremos pasar alguna información a una función determinada podemos hacerlo mediante dos maneras:</a:t>
            </a:r>
          </a:p>
          <a:p>
            <a:pPr marL="0" indent="0">
              <a:buNone/>
            </a:pPr>
            <a:endParaRPr lang="es-AR" dirty="0"/>
          </a:p>
          <a:p>
            <a:pPr marL="0" indent="0">
              <a:buNone/>
            </a:pPr>
            <a:r>
              <a:rPr lang="es-AR" dirty="0" smtClean="0"/>
              <a:t>•</a:t>
            </a:r>
            <a:r>
              <a:rPr lang="es-AR" b="1" i="1" dirty="0" smtClean="0"/>
              <a:t>Parámetros </a:t>
            </a:r>
            <a:r>
              <a:rPr lang="es-AR" b="1" i="1" dirty="0"/>
              <a:t>por Valor</a:t>
            </a:r>
          </a:p>
          <a:p>
            <a:pPr marL="0" indent="0">
              <a:buNone/>
            </a:pPr>
            <a:r>
              <a:rPr lang="es-AR" b="1" i="1" dirty="0" smtClean="0"/>
              <a:t>•Parámetros </a:t>
            </a:r>
            <a:r>
              <a:rPr lang="es-AR" b="1" i="1" dirty="0"/>
              <a:t>por Referencia</a:t>
            </a:r>
          </a:p>
          <a:p>
            <a:endParaRPr lang="es-AR" dirty="0" smtClean="0"/>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14</a:t>
            </a:fld>
            <a:endParaRPr lang="es-ES"/>
          </a:p>
        </p:txBody>
      </p:sp>
      <p:sp>
        <p:nvSpPr>
          <p:cNvPr id="5" name="4 Rectángulo"/>
          <p:cNvSpPr/>
          <p:nvPr/>
        </p:nvSpPr>
        <p:spPr>
          <a:xfrm>
            <a:off x="251520" y="3933056"/>
            <a:ext cx="8424936" cy="2308324"/>
          </a:xfrm>
          <a:prstGeom prst="rect">
            <a:avLst/>
          </a:prstGeom>
        </p:spPr>
        <p:txBody>
          <a:bodyPr wrap="square">
            <a:spAutoFit/>
          </a:bodyPr>
          <a:lstStyle/>
          <a:p>
            <a:r>
              <a:rPr lang="es-AR" sz="1600" dirty="0">
                <a:solidFill>
                  <a:srgbClr val="FF0000"/>
                </a:solidFill>
              </a:rPr>
              <a:t>Al pasar una variable a una función mediante valor lo que se hace es pasar una copia de la información contenida en esa variable </a:t>
            </a:r>
            <a:r>
              <a:rPr lang="es-AR" sz="1600" dirty="0"/>
              <a:t>por lo que tendremos dos instancias diferentes de la misma variable, una dentro de la función y otra fuera de ella, así si se modifica la información de la variable enviada esta solo será cambiada en ese ambiente.</a:t>
            </a:r>
          </a:p>
          <a:p>
            <a:r>
              <a:rPr lang="es-AR" sz="1600" dirty="0">
                <a:solidFill>
                  <a:srgbClr val="FF0000"/>
                </a:solidFill>
              </a:rPr>
              <a:t>Al pasar una variable a una función por referencia lo que hacemos en realidad es pasar un puntero a la dirección en memoria en la que se localiza la variable en si, por lo que al modificar la información mediante el apuntador en la función </a:t>
            </a:r>
            <a:r>
              <a:rPr lang="es-AR" sz="1600" dirty="0"/>
              <a:t>al que fue enviada esta será modificada en todos los ámbitos ya que en realidad modificamos la variable original, de hecho la única ya que mediante esta forma no se hace otra copia de la variable.</a:t>
            </a:r>
          </a:p>
        </p:txBody>
      </p:sp>
    </p:spTree>
    <p:extLst>
      <p:ext uri="{BB962C8B-B14F-4D97-AF65-F5344CB8AC3E}">
        <p14:creationId xmlns:p14="http://schemas.microsoft.com/office/powerpoint/2010/main" val="785126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i="1" dirty="0">
                <a:solidFill>
                  <a:schemeClr val="tx2">
                    <a:lumMod val="75000"/>
                  </a:schemeClr>
                </a:solidFill>
              </a:rPr>
              <a:t>FUNCIONES QUE DEVUELVEN </a:t>
            </a:r>
            <a:r>
              <a:rPr lang="es-AR" b="1" i="1" dirty="0" smtClean="0">
                <a:solidFill>
                  <a:schemeClr val="tx2">
                    <a:lumMod val="75000"/>
                  </a:schemeClr>
                </a:solidFill>
              </a:rPr>
              <a:t>PUNTEROS</a:t>
            </a:r>
            <a:endParaRPr lang="es-ES" dirty="0"/>
          </a:p>
        </p:txBody>
      </p:sp>
      <p:sp>
        <p:nvSpPr>
          <p:cNvPr id="3" name="2 Marcador de contenido"/>
          <p:cNvSpPr>
            <a:spLocks noGrp="1"/>
          </p:cNvSpPr>
          <p:nvPr>
            <p:ph idx="1"/>
          </p:nvPr>
        </p:nvSpPr>
        <p:spPr/>
        <p:txBody>
          <a:bodyPr/>
          <a:lstStyle/>
          <a:p>
            <a:pPr marL="0" indent="0">
              <a:buNone/>
            </a:pPr>
            <a:r>
              <a:rPr lang="es-AR" dirty="0"/>
              <a:t>Cuando definíamos un </a:t>
            </a:r>
            <a:r>
              <a:rPr lang="es-AR" dirty="0" smtClean="0"/>
              <a:t>puntero en </a:t>
            </a:r>
            <a:r>
              <a:rPr lang="es-AR" dirty="0"/>
              <a:t>la </a:t>
            </a:r>
            <a:r>
              <a:rPr lang="es-AR" dirty="0" smtClean="0"/>
              <a:t>1ra clase, </a:t>
            </a:r>
            <a:r>
              <a:rPr lang="es-AR" dirty="0"/>
              <a:t>especificamos que “era todo elemento de programa: variable, constante o función, cuyo contenido </a:t>
            </a:r>
            <a:r>
              <a:rPr lang="es-AR" dirty="0" smtClean="0"/>
              <a:t>era </a:t>
            </a:r>
            <a:r>
              <a:rPr lang="es-AR" dirty="0"/>
              <a:t>una dirección”. </a:t>
            </a:r>
            <a:endParaRPr lang="es-AR" dirty="0" smtClean="0"/>
          </a:p>
          <a:p>
            <a:pPr marL="0" indent="0">
              <a:buNone/>
            </a:pPr>
            <a:endParaRPr lang="es-AR" dirty="0"/>
          </a:p>
          <a:p>
            <a:pPr marL="0" indent="0">
              <a:buNone/>
            </a:pPr>
            <a:r>
              <a:rPr lang="es-AR" dirty="0" smtClean="0"/>
              <a:t>Sintaxis</a:t>
            </a:r>
          </a:p>
          <a:p>
            <a:pPr marL="0" indent="0">
              <a:buNone/>
            </a:pPr>
            <a:endParaRPr lang="es-AR" dirty="0"/>
          </a:p>
          <a:p>
            <a:pPr marL="0" indent="0">
              <a:buNone/>
            </a:pPr>
            <a:r>
              <a:rPr lang="es-AR" dirty="0" smtClean="0"/>
              <a:t>Tipo * </a:t>
            </a:r>
            <a:r>
              <a:rPr lang="es-AR" dirty="0" err="1" smtClean="0"/>
              <a:t>NombreFuncion</a:t>
            </a:r>
            <a:r>
              <a:rPr lang="es-AR" dirty="0" smtClean="0"/>
              <a:t>(</a:t>
            </a:r>
            <a:r>
              <a:rPr lang="es-AR" dirty="0" err="1" smtClean="0"/>
              <a:t>parametros</a:t>
            </a:r>
            <a:r>
              <a:rPr lang="es-AR" dirty="0" smtClean="0"/>
              <a:t>)</a:t>
            </a:r>
            <a:endParaRPr lang="es-ES" dirty="0"/>
          </a:p>
          <a:p>
            <a:pPr marL="0" indent="0">
              <a:buNone/>
            </a:pPr>
            <a:r>
              <a:rPr lang="es-AR" dirty="0" smtClean="0"/>
              <a:t>{ Tipo * </a:t>
            </a:r>
            <a:r>
              <a:rPr lang="es-AR" dirty="0" err="1" smtClean="0"/>
              <a:t>var</a:t>
            </a:r>
            <a:r>
              <a:rPr lang="es-AR" dirty="0" smtClean="0"/>
              <a:t>;</a:t>
            </a:r>
          </a:p>
          <a:p>
            <a:pPr marL="0" indent="0">
              <a:buNone/>
            </a:pPr>
            <a:r>
              <a:rPr lang="es-AR" dirty="0"/>
              <a:t>	</a:t>
            </a:r>
            <a:r>
              <a:rPr lang="es-AR" dirty="0" err="1" smtClean="0"/>
              <a:t>return</a:t>
            </a:r>
            <a:r>
              <a:rPr lang="es-AR" dirty="0" smtClean="0"/>
              <a:t>(</a:t>
            </a:r>
            <a:r>
              <a:rPr lang="es-AR" dirty="0" err="1" smtClean="0"/>
              <a:t>var</a:t>
            </a:r>
            <a:r>
              <a:rPr lang="es-AR" smtClean="0"/>
              <a:t>);</a:t>
            </a:r>
            <a:endParaRPr lang="es-AR" dirty="0" smtClean="0"/>
          </a:p>
          <a:p>
            <a:pPr marL="0" indent="0">
              <a:buNone/>
            </a:pPr>
            <a:r>
              <a:rPr lang="es-AR" dirty="0" smtClean="0"/>
              <a:t>}</a:t>
            </a:r>
            <a:endParaRPr lang="es-ES" dirty="0"/>
          </a:p>
          <a:p>
            <a:pPr marL="0" indent="0">
              <a:buNone/>
            </a:pP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15</a:t>
            </a:fld>
            <a:endParaRPr lang="es-ES"/>
          </a:p>
        </p:txBody>
      </p:sp>
    </p:spTree>
    <p:extLst>
      <p:ext uri="{BB962C8B-B14F-4D97-AF65-F5344CB8AC3E}">
        <p14:creationId xmlns:p14="http://schemas.microsoft.com/office/powerpoint/2010/main" val="1882287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a:solidFill>
                  <a:schemeClr val="tx2">
                    <a:lumMod val="75000"/>
                  </a:schemeClr>
                </a:solidFill>
              </a:rPr>
              <a:t>Arreglo de Punteros</a:t>
            </a:r>
            <a:endParaRPr lang="es-ES" dirty="0"/>
          </a:p>
        </p:txBody>
      </p:sp>
      <p:sp>
        <p:nvSpPr>
          <p:cNvPr id="3" name="2 Marcador de contenido"/>
          <p:cNvSpPr>
            <a:spLocks noGrp="1"/>
          </p:cNvSpPr>
          <p:nvPr>
            <p:ph idx="1"/>
          </p:nvPr>
        </p:nvSpPr>
        <p:spPr/>
        <p:txBody>
          <a:bodyPr>
            <a:normAutofit fontScale="70000" lnSpcReduction="20000"/>
          </a:bodyPr>
          <a:lstStyle/>
          <a:p>
            <a:pPr marL="0" indent="0">
              <a:buNone/>
            </a:pPr>
            <a:r>
              <a:rPr lang="es-AR" dirty="0"/>
              <a:t>Un arreglo de punteros es una arreglo como cualquier otro, con la diferencia que el contenido es un puntero.</a:t>
            </a:r>
          </a:p>
          <a:p>
            <a:pPr marL="0" indent="0">
              <a:buNone/>
            </a:pPr>
            <a:r>
              <a:rPr lang="es-AR" dirty="0"/>
              <a:t>Se lo define de la siguiente manera:</a:t>
            </a:r>
          </a:p>
          <a:p>
            <a:pPr marL="0" indent="0">
              <a:buNone/>
            </a:pPr>
            <a:endParaRPr lang="es-AR" dirty="0"/>
          </a:p>
          <a:p>
            <a:pPr marL="0" indent="0" algn="ctr">
              <a:buNone/>
            </a:pPr>
            <a:r>
              <a:rPr lang="es-AR" dirty="0"/>
              <a:t>&lt;tipo&gt; *Nombre[DIM];</a:t>
            </a:r>
          </a:p>
          <a:p>
            <a:pPr marL="0" indent="0">
              <a:buNone/>
            </a:pPr>
            <a:endParaRPr lang="es-AR" dirty="0"/>
          </a:p>
          <a:p>
            <a:pPr marL="0" indent="0">
              <a:buNone/>
            </a:pPr>
            <a:r>
              <a:rPr lang="es-AR" dirty="0"/>
              <a:t>Por ejemplo la declaración para un arreglo de punteros </a:t>
            </a:r>
            <a:r>
              <a:rPr lang="es-AR" dirty="0" err="1"/>
              <a:t>int</a:t>
            </a:r>
            <a:r>
              <a:rPr lang="es-AR" dirty="0"/>
              <a:t> de tamaño 10 es:</a:t>
            </a:r>
          </a:p>
          <a:p>
            <a:pPr marL="0" indent="0">
              <a:buNone/>
            </a:pPr>
            <a:endParaRPr lang="es-AR" dirty="0"/>
          </a:p>
          <a:p>
            <a:pPr marL="0" indent="0" algn="ctr">
              <a:buNone/>
            </a:pPr>
            <a:r>
              <a:rPr lang="es-AR" dirty="0" err="1"/>
              <a:t>int</a:t>
            </a:r>
            <a:r>
              <a:rPr lang="es-AR" dirty="0"/>
              <a:t> *x[10];</a:t>
            </a:r>
          </a:p>
          <a:p>
            <a:pPr marL="0" indent="0">
              <a:buNone/>
            </a:pPr>
            <a:endParaRPr lang="es-AR" dirty="0"/>
          </a:p>
          <a:p>
            <a:pPr marL="0" indent="0">
              <a:buNone/>
            </a:pPr>
            <a:r>
              <a:rPr lang="es-AR" dirty="0"/>
              <a:t>Para asignar una dirección de una variable entera llamada </a:t>
            </a:r>
            <a:r>
              <a:rPr lang="es-AR" dirty="0" err="1"/>
              <a:t>var</a:t>
            </a:r>
            <a:r>
              <a:rPr lang="es-AR" dirty="0"/>
              <a:t> al tercer elemento de arreglo de punteros, se escribiría:</a:t>
            </a:r>
          </a:p>
          <a:p>
            <a:pPr marL="0" indent="0">
              <a:buNone/>
            </a:pPr>
            <a:endParaRPr lang="es-AR" dirty="0"/>
          </a:p>
          <a:p>
            <a:pPr marL="0" indent="0" algn="ctr">
              <a:buNone/>
            </a:pPr>
            <a:r>
              <a:rPr lang="es-AR" dirty="0"/>
              <a:t>x[2]=&amp;</a:t>
            </a:r>
            <a:r>
              <a:rPr lang="es-AR" dirty="0" err="1"/>
              <a:t>var</a:t>
            </a:r>
            <a:r>
              <a:rPr lang="es-AR" dirty="0"/>
              <a:t>;</a:t>
            </a:r>
          </a:p>
          <a:p>
            <a:pPr marL="0" indent="0">
              <a:buNone/>
            </a:pPr>
            <a:endParaRPr lang="es-AR" dirty="0"/>
          </a:p>
          <a:p>
            <a:pPr marL="0" indent="0">
              <a:buNone/>
            </a:pPr>
            <a:r>
              <a:rPr lang="es-AR" dirty="0"/>
              <a:t>Para modificar el valor de </a:t>
            </a:r>
            <a:r>
              <a:rPr lang="es-AR" dirty="0" err="1"/>
              <a:t>var</a:t>
            </a:r>
            <a:r>
              <a:rPr lang="es-AR" dirty="0"/>
              <a:t>, haría:</a:t>
            </a:r>
          </a:p>
          <a:p>
            <a:pPr marL="0" indent="0">
              <a:buNone/>
            </a:pPr>
            <a:endParaRPr lang="es-AR" dirty="0"/>
          </a:p>
          <a:p>
            <a:pPr marL="0" indent="0" algn="ctr">
              <a:buNone/>
            </a:pPr>
            <a:r>
              <a:rPr lang="es-AR" dirty="0"/>
              <a:t>*x[2]=15;</a:t>
            </a:r>
          </a:p>
          <a:p>
            <a:endParaRPr lang="es-AR" dirty="0"/>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2</a:t>
            </a:fld>
            <a:endParaRPr lang="es-ES"/>
          </a:p>
        </p:txBody>
      </p:sp>
    </p:spTree>
    <p:extLst>
      <p:ext uri="{BB962C8B-B14F-4D97-AF65-F5344CB8AC3E}">
        <p14:creationId xmlns:p14="http://schemas.microsoft.com/office/powerpoint/2010/main" val="1129736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a:solidFill>
                  <a:schemeClr val="tx2">
                    <a:lumMod val="75000"/>
                  </a:schemeClr>
                </a:solidFill>
              </a:rPr>
              <a:t>Ejemplo</a:t>
            </a:r>
            <a:r>
              <a:rPr lang="es-AR" b="1" dirty="0"/>
              <a:t> </a:t>
            </a:r>
            <a:r>
              <a:rPr lang="es-AR" b="1" i="1" dirty="0">
                <a:solidFill>
                  <a:schemeClr val="tx2">
                    <a:lumMod val="75000"/>
                  </a:schemeClr>
                </a:solidFill>
              </a:rPr>
              <a:t>1</a:t>
            </a:r>
            <a:endParaRPr lang="es-ES" b="1" i="1" dirty="0">
              <a:solidFill>
                <a:schemeClr val="tx2">
                  <a:lumMod val="75000"/>
                </a:schemeClr>
              </a:solidFill>
            </a:endParaRPr>
          </a:p>
        </p:txBody>
      </p:sp>
      <p:sp>
        <p:nvSpPr>
          <p:cNvPr id="3" name="2 Marcador de contenido"/>
          <p:cNvSpPr>
            <a:spLocks noGrp="1"/>
          </p:cNvSpPr>
          <p:nvPr>
            <p:ph idx="1"/>
          </p:nvPr>
        </p:nvSpPr>
        <p:spPr/>
        <p:txBody>
          <a:bodyPr/>
          <a:lstStyle/>
          <a:p>
            <a:pPr marL="0" indent="0">
              <a:buNone/>
            </a:pPr>
            <a:r>
              <a:rPr lang="es-AR" sz="1600" dirty="0" err="1"/>
              <a:t>int</a:t>
            </a:r>
            <a:r>
              <a:rPr lang="es-AR" sz="1600" dirty="0"/>
              <a:t>* </a:t>
            </a:r>
            <a:r>
              <a:rPr lang="es-AR" sz="1600" dirty="0" err="1"/>
              <a:t>pInt</a:t>
            </a:r>
            <a:r>
              <a:rPr lang="es-AR" sz="1600" dirty="0"/>
              <a:t>[5];		</a:t>
            </a:r>
            <a:endParaRPr lang="es-ES" sz="1600" dirty="0"/>
          </a:p>
          <a:p>
            <a:pPr marL="0" indent="0">
              <a:buNone/>
            </a:pPr>
            <a:r>
              <a:rPr lang="es-AR" sz="1600" dirty="0"/>
              <a:t>	</a:t>
            </a:r>
            <a:endParaRPr lang="es-ES" sz="1600" dirty="0"/>
          </a:p>
          <a:p>
            <a:pPr marL="0" indent="0">
              <a:buNone/>
            </a:pPr>
            <a:r>
              <a:rPr lang="es-AR" sz="1600" dirty="0" err="1"/>
              <a:t>int</a:t>
            </a:r>
            <a:r>
              <a:rPr lang="es-AR" sz="1600" dirty="0"/>
              <a:t> a=43, b=45, c=72, d=3, e=65;	</a:t>
            </a:r>
            <a:endParaRPr lang="es-ES" sz="1600" dirty="0"/>
          </a:p>
          <a:p>
            <a:pPr marL="0" indent="0">
              <a:buNone/>
            </a:pPr>
            <a:r>
              <a:rPr lang="es-AR" sz="1600" dirty="0"/>
              <a:t> </a:t>
            </a:r>
            <a:endParaRPr lang="es-ES" sz="1600" dirty="0"/>
          </a:p>
          <a:p>
            <a:pPr marL="0" indent="0">
              <a:buNone/>
            </a:pPr>
            <a:r>
              <a:rPr lang="es-AR" sz="1600" dirty="0" err="1"/>
              <a:t>pInt</a:t>
            </a:r>
            <a:r>
              <a:rPr lang="es-AR" sz="1600" dirty="0"/>
              <a:t> [0] = &amp;a;		</a:t>
            </a:r>
            <a:endParaRPr lang="es-ES" sz="1600" dirty="0"/>
          </a:p>
          <a:p>
            <a:pPr marL="0" indent="0">
              <a:buNone/>
            </a:pPr>
            <a:r>
              <a:rPr lang="es-AR" sz="1600" dirty="0" err="1"/>
              <a:t>pInt</a:t>
            </a:r>
            <a:r>
              <a:rPr lang="es-AR" sz="1600" dirty="0"/>
              <a:t> [1] = &amp;b;		</a:t>
            </a:r>
            <a:endParaRPr lang="es-ES" sz="1600" dirty="0"/>
          </a:p>
          <a:p>
            <a:pPr marL="0" indent="0">
              <a:buNone/>
            </a:pPr>
            <a:r>
              <a:rPr lang="es-AR" sz="1600" dirty="0" err="1"/>
              <a:t>pInt</a:t>
            </a:r>
            <a:r>
              <a:rPr lang="es-AR" sz="1600" dirty="0"/>
              <a:t> [2] = &amp;c;		</a:t>
            </a:r>
            <a:endParaRPr lang="es-ES" sz="1600" dirty="0"/>
          </a:p>
          <a:p>
            <a:pPr marL="0" indent="0">
              <a:buNone/>
            </a:pPr>
            <a:r>
              <a:rPr lang="es-AR" sz="1600" dirty="0" err="1"/>
              <a:t>pInt</a:t>
            </a:r>
            <a:r>
              <a:rPr lang="es-AR" sz="1600" dirty="0"/>
              <a:t> [3] = &amp;d;		</a:t>
            </a:r>
            <a:endParaRPr lang="es-ES" sz="1600" dirty="0"/>
          </a:p>
          <a:p>
            <a:pPr marL="0" indent="0">
              <a:buNone/>
            </a:pPr>
            <a:r>
              <a:rPr lang="es-AR" sz="1600" dirty="0" err="1"/>
              <a:t>pInt</a:t>
            </a:r>
            <a:r>
              <a:rPr lang="es-AR" sz="1600" dirty="0"/>
              <a:t> [4] = &amp;e;</a:t>
            </a:r>
            <a:r>
              <a:rPr lang="es-AR" dirty="0"/>
              <a:t>	</a:t>
            </a: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3</a:t>
            </a:fld>
            <a:endParaRPr lang="es-E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708920"/>
            <a:ext cx="4833249" cy="3410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275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i="1" dirty="0">
                <a:solidFill>
                  <a:schemeClr val="tx2">
                    <a:lumMod val="75000"/>
                  </a:schemeClr>
                </a:solidFill>
              </a:rPr>
              <a:t>Ejemplo 2</a:t>
            </a:r>
          </a:p>
        </p:txBody>
      </p:sp>
      <p:sp>
        <p:nvSpPr>
          <p:cNvPr id="3" name="2 Marcador de contenido"/>
          <p:cNvSpPr>
            <a:spLocks noGrp="1"/>
          </p:cNvSpPr>
          <p:nvPr>
            <p:ph idx="1"/>
          </p:nvPr>
        </p:nvSpPr>
        <p:spPr/>
        <p:txBody>
          <a:bodyPr/>
          <a:lstStyle/>
          <a:p>
            <a:pPr marL="0" indent="0">
              <a:buNone/>
            </a:pPr>
            <a:r>
              <a:rPr lang="es-AR" dirty="0"/>
              <a:t>Una utilización común de un arreglo de punteros es la de guardar los punteros a los mensajes de </a:t>
            </a:r>
            <a:r>
              <a:rPr lang="es-AR" dirty="0" smtClean="0"/>
              <a:t>error</a:t>
            </a: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4</a:t>
            </a:fld>
            <a:endParaRPr lang="es-ES"/>
          </a:p>
        </p:txBody>
      </p:sp>
    </p:spTree>
    <p:extLst>
      <p:ext uri="{BB962C8B-B14F-4D97-AF65-F5344CB8AC3E}">
        <p14:creationId xmlns:p14="http://schemas.microsoft.com/office/powerpoint/2010/main" val="189670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AR" b="1" i="1" dirty="0" smtClean="0">
                <a:solidFill>
                  <a:schemeClr val="tx2">
                    <a:lumMod val="75000"/>
                  </a:schemeClr>
                </a:solidFill>
              </a:rPr>
              <a:t>Ordenamiento </a:t>
            </a:r>
            <a:r>
              <a:rPr lang="es-AR" b="1" i="1" dirty="0">
                <a:solidFill>
                  <a:schemeClr val="tx2">
                    <a:lumMod val="75000"/>
                  </a:schemeClr>
                </a:solidFill>
              </a:rPr>
              <a:t>a través de un índice</a:t>
            </a:r>
            <a:endParaRPr lang="es-ES" b="1" i="1" dirty="0">
              <a:solidFill>
                <a:schemeClr val="tx2">
                  <a:lumMod val="75000"/>
                </a:schemeClr>
              </a:solidFill>
            </a:endParaRPr>
          </a:p>
        </p:txBody>
      </p:sp>
      <p:sp>
        <p:nvSpPr>
          <p:cNvPr id="4" name="3 Marcador de número de diapositiva"/>
          <p:cNvSpPr>
            <a:spLocks noGrp="1"/>
          </p:cNvSpPr>
          <p:nvPr>
            <p:ph type="sldNum" sz="quarter" idx="12"/>
          </p:nvPr>
        </p:nvSpPr>
        <p:spPr/>
        <p:txBody>
          <a:bodyPr/>
          <a:lstStyle/>
          <a:p>
            <a:fld id="{DA7E57A3-C08A-4505-AA75-D7873B70959D}" type="slidenum">
              <a:rPr lang="es-ES" smtClean="0"/>
              <a:t>5</a:t>
            </a:fld>
            <a:endParaRPr lang="es-ES"/>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988840"/>
            <a:ext cx="7459235" cy="355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5516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AR" b="1" i="1" dirty="0">
                <a:solidFill>
                  <a:schemeClr val="tx2">
                    <a:lumMod val="75000"/>
                  </a:schemeClr>
                </a:solidFill>
              </a:rPr>
              <a:t>Ordenamiento a través de un </a:t>
            </a:r>
            <a:r>
              <a:rPr lang="es-AR" b="1" i="1" dirty="0" smtClean="0">
                <a:solidFill>
                  <a:schemeClr val="tx2">
                    <a:lumMod val="75000"/>
                  </a:schemeClr>
                </a:solidFill>
              </a:rPr>
              <a:t>índice – Ejemplo 3</a:t>
            </a:r>
            <a:endParaRPr lang="es-ES" b="1" i="1" dirty="0">
              <a:solidFill>
                <a:schemeClr val="tx2">
                  <a:lumMod val="75000"/>
                </a:schemeClr>
              </a:solidFill>
            </a:endParaRPr>
          </a:p>
        </p:txBody>
      </p:sp>
      <p:sp>
        <p:nvSpPr>
          <p:cNvPr id="4" name="3 Marcador de número de diapositiva"/>
          <p:cNvSpPr>
            <a:spLocks noGrp="1"/>
          </p:cNvSpPr>
          <p:nvPr>
            <p:ph type="sldNum" sz="quarter" idx="12"/>
          </p:nvPr>
        </p:nvSpPr>
        <p:spPr/>
        <p:txBody>
          <a:bodyPr/>
          <a:lstStyle/>
          <a:p>
            <a:fld id="{DA7E57A3-C08A-4505-AA75-D7873B70959D}" type="slidenum">
              <a:rPr lang="es-ES" smtClean="0"/>
              <a:t>6</a:t>
            </a:fld>
            <a:endParaRPr lang="es-ES"/>
          </a:p>
        </p:txBody>
      </p:sp>
      <p:sp>
        <p:nvSpPr>
          <p:cNvPr id="6" name="5 Marcador de contenido"/>
          <p:cNvSpPr>
            <a:spLocks noGrp="1"/>
          </p:cNvSpPr>
          <p:nvPr>
            <p:ph idx="1"/>
          </p:nvPr>
        </p:nvSpPr>
        <p:spPr>
          <a:xfrm>
            <a:off x="457200" y="1600200"/>
            <a:ext cx="8229600" cy="892696"/>
          </a:xfrm>
        </p:spPr>
        <p:txBody>
          <a:bodyPr>
            <a:normAutofit fontScale="77500" lnSpcReduction="20000"/>
          </a:bodyPr>
          <a:lstStyle/>
          <a:p>
            <a:r>
              <a:rPr lang="es-AR" dirty="0"/>
              <a:t>Ahora imaginemos que las direcciones señaladas por cada domicilio de </a:t>
            </a:r>
            <a:r>
              <a:rPr lang="es-AR" dirty="0" err="1"/>
              <a:t>Ind</a:t>
            </a:r>
            <a:r>
              <a:rPr lang="es-AR" dirty="0"/>
              <a:t>[ ] han sido alteradas de tal manera que recorriendo secuencialmente este arreglo, obtenemos un acceso ORDENADO en V[DIM]:</a:t>
            </a:r>
            <a:endParaRPr lang="es-ES" dirty="0"/>
          </a:p>
        </p:txBody>
      </p:sp>
      <p:pic>
        <p:nvPicPr>
          <p:cNvPr id="3104" name="Picture 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564904"/>
            <a:ext cx="5464175"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Rectángulo"/>
          <p:cNvSpPr/>
          <p:nvPr/>
        </p:nvSpPr>
        <p:spPr>
          <a:xfrm>
            <a:off x="4860032" y="3429000"/>
            <a:ext cx="3960440" cy="2554545"/>
          </a:xfrm>
          <a:prstGeom prst="rect">
            <a:avLst/>
          </a:prstGeom>
        </p:spPr>
        <p:txBody>
          <a:bodyPr wrap="square">
            <a:spAutoFit/>
          </a:bodyPr>
          <a:lstStyle/>
          <a:p>
            <a:r>
              <a:rPr lang="es-AR" sz="1600" dirty="0"/>
              <a:t>Los contenidos originales del vector V[ ] no han sufrido ninguna reubicación. Normalmente en las bases de datos se dispone de muchos campos que pueden incluso ser extensos, y reubicarlos para ordenarlos insume una cantidad enorme de tiempo. En cambio con un índice el problema se simplifica significativamente: en ese caso se elige un campo adecuado por el cual ordenar todos los registros.</a:t>
            </a:r>
            <a:endParaRPr lang="es-ES" sz="1600" dirty="0"/>
          </a:p>
        </p:txBody>
      </p:sp>
    </p:spTree>
    <p:extLst>
      <p:ext uri="{BB962C8B-B14F-4D97-AF65-F5344CB8AC3E}">
        <p14:creationId xmlns:p14="http://schemas.microsoft.com/office/powerpoint/2010/main" val="383611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a:solidFill>
                  <a:schemeClr val="tx2">
                    <a:lumMod val="75000"/>
                  </a:schemeClr>
                </a:solidFill>
              </a:rPr>
              <a:t>Ejemplo 4</a:t>
            </a:r>
            <a:endParaRPr lang="es-ES" b="1" i="1" dirty="0">
              <a:solidFill>
                <a:schemeClr val="tx2">
                  <a:lumMod val="75000"/>
                </a:schemeClr>
              </a:solidFill>
            </a:endParaRPr>
          </a:p>
        </p:txBody>
      </p:sp>
      <p:sp>
        <p:nvSpPr>
          <p:cNvPr id="4" name="3 Marcador de número de diapositiva"/>
          <p:cNvSpPr>
            <a:spLocks noGrp="1"/>
          </p:cNvSpPr>
          <p:nvPr>
            <p:ph type="sldNum" sz="quarter" idx="12"/>
          </p:nvPr>
        </p:nvSpPr>
        <p:spPr/>
        <p:txBody>
          <a:bodyPr/>
          <a:lstStyle/>
          <a:p>
            <a:fld id="{DA7E57A3-C08A-4505-AA75-D7873B70959D}" type="slidenum">
              <a:rPr lang="es-ES" smtClean="0"/>
              <a:t>7</a:t>
            </a:fld>
            <a:endParaRPr lang="es-ES"/>
          </a:p>
        </p:txBody>
      </p:sp>
      <p:sp>
        <p:nvSpPr>
          <p:cNvPr id="48" name="47 Marcador de contenido"/>
          <p:cNvSpPr>
            <a:spLocks noGrp="1"/>
          </p:cNvSpPr>
          <p:nvPr>
            <p:ph idx="1"/>
          </p:nvPr>
        </p:nvSpPr>
        <p:spPr/>
        <p:txBody>
          <a:bodyPr>
            <a:normAutofit fontScale="85000" lnSpcReduction="10000"/>
          </a:bodyPr>
          <a:lstStyle/>
          <a:p>
            <a:pPr marL="0" indent="0">
              <a:buNone/>
            </a:pPr>
            <a:r>
              <a:rPr lang="es-AR" dirty="0"/>
              <a:t>Una cadena de caracteres estática contendrá el texto:</a:t>
            </a:r>
          </a:p>
          <a:p>
            <a:pPr marL="0" indent="0">
              <a:buNone/>
            </a:pPr>
            <a:endParaRPr lang="es-AR" dirty="0"/>
          </a:p>
          <a:p>
            <a:pPr marL="0" indent="0">
              <a:buNone/>
            </a:pPr>
            <a:r>
              <a:rPr lang="es-AR" dirty="0"/>
              <a:t>       </a:t>
            </a:r>
            <a:r>
              <a:rPr lang="es-AR" b="1" dirty="0"/>
              <a:t>LA ACUARELA HABIA DESAPARECIDO</a:t>
            </a:r>
          </a:p>
          <a:p>
            <a:pPr marL="0" indent="0">
              <a:buNone/>
            </a:pPr>
            <a:endParaRPr lang="es-AR" dirty="0"/>
          </a:p>
          <a:p>
            <a:pPr marL="0" indent="0">
              <a:buNone/>
            </a:pPr>
            <a:r>
              <a:rPr lang="es-AR" dirty="0"/>
              <a:t>Una estructura denominada </a:t>
            </a:r>
            <a:r>
              <a:rPr lang="es-AR" dirty="0" err="1"/>
              <a:t>Voc</a:t>
            </a:r>
            <a:r>
              <a:rPr lang="es-AR" dirty="0"/>
              <a:t> que contiene 5 miembros declarados como arreglos de apuntadores a </a:t>
            </a:r>
            <a:r>
              <a:rPr lang="es-AR" dirty="0" err="1"/>
              <a:t>char</a:t>
            </a:r>
            <a:r>
              <a:rPr lang="es-AR" dirty="0"/>
              <a:t> (</a:t>
            </a:r>
            <a:r>
              <a:rPr lang="es-AR" dirty="0" err="1"/>
              <a:t>char</a:t>
            </a:r>
            <a:r>
              <a:rPr lang="es-AR" dirty="0"/>
              <a:t> *), señalaran la posición de cada 'A', cada 'E', etc. en la cadena anterior.</a:t>
            </a:r>
          </a:p>
          <a:p>
            <a:pPr marL="0" indent="0">
              <a:buNone/>
            </a:pPr>
            <a:endParaRPr lang="es-AR" dirty="0"/>
          </a:p>
          <a:p>
            <a:pPr marL="0" indent="0">
              <a:buNone/>
            </a:pPr>
            <a:r>
              <a:rPr lang="es-AR" dirty="0"/>
              <a:t>Finalmente mostrará por pantalla la cadena original y el orden en que se halla cada una de las vocales, primero las A luego las E, etc..</a:t>
            </a:r>
          </a:p>
          <a:p>
            <a:pPr marL="0" indent="0">
              <a:buNone/>
            </a:pPr>
            <a:endParaRPr lang="es-AR" dirty="0"/>
          </a:p>
          <a:p>
            <a:pPr marL="0" indent="0">
              <a:buNone/>
            </a:pPr>
            <a:r>
              <a:rPr lang="es-AR" dirty="0"/>
              <a:t>Por ejemplo:</a:t>
            </a:r>
          </a:p>
          <a:p>
            <a:pPr marL="0" indent="0">
              <a:buNone/>
            </a:pPr>
            <a:endParaRPr lang="es-AR" dirty="0"/>
          </a:p>
          <a:p>
            <a:pPr marL="0" indent="0">
              <a:buNone/>
            </a:pPr>
            <a:r>
              <a:rPr lang="es-AR" dirty="0"/>
              <a:t>       LA ACUARELA HABIA DESAPARECIDO</a:t>
            </a:r>
          </a:p>
          <a:p>
            <a:pPr marL="0" indent="0">
              <a:buNone/>
            </a:pPr>
            <a:r>
              <a:rPr lang="es-AR" dirty="0"/>
              <a:t>       2 4 7 ..... etc.</a:t>
            </a:r>
          </a:p>
          <a:p>
            <a:pPr marL="0" indent="0">
              <a:buNone/>
            </a:pPr>
            <a:endParaRPr lang="es-ES" dirty="0"/>
          </a:p>
        </p:txBody>
      </p:sp>
    </p:spTree>
    <p:extLst>
      <p:ext uri="{BB962C8B-B14F-4D97-AF65-F5344CB8AC3E}">
        <p14:creationId xmlns:p14="http://schemas.microsoft.com/office/powerpoint/2010/main" val="3763962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i="1" dirty="0">
                <a:solidFill>
                  <a:schemeClr val="tx2">
                    <a:lumMod val="75000"/>
                  </a:schemeClr>
                </a:solidFill>
              </a:rPr>
              <a:t>Ejemplo </a:t>
            </a:r>
            <a:r>
              <a:rPr lang="es-AR" b="1" i="1" dirty="0" smtClean="0">
                <a:solidFill>
                  <a:schemeClr val="tx2">
                    <a:lumMod val="75000"/>
                  </a:schemeClr>
                </a:solidFill>
              </a:rPr>
              <a:t>4 - Esquema</a:t>
            </a:r>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8</a:t>
            </a:fld>
            <a:endParaRPr lang="es-ES"/>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7022" y="2743019"/>
            <a:ext cx="5229955" cy="259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069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AR" b="1" i="1" dirty="0">
                <a:solidFill>
                  <a:schemeClr val="tx2">
                    <a:lumMod val="75000"/>
                  </a:schemeClr>
                </a:solidFill>
              </a:rPr>
              <a:t>Arreglos</a:t>
            </a:r>
            <a:r>
              <a:rPr lang="es-AR" b="1" i="1" dirty="0">
                <a:solidFill>
                  <a:schemeClr val="tx2">
                    <a:lumMod val="75000"/>
                  </a:schemeClr>
                </a:solidFill>
              </a:rPr>
              <a:t> bidimensionales </a:t>
            </a:r>
            <a:r>
              <a:rPr lang="es-AR" b="1" i="1" dirty="0" smtClean="0">
                <a:solidFill>
                  <a:schemeClr val="tx2">
                    <a:lumMod val="75000"/>
                  </a:schemeClr>
                </a:solidFill>
              </a:rPr>
              <a:t>(matrices)en memoria dinámica</a:t>
            </a:r>
            <a:endParaRPr lang="es-ES" b="1" i="1" dirty="0">
              <a:solidFill>
                <a:schemeClr val="tx2">
                  <a:lumMod val="75000"/>
                </a:schemeClr>
              </a:solidFill>
            </a:endParaRPr>
          </a:p>
        </p:txBody>
      </p:sp>
      <p:sp>
        <p:nvSpPr>
          <p:cNvPr id="3" name="2 Marcador de contenido"/>
          <p:cNvSpPr>
            <a:spLocks noGrp="1"/>
          </p:cNvSpPr>
          <p:nvPr>
            <p:ph idx="1"/>
          </p:nvPr>
        </p:nvSpPr>
        <p:spPr/>
        <p:txBody>
          <a:bodyPr/>
          <a:lstStyle/>
          <a:p>
            <a:pPr marL="0" indent="0">
              <a:buNone/>
            </a:pPr>
            <a:r>
              <a:rPr lang="es-AR" dirty="0" smtClean="0"/>
              <a:t>Con </a:t>
            </a:r>
            <a:r>
              <a:rPr lang="es-AR" dirty="0"/>
              <a:t>un arreglo de punteros podríamos implementar un arreglo bidimensional en memoria dinámica:</a:t>
            </a:r>
            <a:endParaRPr lang="es-ES" dirty="0"/>
          </a:p>
          <a:p>
            <a:endParaRPr lang="es-AR" dirty="0" smtClean="0"/>
          </a:p>
          <a:p>
            <a:endParaRPr lang="es-ES" dirty="0"/>
          </a:p>
        </p:txBody>
      </p:sp>
      <p:sp>
        <p:nvSpPr>
          <p:cNvPr id="4" name="3 Marcador de número de diapositiva"/>
          <p:cNvSpPr>
            <a:spLocks noGrp="1"/>
          </p:cNvSpPr>
          <p:nvPr>
            <p:ph type="sldNum" sz="quarter" idx="12"/>
          </p:nvPr>
        </p:nvSpPr>
        <p:spPr/>
        <p:txBody>
          <a:bodyPr/>
          <a:lstStyle/>
          <a:p>
            <a:fld id="{DA7E57A3-C08A-4505-AA75-D7873B70959D}" type="slidenum">
              <a:rPr lang="es-ES" smtClean="0"/>
              <a:t>9</a:t>
            </a:fld>
            <a:endParaRPr lang="es-ES"/>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8375" y="2780928"/>
            <a:ext cx="5386387" cy="301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3275856" y="6021288"/>
            <a:ext cx="1274708" cy="369332"/>
          </a:xfrm>
          <a:prstGeom prst="rect">
            <a:avLst/>
          </a:prstGeom>
        </p:spPr>
        <p:txBody>
          <a:bodyPr wrap="none">
            <a:spAutoFit/>
          </a:bodyPr>
          <a:lstStyle/>
          <a:p>
            <a:r>
              <a:rPr lang="es-ES" dirty="0" smtClean="0"/>
              <a:t>Ejemplo 5 </a:t>
            </a:r>
            <a:endParaRPr lang="es-ES" dirty="0"/>
          </a:p>
        </p:txBody>
      </p:sp>
    </p:spTree>
    <p:extLst>
      <p:ext uri="{BB962C8B-B14F-4D97-AF65-F5344CB8AC3E}">
        <p14:creationId xmlns:p14="http://schemas.microsoft.com/office/powerpoint/2010/main" val="28369473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themeOverride>
</file>

<file path=ppt/theme/themeOverride2.xml><?xml version="1.0" encoding="utf-8"?>
<a:themeOverride xmlns:a="http://schemas.openxmlformats.org/drawingml/2006/main">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themeOverride>
</file>

<file path=docProps/app.xml><?xml version="1.0" encoding="utf-8"?>
<Properties xmlns="http://schemas.openxmlformats.org/officeDocument/2006/extended-properties" xmlns:vt="http://schemas.openxmlformats.org/officeDocument/2006/docPropsVTypes">
  <Template/>
  <TotalTime>3524</TotalTime>
  <Words>875</Words>
  <Application>Microsoft Office PowerPoint</Application>
  <PresentationFormat>Presentación en pantalla (4:3)</PresentationFormat>
  <Paragraphs>125</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Claridad</vt:lpstr>
      <vt:lpstr>TALLER DE LENGUAJE I</vt:lpstr>
      <vt:lpstr>Arreglo de Punteros</vt:lpstr>
      <vt:lpstr>Ejemplo 1</vt:lpstr>
      <vt:lpstr>Ejemplo 2</vt:lpstr>
      <vt:lpstr>Ordenamiento a través de un índice</vt:lpstr>
      <vt:lpstr>Ordenamiento a través de un índice – Ejemplo 3</vt:lpstr>
      <vt:lpstr>Ejemplo 4</vt:lpstr>
      <vt:lpstr>Ejemplo 4 - Esquema</vt:lpstr>
      <vt:lpstr>Arreglos bidimensionales (matrices)en memoria dinámica</vt:lpstr>
      <vt:lpstr>Matriz dinámica - sintaxis </vt:lpstr>
      <vt:lpstr>Listas enlazadas (Estructuras Auto referenciadas)</vt:lpstr>
      <vt:lpstr>Esquema Listas Enlazadas</vt:lpstr>
      <vt:lpstr>Ejemplo 6</vt:lpstr>
      <vt:lpstr>Punteros como parámetros de funciones</vt:lpstr>
      <vt:lpstr>FUNCIONES QUE DEVUELVEN PUNTEROS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Fatima</dc:creator>
  <cp:lastModifiedBy>Sergio Guardia</cp:lastModifiedBy>
  <cp:revision>303</cp:revision>
  <dcterms:created xsi:type="dcterms:W3CDTF">2014-05-30T14:34:58Z</dcterms:created>
  <dcterms:modified xsi:type="dcterms:W3CDTF">2016-04-21T04:51:20Z</dcterms:modified>
</cp:coreProperties>
</file>